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34"/>
  </p:notesMasterIdLst>
  <p:sldIdLst>
    <p:sldId id="396" r:id="rId2"/>
    <p:sldId id="427" r:id="rId3"/>
    <p:sldId id="414" r:id="rId4"/>
    <p:sldId id="415" r:id="rId5"/>
    <p:sldId id="407" r:id="rId6"/>
    <p:sldId id="410" r:id="rId7"/>
    <p:sldId id="404" r:id="rId8"/>
    <p:sldId id="418" r:id="rId9"/>
    <p:sldId id="306" r:id="rId10"/>
    <p:sldId id="311" r:id="rId11"/>
    <p:sldId id="419" r:id="rId12"/>
    <p:sldId id="315" r:id="rId13"/>
    <p:sldId id="428" r:id="rId14"/>
    <p:sldId id="429" r:id="rId15"/>
    <p:sldId id="307" r:id="rId16"/>
    <p:sldId id="422" r:id="rId17"/>
    <p:sldId id="420" r:id="rId18"/>
    <p:sldId id="416" r:id="rId19"/>
    <p:sldId id="411" r:id="rId20"/>
    <p:sldId id="426" r:id="rId21"/>
    <p:sldId id="412" r:id="rId22"/>
    <p:sldId id="424" r:id="rId23"/>
    <p:sldId id="425" r:id="rId24"/>
    <p:sldId id="423" r:id="rId25"/>
    <p:sldId id="421" r:id="rId26"/>
    <p:sldId id="413" r:id="rId27"/>
    <p:sldId id="430" r:id="rId28"/>
    <p:sldId id="431" r:id="rId29"/>
    <p:sldId id="432" r:id="rId30"/>
    <p:sldId id="433" r:id="rId31"/>
    <p:sldId id="417" r:id="rId32"/>
    <p:sldId id="40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99"/>
    <a:srgbClr val="FF6600"/>
    <a:srgbClr val="366F69"/>
    <a:srgbClr val="00CC66"/>
    <a:srgbClr val="00FF99"/>
    <a:srgbClr val="00CC00"/>
    <a:srgbClr val="FF00FF"/>
    <a:srgbClr val="FF9933"/>
    <a:srgbClr val="336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1E3B-3645-497B-8882-BB8AAD09775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93200-BE0D-419A-8BDB-2EFC397EC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1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0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83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1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26B3-C33E-4F06-A0D3-27F2A8636BD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5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60F78-84BE-4E8F-938D-8736BDD5A98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4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07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0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3820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714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4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6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7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0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0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66891" y="2367314"/>
            <a:ext cx="4836533" cy="21233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2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ЦЕННОСТИ</a:t>
            </a:r>
          </a:p>
          <a:p>
            <a:pPr algn="ctr"/>
            <a:r>
              <a:rPr lang="ru-RU" sz="77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ЛИДЕРА</a:t>
            </a:r>
            <a:endParaRPr lang="ru-RU" sz="5800" dirty="0">
              <a:solidFill>
                <a:srgbClr val="FFFF99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3" r="16400" b="1722"/>
          <a:stretch/>
        </p:blipFill>
        <p:spPr>
          <a:xfrm flipH="1">
            <a:off x="5903424" y="-1"/>
            <a:ext cx="628857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82410" y="2342814"/>
            <a:ext cx="4286250" cy="411747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898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47494" b="46335"/>
          <a:stretch/>
        </p:blipFill>
        <p:spPr bwMode="auto">
          <a:xfrm rot="10800000" flipH="1">
            <a:off x="0" y="-1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516" y="1824413"/>
            <a:ext cx="8586951" cy="978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Терминальные Ценности - касаются Целей индивидуального существования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516" y="3615143"/>
            <a:ext cx="858695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Инструментальные  Ценности – связанны              с образом действий и достижения Целей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6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текст подзаголовок"/>
          <p:cNvSpPr txBox="1"/>
          <p:nvPr/>
        </p:nvSpPr>
        <p:spPr>
          <a:xfrm>
            <a:off x="2983411" y="1065180"/>
            <a:ext cx="283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ДОЛЖНЫ СОВПАДАТЬ </a:t>
            </a:r>
          </a:p>
        </p:txBody>
      </p:sp>
      <p:sp>
        <p:nvSpPr>
          <p:cNvPr id="124" name="заголовок"/>
          <p:cNvSpPr txBox="1"/>
          <p:nvPr/>
        </p:nvSpPr>
        <p:spPr>
          <a:xfrm>
            <a:off x="561553" y="988236"/>
            <a:ext cx="230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ЦЕННОСТИ</a:t>
            </a:r>
          </a:p>
        </p:txBody>
      </p:sp>
      <p:cxnSp>
        <p:nvCxnSpPr>
          <p:cNvPr id="126" name="Линия у заголовка"/>
          <p:cNvCxnSpPr/>
          <p:nvPr/>
        </p:nvCxnSpPr>
        <p:spPr>
          <a:xfrm>
            <a:off x="2905154" y="1078946"/>
            <a:ext cx="0" cy="341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ерый блок 1"/>
          <p:cNvSpPr/>
          <p:nvPr/>
        </p:nvSpPr>
        <p:spPr>
          <a:xfrm>
            <a:off x="1114425" y="1870841"/>
            <a:ext cx="2059699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1 Подзаголовок низ"/>
          <p:cNvSpPr txBox="1"/>
          <p:nvPr/>
        </p:nvSpPr>
        <p:spPr>
          <a:xfrm>
            <a:off x="1250190" y="3853633"/>
            <a:ext cx="180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СОДЕРЖАНИЮ</a:t>
            </a:r>
          </a:p>
        </p:txBody>
      </p:sp>
      <p:sp>
        <p:nvSpPr>
          <p:cNvPr id="44" name="1 текст низ"/>
          <p:cNvSpPr txBox="1"/>
          <p:nvPr/>
        </p:nvSpPr>
        <p:spPr>
          <a:xfrm>
            <a:off x="1193038" y="4321606"/>
            <a:ext cx="192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ЭКОНОМИЧЕСКИЕ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ПОЛИТИЧЕСКИЕ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СОЦИАЛЬНЫЕ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ДУХОВНЫЕ </a:t>
            </a:r>
          </a:p>
        </p:txBody>
      </p:sp>
      <p:cxnSp>
        <p:nvCxnSpPr>
          <p:cNvPr id="15" name="1 Прямая линия"/>
          <p:cNvCxnSpPr/>
          <p:nvPr/>
        </p:nvCxnSpPr>
        <p:spPr>
          <a:xfrm>
            <a:off x="1114425" y="5429250"/>
            <a:ext cx="20406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1 Пайчарт"/>
          <p:cNvGrpSpPr/>
          <p:nvPr/>
        </p:nvGrpSpPr>
        <p:grpSpPr>
          <a:xfrm>
            <a:off x="1353353" y="2168556"/>
            <a:ext cx="1603303" cy="1603303"/>
            <a:chOff x="3319462" y="2168556"/>
            <a:chExt cx="1603303" cy="1603303"/>
          </a:xfrm>
        </p:grpSpPr>
        <p:sp>
          <p:nvSpPr>
            <p:cNvPr id="8" name="Овал 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ирог 1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руг 1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2 Серый блок"/>
          <p:cNvSpPr/>
          <p:nvPr/>
        </p:nvSpPr>
        <p:spPr>
          <a:xfrm>
            <a:off x="4023078" y="1870841"/>
            <a:ext cx="214571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2 поздаголовок низ"/>
          <p:cNvSpPr txBox="1"/>
          <p:nvPr/>
        </p:nvSpPr>
        <p:spPr>
          <a:xfrm>
            <a:off x="4301292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СУБЪЕКТУ</a:t>
            </a:r>
          </a:p>
        </p:txBody>
      </p:sp>
      <p:sp>
        <p:nvSpPr>
          <p:cNvPr id="137" name="2 текст низ"/>
          <p:cNvSpPr txBox="1"/>
          <p:nvPr/>
        </p:nvSpPr>
        <p:spPr>
          <a:xfrm>
            <a:off x="4032602" y="4321606"/>
            <a:ext cx="213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НАЦИОНАЛЬНЫЕ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КЛАССОВЫЕ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ОБЩЕЧЕЛОВЕЧЕСКИЕ </a:t>
            </a:r>
          </a:p>
        </p:txBody>
      </p:sp>
      <p:cxnSp>
        <p:nvCxnSpPr>
          <p:cNvPr id="139" name="2 Прямая линия"/>
          <p:cNvCxnSpPr/>
          <p:nvPr/>
        </p:nvCxnSpPr>
        <p:spPr>
          <a:xfrm>
            <a:off x="4032603" y="5429250"/>
            <a:ext cx="213618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2 пайчарт"/>
          <p:cNvGrpSpPr/>
          <p:nvPr/>
        </p:nvGrpSpPr>
        <p:grpSpPr>
          <a:xfrm>
            <a:off x="4301292" y="2168556"/>
            <a:ext cx="1603303" cy="1603303"/>
            <a:chOff x="3319462" y="2168556"/>
            <a:chExt cx="1603303" cy="1603303"/>
          </a:xfrm>
        </p:grpSpPr>
        <p:sp>
          <p:nvSpPr>
            <p:cNvPr id="132" name="Овал 2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ирог 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круг  2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3 Серый блок"/>
          <p:cNvSpPr/>
          <p:nvPr/>
        </p:nvSpPr>
        <p:spPr>
          <a:xfrm>
            <a:off x="6810701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1" name="3 пайчарт"/>
          <p:cNvGrpSpPr/>
          <p:nvPr/>
        </p:nvGrpSpPr>
        <p:grpSpPr>
          <a:xfrm>
            <a:off x="6913864" y="2168556"/>
            <a:ext cx="1603303" cy="1603303"/>
            <a:chOff x="3319462" y="2168556"/>
            <a:chExt cx="1603303" cy="1603303"/>
          </a:xfrm>
        </p:grpSpPr>
        <p:sp>
          <p:nvSpPr>
            <p:cNvPr id="142" name="Овал 14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ирог 14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4" name="Овал 14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3 круг"/>
          <p:cNvSpPr/>
          <p:nvPr/>
        </p:nvSpPr>
        <p:spPr>
          <a:xfrm flipH="1">
            <a:off x="7001413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3 подзаголовок  низ"/>
          <p:cNvSpPr txBox="1"/>
          <p:nvPr/>
        </p:nvSpPr>
        <p:spPr>
          <a:xfrm>
            <a:off x="6913864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РОЛИ</a:t>
            </a:r>
          </a:p>
        </p:txBody>
      </p:sp>
      <p:sp>
        <p:nvSpPr>
          <p:cNvPr id="147" name="3 текст  низ"/>
          <p:cNvSpPr txBox="1"/>
          <p:nvPr/>
        </p:nvSpPr>
        <p:spPr>
          <a:xfrm>
            <a:off x="6913864" y="4321606"/>
            <a:ext cx="160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ЖИЛИЩЕ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ПИТАНИЕ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ДУХОВНОСТЬ </a:t>
            </a:r>
          </a:p>
        </p:txBody>
      </p:sp>
      <p:cxnSp>
        <p:nvCxnSpPr>
          <p:cNvPr id="149" name="3 Прямая линия"/>
          <p:cNvCxnSpPr/>
          <p:nvPr/>
        </p:nvCxnSpPr>
        <p:spPr>
          <a:xfrm>
            <a:off x="6810701" y="5429581"/>
            <a:ext cx="180963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4 серый блок"/>
          <p:cNvSpPr/>
          <p:nvPr/>
        </p:nvSpPr>
        <p:spPr>
          <a:xfrm>
            <a:off x="9423273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1" name="4 пайчарт"/>
          <p:cNvGrpSpPr/>
          <p:nvPr/>
        </p:nvGrpSpPr>
        <p:grpSpPr>
          <a:xfrm>
            <a:off x="9526436" y="2168556"/>
            <a:ext cx="1603303" cy="1603303"/>
            <a:chOff x="3319462" y="2168556"/>
            <a:chExt cx="1603303" cy="1603303"/>
          </a:xfrm>
        </p:grpSpPr>
        <p:sp>
          <p:nvSpPr>
            <p:cNvPr id="152" name="Овал 15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ирог 15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5" name="4 круг"/>
          <p:cNvSpPr/>
          <p:nvPr/>
        </p:nvSpPr>
        <p:spPr>
          <a:xfrm flipH="1">
            <a:off x="9613985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4 подзаголовок низ"/>
          <p:cNvSpPr txBox="1"/>
          <p:nvPr/>
        </p:nvSpPr>
        <p:spPr>
          <a:xfrm>
            <a:off x="9526436" y="3853633"/>
            <a:ext cx="160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ДОЛЖНЫ СОВПАДАТЬ</a:t>
            </a:r>
          </a:p>
        </p:txBody>
      </p:sp>
      <p:sp>
        <p:nvSpPr>
          <p:cNvPr id="157" name="4 текст низ"/>
          <p:cNvSpPr txBox="1"/>
          <p:nvPr/>
        </p:nvSpPr>
        <p:spPr>
          <a:xfrm>
            <a:off x="9526436" y="4321606"/>
            <a:ext cx="160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ВАЖНОСТЬ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ЗНАЧИМОСТЬ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ПОЛЬЗА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ПОЛЕЗНОСТЬ </a:t>
            </a:r>
          </a:p>
        </p:txBody>
      </p:sp>
      <p:cxnSp>
        <p:nvCxnSpPr>
          <p:cNvPr id="159" name="4 Прямая линия"/>
          <p:cNvCxnSpPr/>
          <p:nvPr/>
        </p:nvCxnSpPr>
        <p:spPr>
          <a:xfrm>
            <a:off x="9423273" y="5429578"/>
            <a:ext cx="180963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цифра 3"/>
          <p:cNvSpPr txBox="1"/>
          <p:nvPr/>
        </p:nvSpPr>
        <p:spPr>
          <a:xfrm>
            <a:off x="7471676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3</a:t>
            </a:r>
          </a:p>
        </p:txBody>
      </p:sp>
      <p:sp>
        <p:nvSpPr>
          <p:cNvPr id="49" name="цифра 4"/>
          <p:cNvSpPr txBox="1"/>
          <p:nvPr/>
        </p:nvSpPr>
        <p:spPr>
          <a:xfrm>
            <a:off x="10084248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4</a:t>
            </a:r>
          </a:p>
        </p:txBody>
      </p:sp>
      <p:sp>
        <p:nvSpPr>
          <p:cNvPr id="135" name="2 круг"/>
          <p:cNvSpPr/>
          <p:nvPr/>
        </p:nvSpPr>
        <p:spPr>
          <a:xfrm flipH="1">
            <a:off x="4388841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цифра 2"/>
          <p:cNvSpPr txBox="1"/>
          <p:nvPr/>
        </p:nvSpPr>
        <p:spPr>
          <a:xfrm>
            <a:off x="4859104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2</a:t>
            </a:r>
          </a:p>
        </p:txBody>
      </p:sp>
      <p:sp>
        <p:nvSpPr>
          <p:cNvPr id="6" name="1 КРУГ"/>
          <p:cNvSpPr/>
          <p:nvPr/>
        </p:nvSpPr>
        <p:spPr>
          <a:xfrm flipH="1">
            <a:off x="1440902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цифра 1"/>
          <p:cNvSpPr txBox="1"/>
          <p:nvPr/>
        </p:nvSpPr>
        <p:spPr>
          <a:xfrm>
            <a:off x="1911165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452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8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4" dur="2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0.10273 -0.00231 L 4.16667E-7 -4.44444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3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65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90" dur="255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550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6" dur="23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14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0" dur="3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350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2" dur="245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grpId="0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2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3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xit" presetSubtype="1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22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0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23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24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3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1" presetClass="exit" presetSubtype="1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1" presetClass="exit" presetSubtype="1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1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3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8" fill="hold" grpId="1" nodeType="withEffect">
                                  <p:stCondLst>
                                    <p:cond delay="2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8" fill="hold" grpId="1" nodeType="withEffect">
                                  <p:stCondLst>
                                    <p:cond delay="2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  <p:bldP spid="124" grpId="0"/>
      <p:bldP spid="124" grpId="1"/>
      <p:bldP spid="37" grpId="0" animBg="1"/>
      <p:bldP spid="37" grpId="1" animBg="1"/>
      <p:bldP spid="37" grpId="2" animBg="1"/>
      <p:bldP spid="37" grpId="3" animBg="1"/>
      <p:bldP spid="36" grpId="0"/>
      <p:bldP spid="36" grpId="1"/>
      <p:bldP spid="44" grpId="0"/>
      <p:bldP spid="44" grpId="1"/>
      <p:bldP spid="130" grpId="0" animBg="1"/>
      <p:bldP spid="130" grpId="1" animBg="1"/>
      <p:bldP spid="130" grpId="2" animBg="1"/>
      <p:bldP spid="130" grpId="3" animBg="1"/>
      <p:bldP spid="136" grpId="0"/>
      <p:bldP spid="136" grpId="1"/>
      <p:bldP spid="137" grpId="0"/>
      <p:bldP spid="137" grpId="1"/>
      <p:bldP spid="140" grpId="0" animBg="1"/>
      <p:bldP spid="140" grpId="1" animBg="1"/>
      <p:bldP spid="140" grpId="2" animBg="1"/>
      <p:bldP spid="140" grpId="3" animBg="1"/>
      <p:bldP spid="145" grpId="0" animBg="1"/>
      <p:bldP spid="146" grpId="0"/>
      <p:bldP spid="146" grpId="1"/>
      <p:bldP spid="147" grpId="0"/>
      <p:bldP spid="147" grpId="1"/>
      <p:bldP spid="150" grpId="0" animBg="1"/>
      <p:bldP spid="150" grpId="1" animBg="1"/>
      <p:bldP spid="150" grpId="2" animBg="1"/>
      <p:bldP spid="150" grpId="3" animBg="1"/>
      <p:bldP spid="155" grpId="0" animBg="1"/>
      <p:bldP spid="156" grpId="0"/>
      <p:bldP spid="156" grpId="1"/>
      <p:bldP spid="157" grpId="0"/>
      <p:bldP spid="157" grpId="1"/>
      <p:bldP spid="48" grpId="0"/>
      <p:bldP spid="48" grpId="1"/>
      <p:bldP spid="49" grpId="0"/>
      <p:bldP spid="49" grpId="1"/>
      <p:bldP spid="135" grpId="0" animBg="1"/>
      <p:bldP spid="47" grpId="0"/>
      <p:bldP spid="47" grpId="1"/>
      <p:bldP spid="6" grpId="0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текст подзаголовок"/>
          <p:cNvSpPr txBox="1"/>
          <p:nvPr/>
        </p:nvSpPr>
        <p:spPr>
          <a:xfrm>
            <a:off x="2983411" y="1065180"/>
            <a:ext cx="283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ДОЛЖНЫ СОВПАДАТЬ </a:t>
            </a:r>
          </a:p>
        </p:txBody>
      </p:sp>
      <p:sp>
        <p:nvSpPr>
          <p:cNvPr id="124" name="заголовок"/>
          <p:cNvSpPr txBox="1"/>
          <p:nvPr/>
        </p:nvSpPr>
        <p:spPr>
          <a:xfrm>
            <a:off x="561553" y="988236"/>
            <a:ext cx="230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ЦЕННОСТИ</a:t>
            </a:r>
          </a:p>
        </p:txBody>
      </p:sp>
      <p:cxnSp>
        <p:nvCxnSpPr>
          <p:cNvPr id="126" name="Линия у заголовка"/>
          <p:cNvCxnSpPr/>
          <p:nvPr/>
        </p:nvCxnSpPr>
        <p:spPr>
          <a:xfrm>
            <a:off x="2905154" y="1078946"/>
            <a:ext cx="0" cy="341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ерый блок 1"/>
          <p:cNvSpPr/>
          <p:nvPr/>
        </p:nvSpPr>
        <p:spPr>
          <a:xfrm>
            <a:off x="1114425" y="1870841"/>
            <a:ext cx="2059699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1 Подзаголовок низ"/>
          <p:cNvSpPr txBox="1"/>
          <p:nvPr/>
        </p:nvSpPr>
        <p:spPr>
          <a:xfrm>
            <a:off x="1250190" y="3853633"/>
            <a:ext cx="180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СОДЕРЖАНИЮ</a:t>
            </a:r>
          </a:p>
        </p:txBody>
      </p:sp>
      <p:sp>
        <p:nvSpPr>
          <p:cNvPr id="44" name="1 текст низ"/>
          <p:cNvSpPr txBox="1"/>
          <p:nvPr/>
        </p:nvSpPr>
        <p:spPr>
          <a:xfrm>
            <a:off x="1193038" y="4321606"/>
            <a:ext cx="192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ЭКОНОМИЧЕСКИЕ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ПОЛИТИЧЕСКИЕ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СОЦИАЛЬНЫЕ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ДУХОВНЫЕ </a:t>
            </a:r>
          </a:p>
        </p:txBody>
      </p:sp>
      <p:cxnSp>
        <p:nvCxnSpPr>
          <p:cNvPr id="15" name="1 Прямая линия"/>
          <p:cNvCxnSpPr/>
          <p:nvPr/>
        </p:nvCxnSpPr>
        <p:spPr>
          <a:xfrm>
            <a:off x="1114425" y="5429250"/>
            <a:ext cx="20406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1 Пайчарт"/>
          <p:cNvGrpSpPr/>
          <p:nvPr/>
        </p:nvGrpSpPr>
        <p:grpSpPr>
          <a:xfrm>
            <a:off x="1353353" y="2168556"/>
            <a:ext cx="1603303" cy="1603303"/>
            <a:chOff x="3319462" y="2168556"/>
            <a:chExt cx="1603303" cy="1603303"/>
          </a:xfrm>
        </p:grpSpPr>
        <p:sp>
          <p:nvSpPr>
            <p:cNvPr id="8" name="Овал 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ирог 1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руг 1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2 Серый блок"/>
          <p:cNvSpPr/>
          <p:nvPr/>
        </p:nvSpPr>
        <p:spPr>
          <a:xfrm>
            <a:off x="4023078" y="1870841"/>
            <a:ext cx="214571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2 поздаголовок низ"/>
          <p:cNvSpPr txBox="1"/>
          <p:nvPr/>
        </p:nvSpPr>
        <p:spPr>
          <a:xfrm>
            <a:off x="4301292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СУБЪЕКТУ</a:t>
            </a:r>
          </a:p>
        </p:txBody>
      </p:sp>
      <p:sp>
        <p:nvSpPr>
          <p:cNvPr id="137" name="2 текст низ"/>
          <p:cNvSpPr txBox="1"/>
          <p:nvPr/>
        </p:nvSpPr>
        <p:spPr>
          <a:xfrm>
            <a:off x="4032602" y="4321606"/>
            <a:ext cx="213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НАЦИОНАЛЬНЫЕ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КЛАССОВЫЕ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ОБЩЕЧЕЛОВЕЧЕСКИЕ </a:t>
            </a:r>
          </a:p>
        </p:txBody>
      </p:sp>
      <p:cxnSp>
        <p:nvCxnSpPr>
          <p:cNvPr id="139" name="2 Прямая линия"/>
          <p:cNvCxnSpPr/>
          <p:nvPr/>
        </p:nvCxnSpPr>
        <p:spPr>
          <a:xfrm>
            <a:off x="4032603" y="5429250"/>
            <a:ext cx="213618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2 пайчарт"/>
          <p:cNvGrpSpPr/>
          <p:nvPr/>
        </p:nvGrpSpPr>
        <p:grpSpPr>
          <a:xfrm>
            <a:off x="4301292" y="2168556"/>
            <a:ext cx="1603303" cy="1603303"/>
            <a:chOff x="3319462" y="2168556"/>
            <a:chExt cx="1603303" cy="1603303"/>
          </a:xfrm>
        </p:grpSpPr>
        <p:sp>
          <p:nvSpPr>
            <p:cNvPr id="132" name="Овал 2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ирог 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круг  2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3 Серый блок"/>
          <p:cNvSpPr/>
          <p:nvPr/>
        </p:nvSpPr>
        <p:spPr>
          <a:xfrm>
            <a:off x="6810701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1" name="3 пайчарт"/>
          <p:cNvGrpSpPr/>
          <p:nvPr/>
        </p:nvGrpSpPr>
        <p:grpSpPr>
          <a:xfrm>
            <a:off x="6913864" y="2168556"/>
            <a:ext cx="1603303" cy="1603303"/>
            <a:chOff x="3319462" y="2168556"/>
            <a:chExt cx="1603303" cy="1603303"/>
          </a:xfrm>
        </p:grpSpPr>
        <p:sp>
          <p:nvSpPr>
            <p:cNvPr id="142" name="Овал 14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ирог 14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4" name="Овал 14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3 круг"/>
          <p:cNvSpPr/>
          <p:nvPr/>
        </p:nvSpPr>
        <p:spPr>
          <a:xfrm flipH="1">
            <a:off x="7001413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3 подзаголовок  низ"/>
          <p:cNvSpPr txBox="1"/>
          <p:nvPr/>
        </p:nvSpPr>
        <p:spPr>
          <a:xfrm>
            <a:off x="6913864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РОЛИ</a:t>
            </a:r>
          </a:p>
        </p:txBody>
      </p:sp>
      <p:sp>
        <p:nvSpPr>
          <p:cNvPr id="147" name="3 текст  низ"/>
          <p:cNvSpPr txBox="1"/>
          <p:nvPr/>
        </p:nvSpPr>
        <p:spPr>
          <a:xfrm>
            <a:off x="6913864" y="4321606"/>
            <a:ext cx="160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ЖИЛИЩЕ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ПИТАНИЕ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ДУХОВНОСТЬ </a:t>
            </a:r>
          </a:p>
        </p:txBody>
      </p:sp>
      <p:cxnSp>
        <p:nvCxnSpPr>
          <p:cNvPr id="149" name="3 Прямая линия"/>
          <p:cNvCxnSpPr/>
          <p:nvPr/>
        </p:nvCxnSpPr>
        <p:spPr>
          <a:xfrm>
            <a:off x="6810701" y="5429581"/>
            <a:ext cx="180963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4 серый блок"/>
          <p:cNvSpPr/>
          <p:nvPr/>
        </p:nvSpPr>
        <p:spPr>
          <a:xfrm>
            <a:off x="9423273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1" name="4 пайчарт"/>
          <p:cNvGrpSpPr/>
          <p:nvPr/>
        </p:nvGrpSpPr>
        <p:grpSpPr>
          <a:xfrm>
            <a:off x="9526436" y="2168556"/>
            <a:ext cx="1603303" cy="1603303"/>
            <a:chOff x="3319462" y="2168556"/>
            <a:chExt cx="1603303" cy="1603303"/>
          </a:xfrm>
        </p:grpSpPr>
        <p:sp>
          <p:nvSpPr>
            <p:cNvPr id="152" name="Овал 15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ирог 15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5" name="4 круг"/>
          <p:cNvSpPr/>
          <p:nvPr/>
        </p:nvSpPr>
        <p:spPr>
          <a:xfrm flipH="1">
            <a:off x="9613985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4 подзаголовок низ"/>
          <p:cNvSpPr txBox="1"/>
          <p:nvPr/>
        </p:nvSpPr>
        <p:spPr>
          <a:xfrm>
            <a:off x="9526436" y="3853633"/>
            <a:ext cx="160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ДОЛЖНЫ СОВПАДАТЬ</a:t>
            </a:r>
          </a:p>
        </p:txBody>
      </p:sp>
      <p:sp>
        <p:nvSpPr>
          <p:cNvPr id="157" name="4 текст низ"/>
          <p:cNvSpPr txBox="1"/>
          <p:nvPr/>
        </p:nvSpPr>
        <p:spPr>
          <a:xfrm>
            <a:off x="9526436" y="4321606"/>
            <a:ext cx="160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ВАЖНОСТЬ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ЗНАЧИМОСТЬ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ПОЛЬЗА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ПОЛЕЗНОСТЬ </a:t>
            </a:r>
          </a:p>
        </p:txBody>
      </p:sp>
      <p:cxnSp>
        <p:nvCxnSpPr>
          <p:cNvPr id="159" name="4 Прямая линия"/>
          <p:cNvCxnSpPr/>
          <p:nvPr/>
        </p:nvCxnSpPr>
        <p:spPr>
          <a:xfrm>
            <a:off x="9423273" y="5429578"/>
            <a:ext cx="180963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цифра 3"/>
          <p:cNvSpPr txBox="1"/>
          <p:nvPr/>
        </p:nvSpPr>
        <p:spPr>
          <a:xfrm>
            <a:off x="7471676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3</a:t>
            </a:r>
          </a:p>
        </p:txBody>
      </p:sp>
      <p:sp>
        <p:nvSpPr>
          <p:cNvPr id="49" name="цифра 4"/>
          <p:cNvSpPr txBox="1"/>
          <p:nvPr/>
        </p:nvSpPr>
        <p:spPr>
          <a:xfrm>
            <a:off x="10084248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4</a:t>
            </a:r>
          </a:p>
        </p:txBody>
      </p:sp>
      <p:sp>
        <p:nvSpPr>
          <p:cNvPr id="135" name="2 круг"/>
          <p:cNvSpPr/>
          <p:nvPr/>
        </p:nvSpPr>
        <p:spPr>
          <a:xfrm flipH="1">
            <a:off x="4388841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цифра 2"/>
          <p:cNvSpPr txBox="1"/>
          <p:nvPr/>
        </p:nvSpPr>
        <p:spPr>
          <a:xfrm>
            <a:off x="4859104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2</a:t>
            </a:r>
          </a:p>
        </p:txBody>
      </p:sp>
      <p:sp>
        <p:nvSpPr>
          <p:cNvPr id="6" name="1 КРУГ"/>
          <p:cNvSpPr/>
          <p:nvPr/>
        </p:nvSpPr>
        <p:spPr>
          <a:xfrm flipH="1">
            <a:off x="1440902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цифра 1"/>
          <p:cNvSpPr txBox="1"/>
          <p:nvPr/>
        </p:nvSpPr>
        <p:spPr>
          <a:xfrm>
            <a:off x="1911165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45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8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4" dur="2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0.10273 -0.00231 L 4.16667E-7 -4.44444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3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65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90" dur="255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550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6" dur="23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14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0" dur="3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350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2" dur="245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grpId="0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2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3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xit" presetSubtype="1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22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0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23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24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3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1" presetClass="exit" presetSubtype="1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1" presetClass="exit" presetSubtype="1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1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3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8" fill="hold" grpId="1" nodeType="withEffect">
                                  <p:stCondLst>
                                    <p:cond delay="2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8" fill="hold" grpId="1" nodeType="withEffect">
                                  <p:stCondLst>
                                    <p:cond delay="2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  <p:bldP spid="124" grpId="0"/>
      <p:bldP spid="124" grpId="1"/>
      <p:bldP spid="37" grpId="0" animBg="1"/>
      <p:bldP spid="37" grpId="1" animBg="1"/>
      <p:bldP spid="37" grpId="2" animBg="1"/>
      <p:bldP spid="37" grpId="3" animBg="1"/>
      <p:bldP spid="36" grpId="0"/>
      <p:bldP spid="36" grpId="1"/>
      <p:bldP spid="44" grpId="0"/>
      <p:bldP spid="44" grpId="1"/>
      <p:bldP spid="130" grpId="0" animBg="1"/>
      <p:bldP spid="130" grpId="1" animBg="1"/>
      <p:bldP spid="130" grpId="2" animBg="1"/>
      <p:bldP spid="130" grpId="3" animBg="1"/>
      <p:bldP spid="136" grpId="0"/>
      <p:bldP spid="136" grpId="1"/>
      <p:bldP spid="137" grpId="0"/>
      <p:bldP spid="137" grpId="1"/>
      <p:bldP spid="140" grpId="0" animBg="1"/>
      <p:bldP spid="140" grpId="1" animBg="1"/>
      <p:bldP spid="140" grpId="2" animBg="1"/>
      <p:bldP spid="140" grpId="3" animBg="1"/>
      <p:bldP spid="145" grpId="0" animBg="1"/>
      <p:bldP spid="146" grpId="0"/>
      <p:bldP spid="146" grpId="1"/>
      <p:bldP spid="147" grpId="0"/>
      <p:bldP spid="147" grpId="1"/>
      <p:bldP spid="150" grpId="0" animBg="1"/>
      <p:bldP spid="150" grpId="1" animBg="1"/>
      <p:bldP spid="150" grpId="2" animBg="1"/>
      <p:bldP spid="150" grpId="3" animBg="1"/>
      <p:bldP spid="155" grpId="0" animBg="1"/>
      <p:bldP spid="156" grpId="0"/>
      <p:bldP spid="156" grpId="1"/>
      <p:bldP spid="157" grpId="0"/>
      <p:bldP spid="157" grpId="1"/>
      <p:bldP spid="48" grpId="0"/>
      <p:bldP spid="48" grpId="1"/>
      <p:bldP spid="49" grpId="0"/>
      <p:bldP spid="49" grpId="1"/>
      <p:bldP spid="135" grpId="0" animBg="1"/>
      <p:bldP spid="47" grpId="0"/>
      <p:bldP spid="47" grpId="1"/>
      <p:bldP spid="6" grpId="0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текст подзаголовок"/>
          <p:cNvSpPr txBox="1"/>
          <p:nvPr/>
        </p:nvSpPr>
        <p:spPr>
          <a:xfrm>
            <a:off x="2983411" y="1065180"/>
            <a:ext cx="2833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ДОЛЖНЫ СОВПАДАТЬ </a:t>
            </a:r>
          </a:p>
        </p:txBody>
      </p:sp>
      <p:sp>
        <p:nvSpPr>
          <p:cNvPr id="124" name="заголовок"/>
          <p:cNvSpPr txBox="1"/>
          <p:nvPr/>
        </p:nvSpPr>
        <p:spPr>
          <a:xfrm>
            <a:off x="561553" y="988236"/>
            <a:ext cx="230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ЦЕННОСТИ</a:t>
            </a:r>
          </a:p>
        </p:txBody>
      </p:sp>
      <p:cxnSp>
        <p:nvCxnSpPr>
          <p:cNvPr id="126" name="Линия у заголовка"/>
          <p:cNvCxnSpPr/>
          <p:nvPr/>
        </p:nvCxnSpPr>
        <p:spPr>
          <a:xfrm>
            <a:off x="2905154" y="1078946"/>
            <a:ext cx="0" cy="341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ерый блок 1"/>
          <p:cNvSpPr/>
          <p:nvPr/>
        </p:nvSpPr>
        <p:spPr>
          <a:xfrm>
            <a:off x="1114425" y="1870841"/>
            <a:ext cx="2059699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1 Подзаголовок низ"/>
          <p:cNvSpPr txBox="1"/>
          <p:nvPr/>
        </p:nvSpPr>
        <p:spPr>
          <a:xfrm>
            <a:off x="1250190" y="3853633"/>
            <a:ext cx="1809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СОДЕРЖАНИЮ</a:t>
            </a:r>
          </a:p>
        </p:txBody>
      </p:sp>
      <p:sp>
        <p:nvSpPr>
          <p:cNvPr id="44" name="1 текст низ"/>
          <p:cNvSpPr txBox="1"/>
          <p:nvPr/>
        </p:nvSpPr>
        <p:spPr>
          <a:xfrm>
            <a:off x="1193038" y="4321606"/>
            <a:ext cx="192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ЭКОНОМИЧЕСКИЕ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ПОЛИТИЧЕСКИЕ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СОЦИАЛЬНЫЕ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ДУХОВНЫЕ </a:t>
            </a:r>
          </a:p>
        </p:txBody>
      </p:sp>
      <p:cxnSp>
        <p:nvCxnSpPr>
          <p:cNvPr id="15" name="1 Прямая линия"/>
          <p:cNvCxnSpPr/>
          <p:nvPr/>
        </p:nvCxnSpPr>
        <p:spPr>
          <a:xfrm>
            <a:off x="1114425" y="5429250"/>
            <a:ext cx="20406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1 Пайчарт"/>
          <p:cNvGrpSpPr/>
          <p:nvPr/>
        </p:nvGrpSpPr>
        <p:grpSpPr>
          <a:xfrm>
            <a:off x="1353353" y="2168556"/>
            <a:ext cx="1603303" cy="1603303"/>
            <a:chOff x="3319462" y="2168556"/>
            <a:chExt cx="1603303" cy="1603303"/>
          </a:xfrm>
        </p:grpSpPr>
        <p:sp>
          <p:nvSpPr>
            <p:cNvPr id="8" name="Овал 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ирог 1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Круг 1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0" name="2 Серый блок"/>
          <p:cNvSpPr/>
          <p:nvPr/>
        </p:nvSpPr>
        <p:spPr>
          <a:xfrm>
            <a:off x="4023078" y="1870841"/>
            <a:ext cx="214571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2 поздаголовок низ"/>
          <p:cNvSpPr txBox="1"/>
          <p:nvPr/>
        </p:nvSpPr>
        <p:spPr>
          <a:xfrm>
            <a:off x="4301292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СУБЪЕКТУ</a:t>
            </a:r>
          </a:p>
        </p:txBody>
      </p:sp>
      <p:sp>
        <p:nvSpPr>
          <p:cNvPr id="137" name="2 текст низ"/>
          <p:cNvSpPr txBox="1"/>
          <p:nvPr/>
        </p:nvSpPr>
        <p:spPr>
          <a:xfrm>
            <a:off x="4032602" y="4321606"/>
            <a:ext cx="21361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НАЦИОНАЛЬНЫЕ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КЛАССОВЫЕ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ОБЩЕЧЕЛОВЕЧЕСКИЕ </a:t>
            </a:r>
          </a:p>
        </p:txBody>
      </p:sp>
      <p:cxnSp>
        <p:nvCxnSpPr>
          <p:cNvPr id="139" name="2 Прямая линия"/>
          <p:cNvCxnSpPr/>
          <p:nvPr/>
        </p:nvCxnSpPr>
        <p:spPr>
          <a:xfrm>
            <a:off x="4032603" y="5429250"/>
            <a:ext cx="213618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2 пайчарт"/>
          <p:cNvGrpSpPr/>
          <p:nvPr/>
        </p:nvGrpSpPr>
        <p:grpSpPr>
          <a:xfrm>
            <a:off x="4301292" y="2168556"/>
            <a:ext cx="1603303" cy="1603303"/>
            <a:chOff x="3319462" y="2168556"/>
            <a:chExt cx="1603303" cy="1603303"/>
          </a:xfrm>
        </p:grpSpPr>
        <p:sp>
          <p:nvSpPr>
            <p:cNvPr id="132" name="Овал 2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ирог 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круг  2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0" name="3 Серый блок"/>
          <p:cNvSpPr/>
          <p:nvPr/>
        </p:nvSpPr>
        <p:spPr>
          <a:xfrm>
            <a:off x="6810701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1" name="3 пайчарт"/>
          <p:cNvGrpSpPr/>
          <p:nvPr/>
        </p:nvGrpSpPr>
        <p:grpSpPr>
          <a:xfrm>
            <a:off x="6913864" y="2168556"/>
            <a:ext cx="1603303" cy="1603303"/>
            <a:chOff x="3319462" y="2168556"/>
            <a:chExt cx="1603303" cy="1603303"/>
          </a:xfrm>
        </p:grpSpPr>
        <p:sp>
          <p:nvSpPr>
            <p:cNvPr id="142" name="Овал 14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Пирог 14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4" name="Овал 14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3 круг"/>
          <p:cNvSpPr/>
          <p:nvPr/>
        </p:nvSpPr>
        <p:spPr>
          <a:xfrm flipH="1">
            <a:off x="7001413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3 подзаголовок  низ"/>
          <p:cNvSpPr txBox="1"/>
          <p:nvPr/>
        </p:nvSpPr>
        <p:spPr>
          <a:xfrm>
            <a:off x="6913864" y="3853633"/>
            <a:ext cx="1602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ПО РОЛИ</a:t>
            </a:r>
          </a:p>
        </p:txBody>
      </p:sp>
      <p:sp>
        <p:nvSpPr>
          <p:cNvPr id="147" name="3 текст  низ"/>
          <p:cNvSpPr txBox="1"/>
          <p:nvPr/>
        </p:nvSpPr>
        <p:spPr>
          <a:xfrm>
            <a:off x="6913864" y="4321606"/>
            <a:ext cx="1602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ЖИЛИЩЕ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ПИТАНИЕ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ДУХОВНОСТЬ </a:t>
            </a:r>
          </a:p>
        </p:txBody>
      </p:sp>
      <p:cxnSp>
        <p:nvCxnSpPr>
          <p:cNvPr id="149" name="3 Прямая линия"/>
          <p:cNvCxnSpPr/>
          <p:nvPr/>
        </p:nvCxnSpPr>
        <p:spPr>
          <a:xfrm>
            <a:off x="6810701" y="5429581"/>
            <a:ext cx="180963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4 серый блок"/>
          <p:cNvSpPr/>
          <p:nvPr/>
        </p:nvSpPr>
        <p:spPr>
          <a:xfrm>
            <a:off x="9423273" y="1870841"/>
            <a:ext cx="1809630" cy="35584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1" name="4 пайчарт"/>
          <p:cNvGrpSpPr/>
          <p:nvPr/>
        </p:nvGrpSpPr>
        <p:grpSpPr>
          <a:xfrm>
            <a:off x="9526436" y="2168556"/>
            <a:ext cx="1603303" cy="1603303"/>
            <a:chOff x="3319462" y="2168556"/>
            <a:chExt cx="1603303" cy="1603303"/>
          </a:xfrm>
        </p:grpSpPr>
        <p:sp>
          <p:nvSpPr>
            <p:cNvPr id="152" name="Овал 15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ирог 152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4" name="Овал 153"/>
            <p:cNvSpPr/>
            <p:nvPr/>
          </p:nvSpPr>
          <p:spPr>
            <a:xfrm flipH="1">
              <a:off x="3407010" y="2256104"/>
              <a:ext cx="1428206" cy="142820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5" name="4 круг"/>
          <p:cNvSpPr/>
          <p:nvPr/>
        </p:nvSpPr>
        <p:spPr>
          <a:xfrm flipH="1">
            <a:off x="9613985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4 подзаголовок низ"/>
          <p:cNvSpPr txBox="1"/>
          <p:nvPr/>
        </p:nvSpPr>
        <p:spPr>
          <a:xfrm>
            <a:off x="9526436" y="3853633"/>
            <a:ext cx="160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  <a:latin typeface="+mj-lt"/>
              </a:rPr>
              <a:t>ДОЛЖНЫ СОВПАДАТЬ</a:t>
            </a:r>
          </a:p>
        </p:txBody>
      </p:sp>
      <p:sp>
        <p:nvSpPr>
          <p:cNvPr id="157" name="4 текст низ"/>
          <p:cNvSpPr txBox="1"/>
          <p:nvPr/>
        </p:nvSpPr>
        <p:spPr>
          <a:xfrm>
            <a:off x="9526436" y="4321606"/>
            <a:ext cx="1602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ВАЖНОСТЬ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ЗНАЧИМОСТЬ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ПОЛЬЗА</a:t>
            </a:r>
          </a:p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ПОЛЕЗНОСТЬ </a:t>
            </a:r>
          </a:p>
        </p:txBody>
      </p:sp>
      <p:cxnSp>
        <p:nvCxnSpPr>
          <p:cNvPr id="159" name="4 Прямая линия"/>
          <p:cNvCxnSpPr/>
          <p:nvPr/>
        </p:nvCxnSpPr>
        <p:spPr>
          <a:xfrm>
            <a:off x="9423273" y="5429578"/>
            <a:ext cx="180963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цифра 3"/>
          <p:cNvSpPr txBox="1"/>
          <p:nvPr/>
        </p:nvSpPr>
        <p:spPr>
          <a:xfrm>
            <a:off x="7471676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3</a:t>
            </a:r>
          </a:p>
        </p:txBody>
      </p:sp>
      <p:sp>
        <p:nvSpPr>
          <p:cNvPr id="49" name="цифра 4"/>
          <p:cNvSpPr txBox="1"/>
          <p:nvPr/>
        </p:nvSpPr>
        <p:spPr>
          <a:xfrm>
            <a:off x="10084248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4</a:t>
            </a:r>
          </a:p>
        </p:txBody>
      </p:sp>
      <p:sp>
        <p:nvSpPr>
          <p:cNvPr id="135" name="2 круг"/>
          <p:cNvSpPr/>
          <p:nvPr/>
        </p:nvSpPr>
        <p:spPr>
          <a:xfrm flipH="1">
            <a:off x="4388841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цифра 2"/>
          <p:cNvSpPr txBox="1"/>
          <p:nvPr/>
        </p:nvSpPr>
        <p:spPr>
          <a:xfrm>
            <a:off x="4859104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2</a:t>
            </a:r>
          </a:p>
        </p:txBody>
      </p:sp>
      <p:sp>
        <p:nvSpPr>
          <p:cNvPr id="6" name="1 КРУГ"/>
          <p:cNvSpPr/>
          <p:nvPr/>
        </p:nvSpPr>
        <p:spPr>
          <a:xfrm flipH="1">
            <a:off x="1440902" y="2256105"/>
            <a:ext cx="1428206" cy="14282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цифра 1"/>
          <p:cNvSpPr txBox="1"/>
          <p:nvPr/>
        </p:nvSpPr>
        <p:spPr>
          <a:xfrm>
            <a:off x="1911165" y="2647043"/>
            <a:ext cx="48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dobe Hebrew" panose="02040503050201020203" pitchFamily="18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3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8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54" dur="2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0.10273 -0.00231 L 4.16667E-7 -4.44444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1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3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9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65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Rot by="21600000">
                                      <p:cBhvr>
                                        <p:cTn id="90" dur="255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2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9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550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Rot by="21600000">
                                      <p:cBhvr>
                                        <p:cTn id="126" dur="23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2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14400"/>
                                  </p:stCondLst>
                                  <p:childTnLst>
                                    <p:animMotion origin="layout" path="M 0.12513 -0.00092 L 2.29167E-6 -4.44444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3" y="4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mph" presetSubtype="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0" dur="3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3500" fill="hold" nodeType="withEffect">
                                  <p:stCondLst>
                                    <p:cond delay="16600"/>
                                  </p:stCondLst>
                                  <p:childTnLst>
                                    <p:animRot by="21600000">
                                      <p:cBhvr>
                                        <p:cTn id="162" dur="2457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grpId="0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xit" presetSubtype="1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2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3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1" presetClass="exit" presetSubtype="1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xit" presetSubtype="1" fill="hold" grpId="0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2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2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22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9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1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0" nodeType="withEffect">
                                  <p:stCondLst>
                                    <p:cond delay="2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1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grpId="1" nodeType="withEffect">
                                  <p:stCondLst>
                                    <p:cond delay="23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24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3" nodeType="withEffect">
                                  <p:stCondLst>
                                    <p:cond delay="24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1" presetClass="exit" presetSubtype="1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1" presetClass="exit" presetSubtype="1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grpId="1" nodeType="withEffect">
                                  <p:stCondLst>
                                    <p:cond delay="2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grpId="1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9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grpId="3" nodeType="withEffect">
                                  <p:stCondLst>
                                    <p:cond delay="2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9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8" fill="hold" grpId="1" nodeType="withEffect">
                                  <p:stCondLst>
                                    <p:cond delay="2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8" fill="hold" grpId="1" nodeType="withEffect">
                                  <p:stCondLst>
                                    <p:cond delay="2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nodeType="withEffect">
                                  <p:stCondLst>
                                    <p:cond delay="211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8" grpId="1"/>
      <p:bldP spid="124" grpId="0"/>
      <p:bldP spid="124" grpId="1"/>
      <p:bldP spid="37" grpId="0" animBg="1"/>
      <p:bldP spid="37" grpId="1" animBg="1"/>
      <p:bldP spid="37" grpId="2" animBg="1"/>
      <p:bldP spid="37" grpId="3" animBg="1"/>
      <p:bldP spid="36" grpId="0"/>
      <p:bldP spid="36" grpId="1"/>
      <p:bldP spid="44" grpId="0"/>
      <p:bldP spid="44" grpId="1"/>
      <p:bldP spid="130" grpId="0" animBg="1"/>
      <p:bldP spid="130" grpId="1" animBg="1"/>
      <p:bldP spid="130" grpId="2" animBg="1"/>
      <p:bldP spid="130" grpId="3" animBg="1"/>
      <p:bldP spid="136" grpId="0"/>
      <p:bldP spid="136" grpId="1"/>
      <p:bldP spid="137" grpId="0"/>
      <p:bldP spid="137" grpId="1"/>
      <p:bldP spid="140" grpId="0" animBg="1"/>
      <p:bldP spid="140" grpId="1" animBg="1"/>
      <p:bldP spid="140" grpId="2" animBg="1"/>
      <p:bldP spid="140" grpId="3" animBg="1"/>
      <p:bldP spid="145" grpId="0" animBg="1"/>
      <p:bldP spid="146" grpId="0"/>
      <p:bldP spid="146" grpId="1"/>
      <p:bldP spid="147" grpId="0"/>
      <p:bldP spid="147" grpId="1"/>
      <p:bldP spid="150" grpId="0" animBg="1"/>
      <p:bldP spid="150" grpId="1" animBg="1"/>
      <p:bldP spid="150" grpId="2" animBg="1"/>
      <p:bldP spid="150" grpId="3" animBg="1"/>
      <p:bldP spid="155" grpId="0" animBg="1"/>
      <p:bldP spid="156" grpId="0"/>
      <p:bldP spid="156" grpId="1"/>
      <p:bldP spid="157" grpId="0"/>
      <p:bldP spid="157" grpId="1"/>
      <p:bldP spid="48" grpId="0"/>
      <p:bldP spid="48" grpId="1"/>
      <p:bldP spid="49" grpId="0"/>
      <p:bldP spid="49" grpId="1"/>
      <p:bldP spid="135" grpId="0" animBg="1"/>
      <p:bldP spid="47" grpId="0"/>
      <p:bldP spid="47" grpId="1"/>
      <p:bldP spid="6" grpId="0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1" y="1121329"/>
            <a:ext cx="6594437" cy="584775"/>
          </a:xfrm>
          <a:prstGeom prst="rect">
            <a:avLst/>
          </a:prstGeom>
          <a:solidFill>
            <a:srgbClr val="3A2B4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ДОЛЖНЫ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911" y="1461170"/>
            <a:ext cx="517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+mj-lt"/>
              </a:rPr>
              <a:t>СОВПАДАТЬ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7940" y="2828342"/>
            <a:ext cx="312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ВАЖНОСТЬ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7325368" y="2749873"/>
            <a:ext cx="557048" cy="557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03858" y="2728363"/>
            <a:ext cx="600068" cy="600068"/>
          </a:xfrm>
          <a:prstGeom prst="ellipse">
            <a:avLst/>
          </a:prstGeom>
          <a:solidFill>
            <a:srgbClr val="FF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A"/>
          <p:cNvSpPr/>
          <p:nvPr/>
        </p:nvSpPr>
        <p:spPr>
          <a:xfrm>
            <a:off x="7351644" y="2776149"/>
            <a:ext cx="504497" cy="5044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615E"/>
                </a:solidFill>
              </a:rPr>
              <a:t>A</a:t>
            </a:r>
            <a:endParaRPr lang="ru-RU" sz="2000" dirty="0">
              <a:solidFill>
                <a:srgbClr val="FF615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7940" y="3610113"/>
            <a:ext cx="312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ЗНАЧИМОСТЬ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7325368" y="3531644"/>
            <a:ext cx="557048" cy="557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03858" y="3510134"/>
            <a:ext cx="600068" cy="600068"/>
          </a:xfrm>
          <a:prstGeom prst="ellipse">
            <a:avLst/>
          </a:prstGeom>
          <a:solidFill>
            <a:srgbClr val="FF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B"/>
          <p:cNvSpPr/>
          <p:nvPr/>
        </p:nvSpPr>
        <p:spPr>
          <a:xfrm>
            <a:off x="7351644" y="3557920"/>
            <a:ext cx="504497" cy="5044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615E"/>
                </a:solidFill>
              </a:rPr>
              <a:t>B</a:t>
            </a:r>
            <a:endParaRPr lang="ru-RU" sz="2000" dirty="0">
              <a:solidFill>
                <a:srgbClr val="FF615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7940" y="4401889"/>
            <a:ext cx="312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ПОЛЬЗА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7325368" y="4323420"/>
            <a:ext cx="557048" cy="557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03858" y="4301910"/>
            <a:ext cx="600068" cy="600068"/>
          </a:xfrm>
          <a:prstGeom prst="ellipse">
            <a:avLst/>
          </a:prstGeom>
          <a:solidFill>
            <a:srgbClr val="FF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"/>
          <p:cNvSpPr/>
          <p:nvPr/>
        </p:nvSpPr>
        <p:spPr>
          <a:xfrm>
            <a:off x="7351644" y="4349696"/>
            <a:ext cx="504497" cy="5044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615E"/>
                </a:solidFill>
              </a:rPr>
              <a:t>C</a:t>
            </a:r>
            <a:endParaRPr lang="ru-RU" sz="2000" dirty="0">
              <a:solidFill>
                <a:srgbClr val="FF615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940" y="5204540"/>
            <a:ext cx="312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ПОЛЕЗНОСТЬ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25368" y="5126071"/>
            <a:ext cx="557048" cy="557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303858" y="5104561"/>
            <a:ext cx="600068" cy="600068"/>
          </a:xfrm>
          <a:prstGeom prst="ellipse">
            <a:avLst/>
          </a:prstGeom>
          <a:solidFill>
            <a:srgbClr val="FF6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"/>
          <p:cNvSpPr/>
          <p:nvPr/>
        </p:nvSpPr>
        <p:spPr>
          <a:xfrm>
            <a:off x="7351644" y="5152347"/>
            <a:ext cx="504497" cy="5044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615E"/>
                </a:solidFill>
              </a:rPr>
              <a:t>D</a:t>
            </a:r>
            <a:endParaRPr lang="ru-RU" sz="2000" dirty="0">
              <a:solidFill>
                <a:srgbClr val="FF615E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2107501"/>
            <a:ext cx="12192000" cy="0"/>
          </a:xfrm>
          <a:prstGeom prst="line">
            <a:avLst/>
          </a:prstGeom>
          <a:ln w="19050">
            <a:solidFill>
              <a:srgbClr val="FF6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82410" y="2342814"/>
            <a:ext cx="4286250" cy="411747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243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6" grpId="0" animBg="1"/>
      <p:bldP spid="7" grpId="0" animBg="1"/>
      <p:bldP spid="8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164909"/>
            <a:ext cx="12192000" cy="26458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7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ВОПРОСЫ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260" y="-254717"/>
            <a:ext cx="12192000" cy="3455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5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ЧАСТО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5260" y="2756520"/>
            <a:ext cx="12192000" cy="18312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7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ЗАДАВАЕМЫЕ</a:t>
            </a:r>
          </a:p>
        </p:txBody>
      </p:sp>
    </p:spTree>
    <p:extLst>
      <p:ext uri="{BB962C8B-B14F-4D97-AF65-F5344CB8AC3E}">
        <p14:creationId xmlns:p14="http://schemas.microsoft.com/office/powerpoint/2010/main" val="305021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47494" b="46335"/>
          <a:stretch/>
        </p:blipFill>
        <p:spPr bwMode="auto">
          <a:xfrm rot="10800000" flipH="1">
            <a:off x="0" y="-1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516" y="1075511"/>
            <a:ext cx="8665781" cy="505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Почему личные Ценности приводят нас к успеху,          а социальные компетенции нет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Из-за чего проваливаются Цели и где лежит корень этих проблем?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Я развиваюсь, а мой любимый человек нет и что мне с этим делать?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Сколько времени требуется, чтобы развить свои Ценности?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3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>
            <a:off x="-3" y="-14068"/>
            <a:ext cx="12192001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4" y="0"/>
            <a:ext cx="484884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49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932678"/>
            <a:ext cx="12192000" cy="209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5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МОИ РОЛИ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155914"/>
            <a:ext cx="12192000" cy="26458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9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 ЖИЗНИ</a:t>
            </a:r>
          </a:p>
        </p:txBody>
      </p:sp>
    </p:spTree>
    <p:extLst>
      <p:ext uri="{BB962C8B-B14F-4D97-AF65-F5344CB8AC3E}">
        <p14:creationId xmlns:p14="http://schemas.microsoft.com/office/powerpoint/2010/main" val="11196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r="3219" b="17529"/>
          <a:stretch/>
        </p:blipFill>
        <p:spPr>
          <a:xfrm>
            <a:off x="6814333" y="0"/>
            <a:ext cx="5372417" cy="6858000"/>
          </a:xfrm>
          <a:prstGeom prst="rect">
            <a:avLst/>
          </a:prstGeom>
        </p:spPr>
      </p:pic>
      <p:sp>
        <p:nvSpPr>
          <p:cNvPr id="11" name="Кольцо 10"/>
          <p:cNvSpPr/>
          <p:nvPr/>
        </p:nvSpPr>
        <p:spPr>
          <a:xfrm>
            <a:off x="319532" y="890891"/>
            <a:ext cx="524436" cy="524435"/>
          </a:xfrm>
          <a:prstGeom prst="don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1342" y="768367"/>
            <a:ext cx="5486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Executive </a:t>
            </a:r>
            <a:r>
              <a:rPr lang="ru-RU" sz="2400" dirty="0">
                <a:latin typeface="Century Gothic" panose="020B0502020202020204" pitchFamily="34" charset="0"/>
              </a:rPr>
              <a:t>коуч, психолог,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бизнес-тренер </a:t>
            </a:r>
          </a:p>
        </p:txBody>
      </p:sp>
      <p:sp>
        <p:nvSpPr>
          <p:cNvPr id="15" name="Кольцо 14"/>
          <p:cNvSpPr/>
          <p:nvPr/>
        </p:nvSpPr>
        <p:spPr>
          <a:xfrm>
            <a:off x="324015" y="2028051"/>
            <a:ext cx="524436" cy="524435"/>
          </a:xfrm>
          <a:prstGeom prst="don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5825" y="1929288"/>
            <a:ext cx="5482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Магистр делового администрирования</a:t>
            </a:r>
          </a:p>
        </p:txBody>
      </p:sp>
      <p:sp>
        <p:nvSpPr>
          <p:cNvPr id="17" name="Кольцо 16"/>
          <p:cNvSpPr/>
          <p:nvPr/>
        </p:nvSpPr>
        <p:spPr>
          <a:xfrm>
            <a:off x="319532" y="5016319"/>
            <a:ext cx="524436" cy="524435"/>
          </a:xfrm>
          <a:prstGeom prst="don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91343" y="4269777"/>
            <a:ext cx="5486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Педагог по ритмике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и хореографии (</a:t>
            </a:r>
            <a:r>
              <a:rPr lang="en-US" sz="2400" dirty="0" err="1">
                <a:latin typeface="Century Gothic" panose="020B0502020202020204" pitchFamily="34" charset="0"/>
              </a:rPr>
              <a:t>bodypercussion</a:t>
            </a:r>
            <a:r>
              <a:rPr lang="ru-RU" sz="2400" dirty="0">
                <a:latin typeface="Century Gothic" panose="020B0502020202020204" pitchFamily="34" charset="0"/>
              </a:rPr>
              <a:t>) 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в Национальном русском театре драмы имени Михаила Лермонтова</a:t>
            </a:r>
          </a:p>
        </p:txBody>
      </p:sp>
      <p:sp>
        <p:nvSpPr>
          <p:cNvPr id="19" name="Кольцо 18"/>
          <p:cNvSpPr/>
          <p:nvPr/>
        </p:nvSpPr>
        <p:spPr>
          <a:xfrm>
            <a:off x="324015" y="3242545"/>
            <a:ext cx="524436" cy="524435"/>
          </a:xfrm>
          <a:prstGeom prst="donu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5825" y="3089446"/>
            <a:ext cx="5482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Телеведущий, актер,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педагог в театральной академии </a:t>
            </a:r>
          </a:p>
        </p:txBody>
      </p:sp>
    </p:spTree>
    <p:extLst>
      <p:ext uri="{BB962C8B-B14F-4D97-AF65-F5344CB8AC3E}">
        <p14:creationId xmlns:p14="http://schemas.microsoft.com/office/powerpoint/2010/main" val="211145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47494" b="46335"/>
          <a:stretch/>
        </p:blipFill>
        <p:spPr bwMode="auto">
          <a:xfrm rot="10800000" flipH="1">
            <a:off x="0" y="-1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1977" y="2274838"/>
            <a:ext cx="7705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Альтер</a:t>
            </a:r>
            <a:r>
              <a:rPr lang="ru-RU" sz="2400" dirty="0">
                <a:latin typeface="+mj-lt"/>
              </a:rPr>
              <a:t> </a:t>
            </a:r>
            <a:r>
              <a:rPr lang="ru-RU" sz="2400" b="1" dirty="0">
                <a:latin typeface="+mj-lt"/>
              </a:rPr>
              <a:t>эго</a:t>
            </a:r>
            <a:r>
              <a:rPr lang="ru-RU" sz="2400" dirty="0">
                <a:latin typeface="+mj-lt"/>
              </a:rPr>
              <a:t> — это вторая личность человека</a:t>
            </a:r>
          </a:p>
          <a:p>
            <a:pPr algn="ctr"/>
            <a:r>
              <a:rPr lang="ru-RU" sz="2400" dirty="0">
                <a:latin typeface="+mj-lt"/>
              </a:rPr>
              <a:t>или отдельный аспект его личности, который существует метафорически и «заменяет»</a:t>
            </a:r>
          </a:p>
          <a:p>
            <a:pPr algn="ctr"/>
            <a:r>
              <a:rPr lang="ru-RU" sz="2400" dirty="0">
                <a:latin typeface="+mj-lt"/>
              </a:rPr>
              <a:t>или дополняет основную личность, имея отличные от нее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284066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25946"/>
              </p:ext>
            </p:extLst>
          </p:nvPr>
        </p:nvGraphicFramePr>
        <p:xfrm>
          <a:off x="268015" y="331076"/>
          <a:ext cx="11634951" cy="619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Контекст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Имя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</a:rPr>
                        <a:t>Метафора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Семья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Усталая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Домохозяйка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Это мой крест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Работа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</a:rPr>
                        <a:t>Трудоголик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В жизни есть только работа,</a:t>
                      </a:r>
                      <a:r>
                        <a:rPr lang="ru-RU" sz="2800" baseline="0" dirty="0">
                          <a:solidFill>
                            <a:schemeClr val="tx1"/>
                          </a:solidFill>
                          <a:effectLst/>
                        </a:rPr>
                        <a:t> на остальное нет времени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6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99100"/>
              </p:ext>
            </p:extLst>
          </p:nvPr>
        </p:nvGraphicFramePr>
        <p:xfrm>
          <a:off x="472966" y="472965"/>
          <a:ext cx="11256580" cy="610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4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В ключе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Имя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Роли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Контекст</a:t>
                      </a:r>
                    </a:p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Роли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  <a:latin typeface="+mj-lt"/>
                        </a:rPr>
                        <a:t>Метафора Роли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Дом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Секс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Работа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Коллеги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Друзья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3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Конкуренты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20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62473"/>
              </p:ext>
            </p:extLst>
          </p:nvPr>
        </p:nvGraphicFramePr>
        <p:xfrm>
          <a:off x="378372" y="362608"/>
          <a:ext cx="11382704" cy="6180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4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7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Роль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Плюсы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Минусы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Успешный Бизнесмен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Высокий социальный статус, обеспеченность, интересная работа, уважение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Регулярные стрессы, мало времени на остальное (семья и прочее), высокие требования к исполнению роли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Великий Неудачник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Низкая ответственность, жалость со стороны окружающих, оправдание собственной бездеятельности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Низкий социальный статус, часто подавленное состояние, несостоятельность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1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164909"/>
            <a:ext cx="12192000" cy="26458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7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ВОПРОСЫ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260" y="-254717"/>
            <a:ext cx="12192000" cy="345510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5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ЧАСТО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5260" y="2756520"/>
            <a:ext cx="12192000" cy="183125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7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ЗАДАВАЕМЫЕ</a:t>
            </a:r>
          </a:p>
        </p:txBody>
      </p:sp>
    </p:spTree>
    <p:extLst>
      <p:ext uri="{BB962C8B-B14F-4D97-AF65-F5344CB8AC3E}">
        <p14:creationId xmlns:p14="http://schemas.microsoft.com/office/powerpoint/2010/main" val="290504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47494" b="46335"/>
          <a:stretch/>
        </p:blipFill>
        <p:spPr bwMode="auto">
          <a:xfrm rot="10800000" flipH="1">
            <a:off x="0" y="-1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516" y="1375065"/>
            <a:ext cx="8665781" cy="433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Где зарождается Роль?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Почему мои Роли и помогают и мешают одновременно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Я играю одни и те же Роли?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За какой промежуток времени создается новая Роль</a:t>
            </a: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74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412113"/>
              </p:ext>
            </p:extLst>
          </p:nvPr>
        </p:nvGraphicFramePr>
        <p:xfrm>
          <a:off x="315310" y="394136"/>
          <a:ext cx="11556123" cy="610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</a:rPr>
                        <a:t>Контекст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</a:rPr>
                        <a:t>Имя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FF00"/>
                          </a:solidFill>
                        </a:rPr>
                        <a:t>Метафора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Семья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Работа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Дом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Секс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Коллеги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60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FFFF00"/>
                          </a:solidFill>
                        </a:rPr>
                        <a:t>Друзья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>
            <a:off x="-3" y="-14068"/>
            <a:ext cx="12192001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0" y="0"/>
            <a:ext cx="484884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8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 Пайчарт"/>
          <p:cNvGrpSpPr/>
          <p:nvPr/>
        </p:nvGrpSpPr>
        <p:grpSpPr>
          <a:xfrm>
            <a:off x="5166701" y="2710823"/>
            <a:ext cx="2021797" cy="2021797"/>
            <a:chOff x="3319462" y="2168556"/>
            <a:chExt cx="1603303" cy="1603303"/>
          </a:xfrm>
          <a:solidFill>
            <a:srgbClr val="FAFAFA"/>
          </a:solidFill>
        </p:grpSpPr>
        <p:sp>
          <p:nvSpPr>
            <p:cNvPr id="14" name="Овал 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ирог 1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руг 1"/>
            <p:cNvSpPr/>
            <p:nvPr/>
          </p:nvSpPr>
          <p:spPr>
            <a:xfrm flipH="1">
              <a:off x="3346798" y="2195891"/>
              <a:ext cx="1549942" cy="1549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9092" y="0"/>
            <a:ext cx="4948518" cy="8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ИЗУЧАТЬ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125" y="285494"/>
            <a:ext cx="3007646" cy="8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+mj-lt"/>
              </a:rPr>
              <a:t>ЧТО РАЗВИВАТЬ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359529" y="2850907"/>
            <a:ext cx="1699577" cy="16995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93789" y="2885167"/>
            <a:ext cx="1631056" cy="1631056"/>
          </a:xfrm>
          <a:prstGeom prst="ellips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720375" y="2211753"/>
            <a:ext cx="2977885" cy="2977885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118345" y="2520551"/>
            <a:ext cx="407738" cy="407738"/>
            <a:chOff x="8107155" y="2157984"/>
            <a:chExt cx="407738" cy="407738"/>
          </a:xfrm>
        </p:grpSpPr>
        <p:sp>
          <p:nvSpPr>
            <p:cNvPr id="28" name="Овал 2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84113" y="2530079"/>
            <a:ext cx="407738" cy="407738"/>
            <a:chOff x="8107155" y="2157984"/>
            <a:chExt cx="407738" cy="407738"/>
          </a:xfrm>
        </p:grpSpPr>
        <p:sp>
          <p:nvSpPr>
            <p:cNvPr id="51" name="Овал 50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920565" y="4533773"/>
            <a:ext cx="407738" cy="407738"/>
            <a:chOff x="8107155" y="2157984"/>
            <a:chExt cx="407738" cy="407738"/>
          </a:xfrm>
        </p:grpSpPr>
        <p:sp>
          <p:nvSpPr>
            <p:cNvPr id="57" name="Овал 56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Овал 67"/>
          <p:cNvSpPr/>
          <p:nvPr/>
        </p:nvSpPr>
        <p:spPr>
          <a:xfrm>
            <a:off x="4018526" y="1529041"/>
            <a:ext cx="4387305" cy="4387305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5065901" y="1576313"/>
            <a:ext cx="407738" cy="407738"/>
            <a:chOff x="8107155" y="2157984"/>
            <a:chExt cx="407738" cy="407738"/>
          </a:xfrm>
        </p:grpSpPr>
        <p:sp>
          <p:nvSpPr>
            <p:cNvPr id="70" name="Овал 69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006910" y="1576313"/>
            <a:ext cx="407738" cy="407738"/>
            <a:chOff x="8107155" y="2157984"/>
            <a:chExt cx="407738" cy="407738"/>
          </a:xfrm>
        </p:grpSpPr>
        <p:sp>
          <p:nvSpPr>
            <p:cNvPr id="76" name="Овал 75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999214" y="2769597"/>
            <a:ext cx="407738" cy="407738"/>
            <a:chOff x="8107155" y="2157984"/>
            <a:chExt cx="407738" cy="407738"/>
          </a:xfrm>
        </p:grpSpPr>
        <p:sp>
          <p:nvSpPr>
            <p:cNvPr id="82" name="Овал 81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998620" y="4508511"/>
            <a:ext cx="407738" cy="407738"/>
            <a:chOff x="8107155" y="2157984"/>
            <a:chExt cx="407738" cy="407738"/>
          </a:xfrm>
        </p:grpSpPr>
        <p:sp>
          <p:nvSpPr>
            <p:cNvPr id="88" name="Овал 8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146806" y="5531236"/>
            <a:ext cx="407738" cy="407738"/>
            <a:chOff x="8107155" y="2157984"/>
            <a:chExt cx="407738" cy="407738"/>
          </a:xfrm>
        </p:grpSpPr>
        <p:sp>
          <p:nvSpPr>
            <p:cNvPr id="94" name="Овал 93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6782919" y="5531236"/>
            <a:ext cx="407738" cy="407738"/>
            <a:chOff x="8107155" y="2157984"/>
            <a:chExt cx="407738" cy="407738"/>
          </a:xfrm>
        </p:grpSpPr>
        <p:sp>
          <p:nvSpPr>
            <p:cNvPr id="100" name="Овал 99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3" name="Прямая соединительная линия 122"/>
          <p:cNvCxnSpPr>
            <a:endCxn id="28" idx="3"/>
          </p:cNvCxnSpPr>
          <p:nvPr/>
        </p:nvCxnSpPr>
        <p:spPr>
          <a:xfrm flipV="1">
            <a:off x="6976048" y="2868577"/>
            <a:ext cx="202009" cy="212954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6952222" y="4534464"/>
            <a:ext cx="407738" cy="407738"/>
            <a:chOff x="8107155" y="2157984"/>
            <a:chExt cx="407738" cy="407738"/>
          </a:xfrm>
        </p:grpSpPr>
        <p:sp>
          <p:nvSpPr>
            <p:cNvPr id="145" name="Овал 144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8019709" y="2673792"/>
            <a:ext cx="407738" cy="407738"/>
            <a:chOff x="8107155" y="2157984"/>
            <a:chExt cx="407738" cy="407738"/>
          </a:xfrm>
        </p:grpSpPr>
        <p:sp>
          <p:nvSpPr>
            <p:cNvPr id="153" name="Овал 152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4006744" y="4508511"/>
            <a:ext cx="407738" cy="407738"/>
            <a:chOff x="8107155" y="2157984"/>
            <a:chExt cx="407738" cy="407738"/>
          </a:xfrm>
        </p:grpSpPr>
        <p:sp>
          <p:nvSpPr>
            <p:cNvPr id="168" name="Овал 16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8" name="Прямая соединительная линия 177"/>
          <p:cNvCxnSpPr>
            <a:stCxn id="14" idx="3"/>
            <a:endCxn id="145" idx="1"/>
          </p:cNvCxnSpPr>
          <p:nvPr/>
        </p:nvCxnSpPr>
        <p:spPr>
          <a:xfrm>
            <a:off x="6892413" y="4436535"/>
            <a:ext cx="119521" cy="157641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14" idx="5"/>
            <a:endCxn id="57" idx="7"/>
          </p:cNvCxnSpPr>
          <p:nvPr/>
        </p:nvCxnSpPr>
        <p:spPr>
          <a:xfrm flipH="1">
            <a:off x="5268591" y="4436535"/>
            <a:ext cx="194195" cy="15695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4" idx="7"/>
          </p:cNvCxnSpPr>
          <p:nvPr/>
        </p:nvCxnSpPr>
        <p:spPr>
          <a:xfrm flipH="1" flipV="1">
            <a:off x="5241267" y="2881886"/>
            <a:ext cx="221519" cy="125022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>
            <a:stCxn id="76" idx="4"/>
            <a:endCxn id="28" idx="0"/>
          </p:cNvCxnSpPr>
          <p:nvPr/>
        </p:nvCxnSpPr>
        <p:spPr>
          <a:xfrm>
            <a:off x="7210779" y="1984051"/>
            <a:ext cx="111435" cy="53650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>
            <a:stCxn id="153" idx="2"/>
            <a:endCxn id="28" idx="6"/>
          </p:cNvCxnSpPr>
          <p:nvPr/>
        </p:nvCxnSpPr>
        <p:spPr>
          <a:xfrm flipH="1" flipV="1">
            <a:off x="7526083" y="2724420"/>
            <a:ext cx="493626" cy="153241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>
            <a:stCxn id="88" idx="2"/>
            <a:endCxn id="145" idx="6"/>
          </p:cNvCxnSpPr>
          <p:nvPr/>
        </p:nvCxnSpPr>
        <p:spPr>
          <a:xfrm flipH="1">
            <a:off x="7359960" y="4712380"/>
            <a:ext cx="638660" cy="25953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>
            <a:stCxn id="100" idx="0"/>
            <a:endCxn id="145" idx="4"/>
          </p:cNvCxnSpPr>
          <p:nvPr/>
        </p:nvCxnSpPr>
        <p:spPr>
          <a:xfrm flipV="1">
            <a:off x="6986788" y="4942202"/>
            <a:ext cx="169303" cy="589034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>
            <a:stCxn id="94" idx="0"/>
            <a:endCxn id="57" idx="4"/>
          </p:cNvCxnSpPr>
          <p:nvPr/>
        </p:nvCxnSpPr>
        <p:spPr>
          <a:xfrm flipH="1" flipV="1">
            <a:off x="5124434" y="4941511"/>
            <a:ext cx="226241" cy="589725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>
            <a:stCxn id="57" idx="2"/>
            <a:endCxn id="168" idx="6"/>
          </p:cNvCxnSpPr>
          <p:nvPr/>
        </p:nvCxnSpPr>
        <p:spPr>
          <a:xfrm flipH="1" flipV="1">
            <a:off x="4414482" y="4712380"/>
            <a:ext cx="506083" cy="25262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>
            <a:stCxn id="51" idx="2"/>
            <a:endCxn id="82" idx="6"/>
          </p:cNvCxnSpPr>
          <p:nvPr/>
        </p:nvCxnSpPr>
        <p:spPr>
          <a:xfrm flipH="1">
            <a:off x="4406952" y="2733948"/>
            <a:ext cx="477161" cy="239518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>
            <a:stCxn id="70" idx="4"/>
            <a:endCxn id="51" idx="0"/>
          </p:cNvCxnSpPr>
          <p:nvPr/>
        </p:nvCxnSpPr>
        <p:spPr>
          <a:xfrm flipH="1">
            <a:off x="5087982" y="1984051"/>
            <a:ext cx="181788" cy="546028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29" y="3243456"/>
            <a:ext cx="743776" cy="91447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17" y="1627524"/>
            <a:ext cx="248324" cy="305317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9" y="2566815"/>
            <a:ext cx="256371" cy="31521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37" y="2724413"/>
            <a:ext cx="249283" cy="306496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74" y="4552157"/>
            <a:ext cx="260630" cy="32044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37" y="4571497"/>
            <a:ext cx="260630" cy="32044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3" y="5574882"/>
            <a:ext cx="260630" cy="320447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0" y="5574882"/>
            <a:ext cx="260630" cy="320447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9" y="4577419"/>
            <a:ext cx="260630" cy="320447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8" y="4552157"/>
            <a:ext cx="260630" cy="32044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68" y="2813243"/>
            <a:ext cx="260630" cy="32044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5" y="1619959"/>
            <a:ext cx="260630" cy="320447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7" y="2573725"/>
            <a:ext cx="260630" cy="320447"/>
          </a:xfrm>
          <a:prstGeom prst="rect">
            <a:avLst/>
          </a:prstGeom>
        </p:spPr>
      </p:pic>
      <p:sp>
        <p:nvSpPr>
          <p:cNvPr id="74" name="Заголовок 1"/>
          <p:cNvSpPr txBox="1">
            <a:spLocks/>
          </p:cNvSpPr>
          <p:nvPr/>
        </p:nvSpPr>
        <p:spPr>
          <a:xfrm>
            <a:off x="2925516" y="5053801"/>
            <a:ext cx="1742008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Воспитание</a:t>
            </a: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3904445" y="2121718"/>
            <a:ext cx="100501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Мотив</a:t>
            </a: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2524836" y="1165493"/>
            <a:ext cx="246534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Стимулирование</a:t>
            </a: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5964072" y="945983"/>
            <a:ext cx="1203086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Стимул</a:t>
            </a: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7472388" y="1984051"/>
            <a:ext cx="1475532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Ценность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8793264" y="2668176"/>
            <a:ext cx="1586967" cy="743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Ценности человека</a:t>
            </a: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7246618" y="3868656"/>
            <a:ext cx="2252224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Нравственность</a:t>
            </a: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8598465" y="4467248"/>
            <a:ext cx="1023208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Душа</a:t>
            </a: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7311167" y="5464012"/>
            <a:ext cx="68745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Дух</a:t>
            </a: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3757509" y="5668224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Мораль</a:t>
            </a: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441579" y="2952117"/>
            <a:ext cx="158696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Мотивация</a:t>
            </a: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842117" y="4273020"/>
            <a:ext cx="3037366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Самоидентификация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570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200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1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4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2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1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3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9" presetClass="exit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1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9" presetClass="exit" presetSubtype="0" fill="hold" nodeType="withEffect">
                                      <p:stCondLst>
                                        <p:cond delay="6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2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1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8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9" presetClass="exit" presetSubtype="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2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8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69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2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1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4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9" presetClass="exit" presetSubtype="0" fill="hold" grpId="1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9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9" presetClass="exit" presetSubtype="0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4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7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6" presetClass="exit" presetSubtype="32" fill="hold" grpId="2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20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1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0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2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4" dur="7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5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7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9" dur="7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0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2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7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7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7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7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9" dur="7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6" presetClass="exit" presetSubtype="32" fill="hold" nodeType="withEffect">
                                      <p:stCondLst>
                                        <p:cond delay="9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1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7" dur="7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8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9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1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7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1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4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6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0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2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5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9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2" dur="1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 animBg="1"/>
          <p:bldP spid="7" grpId="1" animBg="1"/>
          <p:bldP spid="17" grpId="0" animBg="1"/>
          <p:bldP spid="17" grpId="1" animBg="1"/>
          <p:bldP spid="27" grpId="0" animBg="1"/>
          <p:bldP spid="27" grpId="1" animBg="1"/>
          <p:bldP spid="27" grpId="2" animBg="1"/>
          <p:bldP spid="68" grpId="0" animBg="1"/>
          <p:bldP spid="6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1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4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2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1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3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9" presetClass="exit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1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9" presetClass="exit" presetSubtype="0" fill="hold" nodeType="withEffect">
                                      <p:stCondLst>
                                        <p:cond delay="6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2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1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8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9" presetClass="exit" presetSubtype="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2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8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69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2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1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4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9" presetClass="exit" presetSubtype="0" fill="hold" grpId="1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9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9" presetClass="exit" presetSubtype="0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4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7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6" presetClass="exit" presetSubtype="32" fill="hold" grpId="2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20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1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0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2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4" dur="7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5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7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9" dur="7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0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2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7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7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7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7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9" dur="7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6" presetClass="exit" presetSubtype="32" fill="hold" nodeType="withEffect">
                                      <p:stCondLst>
                                        <p:cond delay="9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1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7" dur="7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8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9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1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7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1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4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6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0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2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5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9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2" dur="1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 animBg="1"/>
          <p:bldP spid="7" grpId="1" animBg="1"/>
          <p:bldP spid="17" grpId="0" animBg="1"/>
          <p:bldP spid="17" grpId="1" animBg="1"/>
          <p:bldP spid="27" grpId="0" animBg="1"/>
          <p:bldP spid="27" grpId="1" animBg="1"/>
          <p:bldP spid="27" grpId="2" animBg="1"/>
          <p:bldP spid="68" grpId="0" animBg="1"/>
          <p:bldP spid="68" grpId="1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25993" y="3244334"/>
            <a:ext cx="2253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730395" y="1206501"/>
            <a:ext cx="4444999" cy="4444999"/>
          </a:xfrm>
          <a:prstGeom prst="ellipse">
            <a:avLst/>
          </a:prstGeom>
          <a:noFill/>
          <a:ln>
            <a:solidFill>
              <a:srgbClr val="FF6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32522" y="1508628"/>
            <a:ext cx="3840745" cy="3840745"/>
          </a:xfrm>
          <a:prstGeom prst="ellipse">
            <a:avLst/>
          </a:prstGeom>
          <a:noFill/>
          <a:ln w="76200">
            <a:solidFill>
              <a:srgbClr val="FF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32522" y="1508628"/>
            <a:ext cx="3840745" cy="3840745"/>
          </a:xfrm>
          <a:prstGeom prst="ellipse">
            <a:avLst/>
          </a:prstGeom>
          <a:noFill/>
          <a:ln w="88900">
            <a:solidFill>
              <a:srgbClr val="FF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62352" y="1652861"/>
            <a:ext cx="3581084" cy="355227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90386" y="1666492"/>
            <a:ext cx="3525016" cy="3525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ЧТО </a:t>
            </a:r>
            <a:r>
              <a:rPr lang="ru-RU" sz="40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ГОВОРИТ</a:t>
            </a:r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9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ПРОГНОЗ</a:t>
            </a:r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ЛИДЕРСТВА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12570" y="3940125"/>
            <a:ext cx="1" cy="120207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413590" y="3775785"/>
            <a:ext cx="102227" cy="7371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09323" y="2883223"/>
            <a:ext cx="84407" cy="99056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912570" y="2682007"/>
            <a:ext cx="0" cy="135932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13590" y="2883223"/>
            <a:ext cx="102227" cy="99056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309323" y="3775785"/>
            <a:ext cx="104461" cy="73713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73663" y="3379032"/>
            <a:ext cx="117652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26437" y="3368337"/>
            <a:ext cx="125040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2925516" y="5053801"/>
            <a:ext cx="1742008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Воспитание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24836" y="1165493"/>
            <a:ext cx="246534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Стимулирование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058912" y="2682007"/>
            <a:ext cx="1586967" cy="743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Ценности человека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13162" y="4773754"/>
            <a:ext cx="1023208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Душа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505104" y="5493606"/>
            <a:ext cx="68745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Дух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757509" y="5668224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Мораль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42117" y="4273020"/>
            <a:ext cx="3037366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Самоидентификация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990035" y="2121718"/>
            <a:ext cx="100501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Мотив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126265" y="2952117"/>
            <a:ext cx="158696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Мотивация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8905201" y="3826380"/>
            <a:ext cx="2252224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Нравственность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005813" y="707707"/>
            <a:ext cx="1203086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Стимул</a:t>
            </a:r>
          </a:p>
        </p:txBody>
      </p:sp>
      <p:pic>
        <p:nvPicPr>
          <p:cNvPr id="36" name="Picture 6" descr="http://img.freeapp1.info/2014/0609/singapore-psi-and-weather-2002_2c3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6"/>
          <a:stretch/>
        </p:blipFill>
        <p:spPr bwMode="auto">
          <a:xfrm>
            <a:off x="14906266" y="11005744"/>
            <a:ext cx="133154" cy="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8328433" y="1888602"/>
            <a:ext cx="1475532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Ценность</a:t>
            </a:r>
          </a:p>
        </p:txBody>
      </p:sp>
    </p:spTree>
    <p:extLst>
      <p:ext uri="{BB962C8B-B14F-4D97-AF65-F5344CB8AC3E}">
        <p14:creationId xmlns:p14="http://schemas.microsoft.com/office/powerpoint/2010/main" val="41230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6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 Пайчарт"/>
          <p:cNvGrpSpPr/>
          <p:nvPr/>
        </p:nvGrpSpPr>
        <p:grpSpPr>
          <a:xfrm>
            <a:off x="5166701" y="2710823"/>
            <a:ext cx="2021797" cy="2021797"/>
            <a:chOff x="3319462" y="2168556"/>
            <a:chExt cx="1603303" cy="1603303"/>
          </a:xfrm>
          <a:solidFill>
            <a:srgbClr val="FAFAFA"/>
          </a:solidFill>
        </p:grpSpPr>
        <p:sp>
          <p:nvSpPr>
            <p:cNvPr id="14" name="Овал 1"/>
            <p:cNvSpPr/>
            <p:nvPr/>
          </p:nvSpPr>
          <p:spPr>
            <a:xfrm flipH="1">
              <a:off x="3319462" y="2168556"/>
              <a:ext cx="1603303" cy="16033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ирог 1"/>
            <p:cNvSpPr/>
            <p:nvPr/>
          </p:nvSpPr>
          <p:spPr>
            <a:xfrm flipH="1">
              <a:off x="3320296" y="2169391"/>
              <a:ext cx="1601634" cy="1601634"/>
            </a:xfrm>
            <a:prstGeom prst="pie">
              <a:avLst>
                <a:gd name="adj1" fmla="val 10571154"/>
                <a:gd name="adj2" fmla="val 1620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руг 1"/>
            <p:cNvSpPr/>
            <p:nvPr/>
          </p:nvSpPr>
          <p:spPr>
            <a:xfrm flipH="1">
              <a:off x="3346798" y="2195891"/>
              <a:ext cx="1549942" cy="15499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9092" y="0"/>
            <a:ext cx="4948518" cy="8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ЧТО ИЗУЧАТЬ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7125" y="285494"/>
            <a:ext cx="3007646" cy="829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  <a:latin typeface="+mj-lt"/>
              </a:rPr>
              <a:t>ЧТО РАЗВИВАТЬ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5359529" y="2850907"/>
            <a:ext cx="1699577" cy="16995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93789" y="2885167"/>
            <a:ext cx="1631056" cy="1631056"/>
          </a:xfrm>
          <a:prstGeom prst="ellipse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720375" y="2211753"/>
            <a:ext cx="2977885" cy="2977885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118345" y="2520551"/>
            <a:ext cx="407738" cy="407738"/>
            <a:chOff x="8107155" y="2157984"/>
            <a:chExt cx="407738" cy="407738"/>
          </a:xfrm>
        </p:grpSpPr>
        <p:sp>
          <p:nvSpPr>
            <p:cNvPr id="28" name="Овал 2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884113" y="2530079"/>
            <a:ext cx="407738" cy="407738"/>
            <a:chOff x="8107155" y="2157984"/>
            <a:chExt cx="407738" cy="407738"/>
          </a:xfrm>
        </p:grpSpPr>
        <p:sp>
          <p:nvSpPr>
            <p:cNvPr id="51" name="Овал 50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920565" y="4533773"/>
            <a:ext cx="407738" cy="407738"/>
            <a:chOff x="8107155" y="2157984"/>
            <a:chExt cx="407738" cy="407738"/>
          </a:xfrm>
        </p:grpSpPr>
        <p:sp>
          <p:nvSpPr>
            <p:cNvPr id="57" name="Овал 56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Овал 67"/>
          <p:cNvSpPr/>
          <p:nvPr/>
        </p:nvSpPr>
        <p:spPr>
          <a:xfrm>
            <a:off x="4018526" y="1529041"/>
            <a:ext cx="4387305" cy="4387305"/>
          </a:xfrm>
          <a:prstGeom prst="ellipse">
            <a:avLst/>
          </a:prstGeom>
          <a:noFill/>
          <a:ln w="190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5065901" y="1576313"/>
            <a:ext cx="407738" cy="407738"/>
            <a:chOff x="8107155" y="2157984"/>
            <a:chExt cx="407738" cy="407738"/>
          </a:xfrm>
        </p:grpSpPr>
        <p:sp>
          <p:nvSpPr>
            <p:cNvPr id="70" name="Овал 69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006910" y="1576313"/>
            <a:ext cx="407738" cy="407738"/>
            <a:chOff x="8107155" y="2157984"/>
            <a:chExt cx="407738" cy="407738"/>
          </a:xfrm>
        </p:grpSpPr>
        <p:sp>
          <p:nvSpPr>
            <p:cNvPr id="76" name="Овал 75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999214" y="2769597"/>
            <a:ext cx="407738" cy="407738"/>
            <a:chOff x="8107155" y="2157984"/>
            <a:chExt cx="407738" cy="407738"/>
          </a:xfrm>
        </p:grpSpPr>
        <p:sp>
          <p:nvSpPr>
            <p:cNvPr id="82" name="Овал 81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998620" y="4508511"/>
            <a:ext cx="407738" cy="407738"/>
            <a:chOff x="8107155" y="2157984"/>
            <a:chExt cx="407738" cy="407738"/>
          </a:xfrm>
        </p:grpSpPr>
        <p:sp>
          <p:nvSpPr>
            <p:cNvPr id="88" name="Овал 8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146806" y="5531236"/>
            <a:ext cx="407738" cy="407738"/>
            <a:chOff x="8107155" y="2157984"/>
            <a:chExt cx="407738" cy="407738"/>
          </a:xfrm>
        </p:grpSpPr>
        <p:sp>
          <p:nvSpPr>
            <p:cNvPr id="94" name="Овал 93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6782919" y="5531236"/>
            <a:ext cx="407738" cy="407738"/>
            <a:chOff x="8107155" y="2157984"/>
            <a:chExt cx="407738" cy="407738"/>
          </a:xfrm>
        </p:grpSpPr>
        <p:sp>
          <p:nvSpPr>
            <p:cNvPr id="100" name="Овал 99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3" name="Прямая соединительная линия 122"/>
          <p:cNvCxnSpPr>
            <a:endCxn id="28" idx="3"/>
          </p:cNvCxnSpPr>
          <p:nvPr/>
        </p:nvCxnSpPr>
        <p:spPr>
          <a:xfrm flipV="1">
            <a:off x="6976048" y="2868577"/>
            <a:ext cx="202009" cy="212954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Группа 143"/>
          <p:cNvGrpSpPr/>
          <p:nvPr/>
        </p:nvGrpSpPr>
        <p:grpSpPr>
          <a:xfrm>
            <a:off x="6952222" y="4534464"/>
            <a:ext cx="407738" cy="407738"/>
            <a:chOff x="8107155" y="2157984"/>
            <a:chExt cx="407738" cy="407738"/>
          </a:xfrm>
        </p:grpSpPr>
        <p:sp>
          <p:nvSpPr>
            <p:cNvPr id="145" name="Овал 144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8019709" y="2673792"/>
            <a:ext cx="407738" cy="407738"/>
            <a:chOff x="8107155" y="2157984"/>
            <a:chExt cx="407738" cy="407738"/>
          </a:xfrm>
        </p:grpSpPr>
        <p:sp>
          <p:nvSpPr>
            <p:cNvPr id="153" name="Овал 152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4006744" y="4508511"/>
            <a:ext cx="407738" cy="407738"/>
            <a:chOff x="8107155" y="2157984"/>
            <a:chExt cx="407738" cy="407738"/>
          </a:xfrm>
        </p:grpSpPr>
        <p:sp>
          <p:nvSpPr>
            <p:cNvPr id="168" name="Овал 167"/>
            <p:cNvSpPr/>
            <p:nvPr/>
          </p:nvSpPr>
          <p:spPr>
            <a:xfrm>
              <a:off x="8107155" y="2157984"/>
              <a:ext cx="407738" cy="407738"/>
            </a:xfrm>
            <a:prstGeom prst="ellipse">
              <a:avLst/>
            </a:prstGeom>
            <a:solidFill>
              <a:srgbClr val="FAFAFA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8267403" y="2312027"/>
              <a:ext cx="74474" cy="125123"/>
            </a:xfrm>
            <a:custGeom>
              <a:avLst/>
              <a:gdLst>
                <a:gd name="T0" fmla="*/ 0 w 163"/>
                <a:gd name="T1" fmla="*/ 34925 h 274"/>
                <a:gd name="T2" fmla="*/ 0 w 163"/>
                <a:gd name="T3" fmla="*/ 34925 h 274"/>
                <a:gd name="T4" fmla="*/ 6350 w 163"/>
                <a:gd name="T5" fmla="*/ 55562 h 274"/>
                <a:gd name="T6" fmla="*/ 11113 w 163"/>
                <a:gd name="T7" fmla="*/ 80962 h 274"/>
                <a:gd name="T8" fmla="*/ 20638 w 163"/>
                <a:gd name="T9" fmla="*/ 106363 h 274"/>
                <a:gd name="T10" fmla="*/ 20638 w 163"/>
                <a:gd name="T11" fmla="*/ 106363 h 274"/>
                <a:gd name="T12" fmla="*/ 31750 w 163"/>
                <a:gd name="T13" fmla="*/ 166687 h 274"/>
                <a:gd name="T14" fmla="*/ 46038 w 163"/>
                <a:gd name="T15" fmla="*/ 268287 h 274"/>
                <a:gd name="T16" fmla="*/ 61913 w 163"/>
                <a:gd name="T17" fmla="*/ 319087 h 274"/>
                <a:gd name="T18" fmla="*/ 76200 w 163"/>
                <a:gd name="T19" fmla="*/ 369887 h 274"/>
                <a:gd name="T20" fmla="*/ 96838 w 163"/>
                <a:gd name="T21" fmla="*/ 409575 h 274"/>
                <a:gd name="T22" fmla="*/ 106363 w 163"/>
                <a:gd name="T23" fmla="*/ 425450 h 274"/>
                <a:gd name="T24" fmla="*/ 117475 w 163"/>
                <a:gd name="T25" fmla="*/ 434975 h 274"/>
                <a:gd name="T26" fmla="*/ 117475 w 163"/>
                <a:gd name="T27" fmla="*/ 434975 h 274"/>
                <a:gd name="T28" fmla="*/ 163513 w 163"/>
                <a:gd name="T29" fmla="*/ 363537 h 274"/>
                <a:gd name="T30" fmla="*/ 198438 w 163"/>
                <a:gd name="T31" fmla="*/ 298450 h 274"/>
                <a:gd name="T32" fmla="*/ 228600 w 163"/>
                <a:gd name="T33" fmla="*/ 238125 h 274"/>
                <a:gd name="T34" fmla="*/ 228600 w 163"/>
                <a:gd name="T35" fmla="*/ 238125 h 274"/>
                <a:gd name="T36" fmla="*/ 249238 w 163"/>
                <a:gd name="T37" fmla="*/ 180975 h 274"/>
                <a:gd name="T38" fmla="*/ 258763 w 163"/>
                <a:gd name="T39" fmla="*/ 131762 h 274"/>
                <a:gd name="T40" fmla="*/ 258763 w 163"/>
                <a:gd name="T41" fmla="*/ 85725 h 274"/>
                <a:gd name="T42" fmla="*/ 254000 w 163"/>
                <a:gd name="T43" fmla="*/ 39687 h 274"/>
                <a:gd name="T44" fmla="*/ 254000 w 163"/>
                <a:gd name="T45" fmla="*/ 39687 h 274"/>
                <a:gd name="T46" fmla="*/ 254000 w 163"/>
                <a:gd name="T47" fmla="*/ 25400 h 274"/>
                <a:gd name="T48" fmla="*/ 244475 w 163"/>
                <a:gd name="T49" fmla="*/ 14287 h 274"/>
                <a:gd name="T50" fmla="*/ 228600 w 163"/>
                <a:gd name="T51" fmla="*/ 0 h 274"/>
                <a:gd name="T52" fmla="*/ 228600 w 163"/>
                <a:gd name="T53" fmla="*/ 0 h 274"/>
                <a:gd name="T54" fmla="*/ 223838 w 163"/>
                <a:gd name="T55" fmla="*/ 0 h 274"/>
                <a:gd name="T56" fmla="*/ 223838 w 163"/>
                <a:gd name="T57" fmla="*/ 4762 h 274"/>
                <a:gd name="T58" fmla="*/ 219075 w 163"/>
                <a:gd name="T59" fmla="*/ 14287 h 274"/>
                <a:gd name="T60" fmla="*/ 219075 w 163"/>
                <a:gd name="T61" fmla="*/ 34925 h 274"/>
                <a:gd name="T62" fmla="*/ 207963 w 163"/>
                <a:gd name="T63" fmla="*/ 49212 h 274"/>
                <a:gd name="T64" fmla="*/ 207963 w 163"/>
                <a:gd name="T65" fmla="*/ 49212 h 274"/>
                <a:gd name="T66" fmla="*/ 187325 w 163"/>
                <a:gd name="T67" fmla="*/ 74612 h 274"/>
                <a:gd name="T68" fmla="*/ 168275 w 163"/>
                <a:gd name="T69" fmla="*/ 85725 h 274"/>
                <a:gd name="T70" fmla="*/ 142875 w 163"/>
                <a:gd name="T71" fmla="*/ 95250 h 274"/>
                <a:gd name="T72" fmla="*/ 112713 w 163"/>
                <a:gd name="T73" fmla="*/ 95250 h 274"/>
                <a:gd name="T74" fmla="*/ 112713 w 163"/>
                <a:gd name="T75" fmla="*/ 95250 h 274"/>
                <a:gd name="T76" fmla="*/ 80963 w 163"/>
                <a:gd name="T77" fmla="*/ 85725 h 274"/>
                <a:gd name="T78" fmla="*/ 50800 w 163"/>
                <a:gd name="T79" fmla="*/ 65087 h 274"/>
                <a:gd name="T80" fmla="*/ 31750 w 163"/>
                <a:gd name="T81" fmla="*/ 39687 h 274"/>
                <a:gd name="T82" fmla="*/ 15875 w 163"/>
                <a:gd name="T83" fmla="*/ 14287 h 274"/>
                <a:gd name="T84" fmla="*/ 0 w 163"/>
                <a:gd name="T85" fmla="*/ 34925 h 2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274"/>
                <a:gd name="T131" fmla="*/ 163 w 163"/>
                <a:gd name="T132" fmla="*/ 274 h 2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274">
                  <a:moveTo>
                    <a:pt x="0" y="22"/>
                  </a:moveTo>
                  <a:lnTo>
                    <a:pt x="0" y="22"/>
                  </a:lnTo>
                  <a:lnTo>
                    <a:pt x="4" y="35"/>
                  </a:lnTo>
                  <a:lnTo>
                    <a:pt x="7" y="51"/>
                  </a:lnTo>
                  <a:lnTo>
                    <a:pt x="13" y="67"/>
                  </a:lnTo>
                  <a:lnTo>
                    <a:pt x="20" y="105"/>
                  </a:lnTo>
                  <a:lnTo>
                    <a:pt x="29" y="169"/>
                  </a:lnTo>
                  <a:lnTo>
                    <a:pt x="39" y="201"/>
                  </a:lnTo>
                  <a:lnTo>
                    <a:pt x="48" y="233"/>
                  </a:lnTo>
                  <a:lnTo>
                    <a:pt x="61" y="258"/>
                  </a:lnTo>
                  <a:lnTo>
                    <a:pt x="67" y="268"/>
                  </a:lnTo>
                  <a:lnTo>
                    <a:pt x="74" y="274"/>
                  </a:lnTo>
                  <a:lnTo>
                    <a:pt x="103" y="229"/>
                  </a:lnTo>
                  <a:lnTo>
                    <a:pt x="125" y="188"/>
                  </a:lnTo>
                  <a:lnTo>
                    <a:pt x="144" y="150"/>
                  </a:lnTo>
                  <a:lnTo>
                    <a:pt x="157" y="114"/>
                  </a:lnTo>
                  <a:lnTo>
                    <a:pt x="163" y="83"/>
                  </a:lnTo>
                  <a:lnTo>
                    <a:pt x="163" y="54"/>
                  </a:lnTo>
                  <a:lnTo>
                    <a:pt x="160" y="25"/>
                  </a:lnTo>
                  <a:lnTo>
                    <a:pt x="160" y="16"/>
                  </a:lnTo>
                  <a:lnTo>
                    <a:pt x="154" y="9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41" y="3"/>
                  </a:lnTo>
                  <a:lnTo>
                    <a:pt x="138" y="9"/>
                  </a:lnTo>
                  <a:lnTo>
                    <a:pt x="138" y="22"/>
                  </a:lnTo>
                  <a:lnTo>
                    <a:pt x="131" y="31"/>
                  </a:lnTo>
                  <a:lnTo>
                    <a:pt x="118" y="47"/>
                  </a:lnTo>
                  <a:lnTo>
                    <a:pt x="106" y="54"/>
                  </a:lnTo>
                  <a:lnTo>
                    <a:pt x="90" y="60"/>
                  </a:lnTo>
                  <a:lnTo>
                    <a:pt x="71" y="60"/>
                  </a:lnTo>
                  <a:lnTo>
                    <a:pt x="51" y="54"/>
                  </a:lnTo>
                  <a:lnTo>
                    <a:pt x="32" y="41"/>
                  </a:lnTo>
                  <a:lnTo>
                    <a:pt x="20" y="25"/>
                  </a:lnTo>
                  <a:lnTo>
                    <a:pt x="10" y="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8" name="Прямая соединительная линия 177"/>
          <p:cNvCxnSpPr>
            <a:stCxn id="14" idx="3"/>
            <a:endCxn id="145" idx="1"/>
          </p:cNvCxnSpPr>
          <p:nvPr/>
        </p:nvCxnSpPr>
        <p:spPr>
          <a:xfrm>
            <a:off x="6892413" y="4436535"/>
            <a:ext cx="119521" cy="157641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14" idx="5"/>
            <a:endCxn id="57" idx="7"/>
          </p:cNvCxnSpPr>
          <p:nvPr/>
        </p:nvCxnSpPr>
        <p:spPr>
          <a:xfrm flipH="1">
            <a:off x="5268591" y="4436535"/>
            <a:ext cx="194195" cy="15695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4" idx="7"/>
          </p:cNvCxnSpPr>
          <p:nvPr/>
        </p:nvCxnSpPr>
        <p:spPr>
          <a:xfrm flipH="1" flipV="1">
            <a:off x="5241267" y="2881886"/>
            <a:ext cx="221519" cy="125022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>
            <a:stCxn id="76" idx="4"/>
            <a:endCxn id="28" idx="0"/>
          </p:cNvCxnSpPr>
          <p:nvPr/>
        </p:nvCxnSpPr>
        <p:spPr>
          <a:xfrm>
            <a:off x="7210779" y="1984051"/>
            <a:ext cx="111435" cy="536500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>
            <a:stCxn id="153" idx="2"/>
            <a:endCxn id="28" idx="6"/>
          </p:cNvCxnSpPr>
          <p:nvPr/>
        </p:nvCxnSpPr>
        <p:spPr>
          <a:xfrm flipH="1" flipV="1">
            <a:off x="7526083" y="2724420"/>
            <a:ext cx="493626" cy="153241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>
            <a:stCxn id="88" idx="2"/>
            <a:endCxn id="145" idx="6"/>
          </p:cNvCxnSpPr>
          <p:nvPr/>
        </p:nvCxnSpPr>
        <p:spPr>
          <a:xfrm flipH="1">
            <a:off x="7359960" y="4712380"/>
            <a:ext cx="638660" cy="25953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>
            <a:stCxn id="100" idx="0"/>
            <a:endCxn id="145" idx="4"/>
          </p:cNvCxnSpPr>
          <p:nvPr/>
        </p:nvCxnSpPr>
        <p:spPr>
          <a:xfrm flipV="1">
            <a:off x="6986788" y="4942202"/>
            <a:ext cx="169303" cy="589034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>
            <a:stCxn id="94" idx="0"/>
            <a:endCxn id="57" idx="4"/>
          </p:cNvCxnSpPr>
          <p:nvPr/>
        </p:nvCxnSpPr>
        <p:spPr>
          <a:xfrm flipH="1" flipV="1">
            <a:off x="5124434" y="4941511"/>
            <a:ext cx="226241" cy="589725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>
            <a:stCxn id="57" idx="2"/>
            <a:endCxn id="168" idx="6"/>
          </p:cNvCxnSpPr>
          <p:nvPr/>
        </p:nvCxnSpPr>
        <p:spPr>
          <a:xfrm flipH="1" flipV="1">
            <a:off x="4414482" y="4712380"/>
            <a:ext cx="506083" cy="25262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>
            <a:stCxn id="51" idx="2"/>
            <a:endCxn id="82" idx="6"/>
          </p:cNvCxnSpPr>
          <p:nvPr/>
        </p:nvCxnSpPr>
        <p:spPr>
          <a:xfrm flipH="1">
            <a:off x="4406952" y="2733948"/>
            <a:ext cx="477161" cy="239518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>
            <a:stCxn id="70" idx="4"/>
            <a:endCxn id="51" idx="0"/>
          </p:cNvCxnSpPr>
          <p:nvPr/>
        </p:nvCxnSpPr>
        <p:spPr>
          <a:xfrm flipH="1">
            <a:off x="5087982" y="1984051"/>
            <a:ext cx="181788" cy="546028"/>
          </a:xfrm>
          <a:prstGeom prst="line">
            <a:avLst/>
          </a:prstGeom>
          <a:ln w="1905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Рисунок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29" y="3243456"/>
            <a:ext cx="743776" cy="91447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17" y="1627524"/>
            <a:ext cx="248324" cy="305317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29" y="2566815"/>
            <a:ext cx="256371" cy="31521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37" y="2724413"/>
            <a:ext cx="249283" cy="306496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74" y="4552157"/>
            <a:ext cx="260630" cy="320447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37" y="4571497"/>
            <a:ext cx="260630" cy="32044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3" y="5574882"/>
            <a:ext cx="260630" cy="320447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0" y="5574882"/>
            <a:ext cx="260630" cy="320447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9" y="4577419"/>
            <a:ext cx="260630" cy="320447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98" y="4552157"/>
            <a:ext cx="260630" cy="320447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68" y="2813243"/>
            <a:ext cx="260630" cy="320447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55" y="1619959"/>
            <a:ext cx="260630" cy="320447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67" y="2573725"/>
            <a:ext cx="260630" cy="320447"/>
          </a:xfrm>
          <a:prstGeom prst="rect">
            <a:avLst/>
          </a:prstGeom>
        </p:spPr>
      </p:pic>
      <p:sp>
        <p:nvSpPr>
          <p:cNvPr id="78" name="Заголовок 1"/>
          <p:cNvSpPr txBox="1">
            <a:spLocks/>
          </p:cNvSpPr>
          <p:nvPr/>
        </p:nvSpPr>
        <p:spPr>
          <a:xfrm>
            <a:off x="2524836" y="1165493"/>
            <a:ext cx="246534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Настойчивость</a:t>
            </a:r>
          </a:p>
        </p:txBody>
      </p:sp>
      <p:sp>
        <p:nvSpPr>
          <p:cNvPr id="80" name="Заголовок 1"/>
          <p:cNvSpPr txBox="1">
            <a:spLocks/>
          </p:cNvSpPr>
          <p:nvPr/>
        </p:nvSpPr>
        <p:spPr>
          <a:xfrm>
            <a:off x="5964071" y="945983"/>
            <a:ext cx="263439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Маргинальность </a:t>
            </a: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7472387" y="1984051"/>
            <a:ext cx="1790835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Мейнстрим</a:t>
            </a:r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8400109" y="2650237"/>
            <a:ext cx="1961172" cy="743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Срок становления</a:t>
            </a: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8543479" y="4496481"/>
            <a:ext cx="2252224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Решительность</a:t>
            </a: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7311167" y="5464012"/>
            <a:ext cx="284276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Профессионализм</a:t>
            </a:r>
          </a:p>
        </p:txBody>
      </p:sp>
      <p:sp>
        <p:nvSpPr>
          <p:cNvPr id="92" name="Заголовок 1"/>
          <p:cNvSpPr txBox="1">
            <a:spLocks/>
          </p:cNvSpPr>
          <p:nvPr/>
        </p:nvSpPr>
        <p:spPr>
          <a:xfrm>
            <a:off x="3757509" y="5668224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Имидж</a:t>
            </a: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1091821" y="2952117"/>
            <a:ext cx="2936725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Деперсонификация</a:t>
            </a:r>
          </a:p>
        </p:txBody>
      </p:sp>
      <p:sp>
        <p:nvSpPr>
          <p:cNvPr id="96" name="Заголовок 1"/>
          <p:cNvSpPr txBox="1">
            <a:spLocks/>
          </p:cNvSpPr>
          <p:nvPr/>
        </p:nvSpPr>
        <p:spPr>
          <a:xfrm>
            <a:off x="1594633" y="4571497"/>
            <a:ext cx="2255399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Сексуальность</a:t>
            </a: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3351010" y="5085512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Стиль</a:t>
            </a:r>
          </a:p>
        </p:txBody>
      </p:sp>
    </p:spTree>
    <p:extLst>
      <p:ext uri="{BB962C8B-B14F-4D97-AF65-F5344CB8AC3E}">
        <p14:creationId xmlns:p14="http://schemas.microsoft.com/office/powerpoint/2010/main" val="119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/>
    </mc:Choice>
    <mc:Fallback xmlns="">
      <p:transition spd="slow" advClick="0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200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1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6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6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1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4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2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1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3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9" presetClass="exit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1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9" presetClass="exit" presetSubtype="0" fill="hold" nodeType="withEffect">
                                      <p:stCondLst>
                                        <p:cond delay="6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2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1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8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9" presetClass="exit" presetSubtype="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2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8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69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2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1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4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9" presetClass="exit" presetSubtype="0" fill="hold" grpId="1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9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9" presetClass="exit" presetSubtype="0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4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7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6" presetClass="exit" presetSubtype="32" fill="hold" grpId="2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20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1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0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2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4" dur="7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5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7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9" dur="7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0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2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7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7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7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7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9" dur="7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6" presetClass="exit" presetSubtype="32" fill="hold" nodeType="withEffect">
                                      <p:stCondLst>
                                        <p:cond delay="9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1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7" dur="7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8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9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1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7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1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4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6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0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2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5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9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2" dur="1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 animBg="1"/>
          <p:bldP spid="7" grpId="1" animBg="1"/>
          <p:bldP spid="17" grpId="0" animBg="1"/>
          <p:bldP spid="17" grpId="1" animBg="1"/>
          <p:bldP spid="27" grpId="0" animBg="1"/>
          <p:bldP spid="27" grpId="1" animBg="1"/>
          <p:bldP spid="27" grpId="2" animBg="1"/>
          <p:bldP spid="68" grpId="0" animBg="1"/>
          <p:bldP spid="6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1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repeatCount="4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3" dur="21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1" presetClass="entr" presetSubtype="1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3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4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9" presetClass="exit" presetSubtype="0" fill="hold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2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0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9" presetClass="exit" presetSubtype="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2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1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9" presetClass="exit" presetSubtype="0" fill="hold" nodeType="withEffect">
                                      <p:stCondLst>
                                        <p:cond delay="62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1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22" presetClass="entr" presetSubtype="8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2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24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2" fill="hold" nodeType="withEffect">
                                      <p:stCondLst>
                                        <p:cond delay="61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8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9" presetClass="exit" presetSubtype="0" fill="hold" nodeType="withEffect">
                                      <p:stCondLst>
                                        <p:cond delay="6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0" dur="500"/>
                                            <p:tgtEl>
                                              <p:spTgt spid="2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1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4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36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22" presetClass="entr" presetSubtype="8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0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2" dur="50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22" presetClass="entr" presetSubtype="2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9" presetClass="exit" presetSubtype="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48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4" fill="hold" nodeType="withEffect">
                                      <p:stCondLst>
                                        <p:cond delay="73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2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9" presetClass="exit" presetSubtype="0" fill="hold" nodeType="withEffect">
                                      <p:stCondLst>
                                        <p:cond delay="76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54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6" presetID="22" presetClass="entr" presetSubtype="2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8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0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2" presetID="22" presetClass="entr" presetSubtype="4" fill="hold" nodeType="withEffect">
                                      <p:stCondLst>
                                        <p:cond delay="740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5" presetID="9" presetClass="exit" presetSubtype="0" fill="hold" nodeType="withEffect">
                                      <p:stCondLst>
                                        <p:cond delay="77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66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8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69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1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2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78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1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3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4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6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87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9" presetID="6" presetClass="exit" presetSubtype="32" fill="hold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9" presetClass="exit" presetSubtype="0" fill="hold" grpId="1" nodeType="withEffect">
                                      <p:stCondLst>
                                        <p:cond delay="81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19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8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199" dur="10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0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7" presetID="9" presetClass="exit" presetSubtype="0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dissolve">
                                          <p:cBhvr>
                                            <p:cTn id="20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1" dur="1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3" presetID="6" presetClass="exit" presetSubtype="32" fill="hold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4" dur="1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xit" presetSubtype="32" fill="hold" grpId="1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17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9" presetID="6" presetClass="exit" presetSubtype="32" fill="hold" grpId="2" nodeType="withEffect">
                                      <p:stCondLst>
                                        <p:cond delay="8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20" dur="1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2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12" presetClass="exit" presetSubtype="4" fill="hold" grpId="1" nodeType="withEffect">
                                      <p:stCondLst>
                                        <p:cond delay="97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7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down)">
                                          <p:cBhvr>
                                            <p:cTn id="22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11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11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4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5" presetID="53" presetClass="entr" presetSubtype="16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7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0" presetID="53" presetClass="entr" presetSubtype="16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2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2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5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2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2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3" dur="7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4" dur="7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5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7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8" dur="7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9" dur="7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0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2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3" dur="7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4" dur="7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5" presetID="53" presetClass="entr" presetSubtype="16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7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7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0" presetID="53" presetClass="entr" presetSubtype="16" fill="hold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2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3" dur="7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4" dur="7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7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8" dur="7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9" dur="7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6" presetClass="exit" presetSubtype="32" fill="hold" nodeType="withEffect">
                                      <p:stCondLst>
                                        <p:cond delay="94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1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3" presetID="53" presetClass="entr" presetSubtype="16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5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6" dur="7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7" dur="7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8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299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1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2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4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5" dur="10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7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0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1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3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4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6" presetID="6" presetClass="exit" presetSubtype="32" fill="hold" nodeType="withEffect">
                                      <p:stCondLst>
                                        <p:cond delay="91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17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9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0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2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5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6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8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29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1" presetID="6" presetClass="exit" presetSubtype="32" fill="hold" nodeType="withEffect">
                                      <p:stCondLst>
                                        <p:cond delay="9600"/>
                                      </p:stCondLst>
                                      <p:childTnLst>
                                        <p:animEffect transition="out" filter="circle(out)">
                                          <p:cBhvr>
                                            <p:cTn id="332" dur="1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3" dur="1" fill="hold">
                                              <p:stCondLst>
                                                <p:cond delay="1499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5" grpId="0"/>
          <p:bldP spid="5" grpId="1"/>
          <p:bldP spid="7" grpId="0" animBg="1"/>
          <p:bldP spid="7" grpId="1" animBg="1"/>
          <p:bldP spid="17" grpId="0" animBg="1"/>
          <p:bldP spid="17" grpId="1" animBg="1"/>
          <p:bldP spid="27" grpId="0" animBg="1"/>
          <p:bldP spid="27" grpId="1" animBg="1"/>
          <p:bldP spid="27" grpId="2" animBg="1"/>
          <p:bldP spid="68" grpId="0" animBg="1"/>
          <p:bldP spid="68" grpId="1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>
            <a:off x="-3" y="-14068"/>
            <a:ext cx="12192001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/>
          <a:stretch/>
        </p:blipFill>
        <p:spPr>
          <a:xfrm>
            <a:off x="804343" y="-14070"/>
            <a:ext cx="5431868" cy="6872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"/>
          <a:stretch/>
        </p:blipFill>
        <p:spPr>
          <a:xfrm>
            <a:off x="6351716" y="1"/>
            <a:ext cx="49863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25993" y="3244334"/>
            <a:ext cx="22538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730395" y="1206501"/>
            <a:ext cx="4444999" cy="4444999"/>
          </a:xfrm>
          <a:prstGeom prst="ellipse">
            <a:avLst/>
          </a:prstGeom>
          <a:noFill/>
          <a:ln>
            <a:solidFill>
              <a:srgbClr val="FF6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32522" y="1508628"/>
            <a:ext cx="3840745" cy="3840745"/>
          </a:xfrm>
          <a:prstGeom prst="ellipse">
            <a:avLst/>
          </a:prstGeom>
          <a:noFill/>
          <a:ln w="76200">
            <a:solidFill>
              <a:srgbClr val="FF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32522" y="1508628"/>
            <a:ext cx="3840745" cy="3840745"/>
          </a:xfrm>
          <a:prstGeom prst="ellipse">
            <a:avLst/>
          </a:prstGeom>
          <a:noFill/>
          <a:ln w="88900">
            <a:solidFill>
              <a:srgbClr val="FF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62352" y="1652861"/>
            <a:ext cx="3581084" cy="3552279"/>
          </a:xfrm>
          <a:prstGeom prst="ellipse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90386" y="1666492"/>
            <a:ext cx="3525016" cy="3525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ЧТО </a:t>
            </a:r>
            <a:r>
              <a:rPr lang="ru-RU" sz="40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ГОВОРИТ</a:t>
            </a:r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9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ПРОГНОЗ</a:t>
            </a:r>
            <a:r>
              <a:rPr lang="ru-RU" sz="36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ЛИДЕРСТВА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12570" y="3940125"/>
            <a:ext cx="1" cy="120207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413590" y="3775785"/>
            <a:ext cx="102227" cy="73714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309323" y="2883223"/>
            <a:ext cx="84407" cy="99056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912570" y="2682007"/>
            <a:ext cx="0" cy="135932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13590" y="2883223"/>
            <a:ext cx="102227" cy="99056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309323" y="3775785"/>
            <a:ext cx="104461" cy="73713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473663" y="3379032"/>
            <a:ext cx="117652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226437" y="3368337"/>
            <a:ext cx="125040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2947925" y="742411"/>
            <a:ext cx="2054626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Настойчивость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817559" y="2650237"/>
            <a:ext cx="1961172" cy="7437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Срок становления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7396175" y="5687521"/>
            <a:ext cx="2842767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Профессионализм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4248830" y="5668224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Имидж</a:t>
            </a: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228301" y="1969470"/>
            <a:ext cx="2936725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</a:rPr>
              <a:t>Деперсонификация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285061" y="3153036"/>
            <a:ext cx="2255399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Сексуальность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8319977" y="1725083"/>
            <a:ext cx="1790835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Мейнстрим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7020268" y="562255"/>
            <a:ext cx="2634393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Маргинальность 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918989" y="4800936"/>
            <a:ext cx="1245041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Стиль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9169175" y="3916268"/>
            <a:ext cx="2478222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Внутренний мир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570775" y="4736167"/>
            <a:ext cx="2252224" cy="4519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Решительность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3707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8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>
            <a:off x="-3" y="-14068"/>
            <a:ext cx="12192001" cy="687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83" y="0"/>
            <a:ext cx="484884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1" y="-14069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8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3" r="16400" b="1722"/>
          <a:stretch/>
        </p:blipFill>
        <p:spPr>
          <a:xfrm flipH="1">
            <a:off x="5998192" y="103347"/>
            <a:ext cx="6193808" cy="67546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72600" y="3952259"/>
            <a:ext cx="5814000" cy="1951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МИРОСЛАВ </a:t>
            </a:r>
            <a:r>
              <a:rPr lang="ru-RU" sz="6400" dirty="0">
                <a:solidFill>
                  <a:schemeClr val="bg1"/>
                </a:solidFill>
                <a:latin typeface="Century Gothic" panose="020B0502020202020204" pitchFamily="34" charset="0"/>
              </a:rPr>
              <a:t>ВОРОНКОВ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38883" y="1434278"/>
            <a:ext cx="7696588" cy="23846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Я, СКЛЕИВАЮ ВАС ЗАНОВО,</a:t>
            </a:r>
          </a:p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КОГДА ВАШИ МИРЫ РУШАТСЯ НА КУСКИ</a:t>
            </a:r>
          </a:p>
          <a:p>
            <a:pPr algn="ctr"/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В ЭТОМ Я НАШЕЛ СМЫСЛ ЖИЗНИ </a:t>
            </a:r>
          </a:p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И НАХОЖУ ДО СИХ ПОР</a:t>
            </a:r>
          </a:p>
          <a:p>
            <a:pPr algn="ctr"/>
            <a:endParaRPr lang="ru-RU" sz="2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0201"/>
            <a:ext cx="12192000" cy="37849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5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ЛИДЕР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260" y="3840309"/>
            <a:ext cx="12192000" cy="209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28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06606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ages.wallpaperscraft.ru/image/robot_chelovek_obraz_metall_temnyy_36825_1920x108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196195" y="2788177"/>
            <a:ext cx="3657602" cy="160020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ЦЕННОСТИ – ОПРЕДЕЛЯЮТ ЛИЧНОСТЬ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5774" y="902818"/>
            <a:ext cx="3657602" cy="17077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ЛИДЕРА – ОПРЕДЕЛЯЮТ ЕГО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6216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787052"/>
            <a:ext cx="12192000" cy="209710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5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ЦЕННО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57265"/>
            <a:ext cx="12192000" cy="37466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0" dirty="0">
                <a:solidFill>
                  <a:srgbClr val="FFFF9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СТИ</a:t>
            </a:r>
          </a:p>
        </p:txBody>
      </p:sp>
    </p:spTree>
    <p:extLst>
      <p:ext uri="{BB962C8B-B14F-4D97-AF65-F5344CB8AC3E}">
        <p14:creationId xmlns:p14="http://schemas.microsoft.com/office/powerpoint/2010/main" val="17648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ages.wallpaperscraft.ru/image/robot_chelovek_obraz_metall_temnyy_36825_1920x108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63070" y="632016"/>
            <a:ext cx="3657602" cy="262518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ЛИДЕР - ЭТО </a:t>
            </a:r>
          </a:p>
          <a:p>
            <a:pPr algn="ctr"/>
            <a:r>
              <a:rPr lang="ru-RU" sz="3200" dirty="0"/>
              <a:t>ВСЕГДА КОНКУРЕНЦИЯ </a:t>
            </a:r>
          </a:p>
          <a:p>
            <a:pPr algn="ctr"/>
            <a:r>
              <a:rPr lang="ru-RU" sz="3200" dirty="0"/>
              <a:t>С САМИМ </a:t>
            </a:r>
          </a:p>
          <a:p>
            <a:pPr algn="ctr"/>
            <a:r>
              <a:rPr lang="ru-RU" sz="3200" dirty="0"/>
              <a:t>СОБОЙ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166847" y="2505627"/>
            <a:ext cx="3657602" cy="2066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/>
              <a:t>ЛИДЕР - МОЖЕТ НЕ ВЫДЕРЖАТЬ КОНКУРЕНЦИИ  С СОБОЙ</a:t>
            </a:r>
          </a:p>
        </p:txBody>
      </p:sp>
    </p:spTree>
    <p:extLst>
      <p:ext uri="{BB962C8B-B14F-4D97-AF65-F5344CB8AC3E}">
        <p14:creationId xmlns:p14="http://schemas.microsoft.com/office/powerpoint/2010/main" val="82555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47494" b="46335"/>
          <a:stretch/>
        </p:blipFill>
        <p:spPr bwMode="auto">
          <a:xfrm rot="10800000" flipH="1">
            <a:off x="0" y="-1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2419" y="2956341"/>
            <a:ext cx="74570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ЦЕННОСТИ – ЭТО МИРООЩУЩЕНИЕ       К ВОСПРИЯТИЮ ЖИЗНИ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2419" y="1879036"/>
            <a:ext cx="745708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ЦЕННОСТИ – ЭТО ИСКУССТВО РАЗВИТИЯ ЧЕЛОВЕКА</a:t>
            </a:r>
            <a:endParaRPr lang="ru-RU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4722" y="4259436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© Мирослав Воронков</a:t>
            </a:r>
          </a:p>
        </p:txBody>
      </p:sp>
    </p:spTree>
    <p:extLst>
      <p:ext uri="{BB962C8B-B14F-4D97-AF65-F5344CB8AC3E}">
        <p14:creationId xmlns:p14="http://schemas.microsoft.com/office/powerpoint/2010/main" val="13954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fonwall.ru/o/gb/planeta-zemlya-orbita-zvezdi.jpg?route=mid&amp;amp;h=7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r="20022" b="18030"/>
          <a:stretch/>
        </p:blipFill>
        <p:spPr bwMode="auto">
          <a:xfrm rot="10800000" flipH="1">
            <a:off x="0" y="-1"/>
            <a:ext cx="12192000" cy="68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66800" y="2160615"/>
            <a:ext cx="4602480" cy="0"/>
          </a:xfrm>
          <a:prstGeom prst="line">
            <a:avLst/>
          </a:prstGeom>
          <a:ln w="28575" cap="rnd">
            <a:solidFill>
              <a:srgbClr val="FF615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0540" y="1458252"/>
            <a:ext cx="367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C000"/>
                </a:solidFill>
                <a:latin typeface="+mj-lt"/>
                <a:ea typeface="Adobe Fan Heiti Std B" panose="020B0700000000000000" pitchFamily="34" charset="-128"/>
                <a:cs typeface="Adobe Arabic" panose="02040503050201020203" pitchFamily="18" charset="-78"/>
              </a:rPr>
              <a:t>НАПИСАТЬ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2036" y="2278204"/>
            <a:ext cx="481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1">
                    <a:lumMod val="85000"/>
                  </a:schemeClr>
                </a:solidFill>
                <a:latin typeface="+mj-lt"/>
                <a:ea typeface="Adobe Fan Heiti Std B" panose="020B0700000000000000" pitchFamily="34" charset="-128"/>
                <a:cs typeface="Adobe Arabic" panose="02040503050201020203" pitchFamily="18" charset="-78"/>
              </a:rPr>
              <a:t>КЛЮЧЕВЫЕ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1839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7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71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path" presetSubtype="0" accel="19000" decel="72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95833E-6 1.85185E-6 L 3.95833E-6 -0.01412 " pathEditMode="relative" rAng="0" ptsTypes="AA">
                                      <p:cBhvr>
                                        <p:cTn id="18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19000" decel="72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4.07407E-6 L 1.66667E-6 0.01806 " pathEditMode="relative" rAng="0" ptsTypes="AA">
                                      <p:cBhvr>
                                        <p:cTn id="20" dur="1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2" nodeType="withEffect">
                                  <p:stCondLst>
                                    <p:cond delay="3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7840</TotalTime>
  <Words>523</Words>
  <Application>Microsoft Office PowerPoint</Application>
  <PresentationFormat>Широкоэкранный</PresentationFormat>
  <Paragraphs>240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женска’Я ФОРМУЛА</dc:title>
  <dc:creator>User</dc:creator>
  <cp:lastModifiedBy>user</cp:lastModifiedBy>
  <cp:revision>977</cp:revision>
  <dcterms:created xsi:type="dcterms:W3CDTF">2017-01-18T10:56:15Z</dcterms:created>
  <dcterms:modified xsi:type="dcterms:W3CDTF">2022-09-30T06:02:48Z</dcterms:modified>
</cp:coreProperties>
</file>