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8A4"/>
    <a:srgbClr val="2A5AA4"/>
    <a:srgbClr val="D6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8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8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6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0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0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6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7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7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B87F-EA8C-4B60-9576-41A5781E6D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5D1B-7154-47DF-B438-F8C13D8F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3.jpe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hre.ru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5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4.png"/><Relationship Id="rId5" Type="http://schemas.openxmlformats.org/officeDocument/2006/relationships/image" Target="../media/image42.png"/><Relationship Id="rId10" Type="http://schemas.openxmlformats.org/officeDocument/2006/relationships/image" Target="../media/image13.svg"/><Relationship Id="rId4" Type="http://schemas.openxmlformats.org/officeDocument/2006/relationships/image" Target="../media/image41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C93DFA-16C3-41A9-A11B-FD49EF53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9927" y="1449823"/>
            <a:ext cx="7152774" cy="23876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Уроки модернизации службы занятости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9926" y="4103958"/>
            <a:ext cx="7642058" cy="1655762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опыт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733DC3-E839-4813-BCCC-2D5454BB5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5" y="547702"/>
            <a:ext cx="2942418" cy="11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EF223-EC49-4D6C-B643-322961C9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"/>
            <a:ext cx="12192000" cy="685323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2957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7485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Сопротивление изменениям неизбежно. </a:t>
            </a:r>
            <a:endParaRPr lang="en-US" sz="2800" b="1" dirty="0">
              <a:solidFill>
                <a:srgbClr val="2A5A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Управляйте изменениями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29B3293-3DB6-4AB1-8F3E-3582ACE7345A}"/>
              </a:ext>
            </a:extLst>
          </p:cNvPr>
          <p:cNvSpPr/>
          <p:nvPr/>
        </p:nvSpPr>
        <p:spPr>
          <a:xfrm>
            <a:off x="577671" y="2110179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719" y="2053989"/>
            <a:ext cx="4824484" cy="469483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Никакие изменения </a:t>
            </a:r>
            <a:r>
              <a:rPr lang="ru-RU">
                <a:solidFill>
                  <a:srgbClr val="2A5AA4"/>
                </a:solidFill>
              </a:rPr>
              <a:t>невозможны </a:t>
            </a:r>
            <a:r>
              <a:rPr lang="ru-RU">
                <a:solidFill>
                  <a:srgbClr val="2A5AA4"/>
                </a:solidFill>
                <a:latin typeface="Circe Bold" panose="020B0602020203020203" pitchFamily="34" charset="-52"/>
              </a:rPr>
              <a:t> </a:t>
            </a:r>
            <a:r>
              <a:rPr lang="ru-RU">
                <a:solidFill>
                  <a:srgbClr val="2A5AA4"/>
                </a:solidFill>
              </a:rPr>
              <a:t>«</a:t>
            </a:r>
            <a:r>
              <a:rPr lang="ru-RU" dirty="0">
                <a:solidFill>
                  <a:srgbClr val="2A5AA4"/>
                </a:solidFill>
              </a:rPr>
              <a:t>замкнутый круг»: к нам ходят за пособием, вакансий нет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Нет понимания службы занятости как рекрутского агентства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Нет денег и низкие зарплаты</a:t>
            </a:r>
          </a:p>
          <a:p>
            <a:pPr marL="0" indent="0">
              <a:buNone/>
            </a:pPr>
            <a:endParaRPr lang="ru-RU" dirty="0">
              <a:solidFill>
                <a:srgbClr val="2A5AA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8AF130B-1F71-44AB-A47C-7931D1187DD8}"/>
              </a:ext>
            </a:extLst>
          </p:cNvPr>
          <p:cNvSpPr/>
          <p:nvPr/>
        </p:nvSpPr>
        <p:spPr>
          <a:xfrm>
            <a:off x="577671" y="4070519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1ADEDEF-EB6D-4F9A-8CF2-65C056E7F818}"/>
              </a:ext>
            </a:extLst>
          </p:cNvPr>
          <p:cNvSpPr/>
          <p:nvPr/>
        </p:nvSpPr>
        <p:spPr>
          <a:xfrm>
            <a:off x="577671" y="5536162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5C5381-B807-4F95-B213-4F9116235F14}"/>
              </a:ext>
            </a:extLst>
          </p:cNvPr>
          <p:cNvSpPr/>
          <p:nvPr/>
        </p:nvSpPr>
        <p:spPr>
          <a:xfrm>
            <a:off x="6772704" y="4070519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5A43F57-E819-4322-AAE0-57D15D7AB4D2}"/>
              </a:ext>
            </a:extLst>
          </p:cNvPr>
          <p:cNvSpPr/>
          <p:nvPr/>
        </p:nvSpPr>
        <p:spPr>
          <a:xfrm>
            <a:off x="6776114" y="2110179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10B0C6B-39DD-48E1-A891-97CB0ADCE095}"/>
              </a:ext>
            </a:extLst>
          </p:cNvPr>
          <p:cNvSpPr txBox="1">
            <a:spLocks/>
          </p:cNvSpPr>
          <p:nvPr/>
        </p:nvSpPr>
        <p:spPr>
          <a:xfrm>
            <a:off x="7585883" y="2065080"/>
            <a:ext cx="4355909" cy="46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rgbClr val="2A5AA4"/>
                </a:solidFill>
              </a:rPr>
              <a:t>Сотрудники долго работают и не понимают, как работает индустрия подбора персонала</a:t>
            </a:r>
          </a:p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rgbClr val="2A5AA4"/>
                </a:solidFill>
              </a:rPr>
              <a:t>Психологи сопротивлялись сильнее </a:t>
            </a:r>
            <a:r>
              <a:rPr lang="en-US" dirty="0">
                <a:solidFill>
                  <a:srgbClr val="2A5AA4"/>
                </a:solidFill>
              </a:rPr>
              <a:t>VS </a:t>
            </a:r>
            <a:r>
              <a:rPr lang="ru-RU" dirty="0">
                <a:solidFill>
                  <a:srgbClr val="2A5AA4"/>
                </a:solidFill>
              </a:rPr>
              <a:t>карьерные консультанты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2A5AA4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B36C16-7DF4-43E8-ABFC-42EB11702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532" y="4251278"/>
            <a:ext cx="490098" cy="3443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119D0B-0F73-46E8-A764-3F09A1F24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653" y="5663822"/>
            <a:ext cx="424858" cy="4373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1DA6F46-77D8-4DCE-9103-BEE3FEA65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004" y="2189193"/>
            <a:ext cx="424352" cy="5607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F50D0BF-DCA4-4A1C-9446-59CE0107E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5317" y="2211648"/>
            <a:ext cx="460473" cy="483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39BE371-D930-4430-8535-884CE62DDF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7102" y="4201594"/>
            <a:ext cx="474568" cy="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4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F20B51-4E25-4D31-AC5D-38BD6FB10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D6E5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en-US" sz="24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5260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Коммуницируйте изменения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8" y="1948871"/>
            <a:ext cx="4086963" cy="4984176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Встречайтесь, встречайтесь, объясняйте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Чат с сотрудниками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Открытая коммуникация в социальных сетях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Наличие стратегии и плана изменений</a:t>
            </a:r>
          </a:p>
          <a:p>
            <a:pPr marL="0" indent="0">
              <a:buNone/>
            </a:pPr>
            <a:endParaRPr lang="ru-RU" dirty="0">
              <a:solidFill>
                <a:srgbClr val="2A5AA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3A2E28F-2635-4E34-9AEA-B23FCE167504}"/>
              </a:ext>
            </a:extLst>
          </p:cNvPr>
          <p:cNvSpPr/>
          <p:nvPr/>
        </p:nvSpPr>
        <p:spPr>
          <a:xfrm>
            <a:off x="577075" y="1964114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C4FB889-F7D9-494C-9467-22492F29D3A0}"/>
              </a:ext>
            </a:extLst>
          </p:cNvPr>
          <p:cNvSpPr/>
          <p:nvPr/>
        </p:nvSpPr>
        <p:spPr>
          <a:xfrm>
            <a:off x="577075" y="4030748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33DD1F1-28CE-4DB3-83F8-60C5ED1B9F01}"/>
              </a:ext>
            </a:extLst>
          </p:cNvPr>
          <p:cNvSpPr/>
          <p:nvPr/>
        </p:nvSpPr>
        <p:spPr>
          <a:xfrm>
            <a:off x="577075" y="5292682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43E34E1-1BE6-495C-B78D-71FA3E031E29}"/>
              </a:ext>
            </a:extLst>
          </p:cNvPr>
          <p:cNvSpPr/>
          <p:nvPr/>
        </p:nvSpPr>
        <p:spPr>
          <a:xfrm>
            <a:off x="6834435" y="3596294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3F83FA0-9DD4-4532-BEC6-C1D781AD4A99}"/>
              </a:ext>
            </a:extLst>
          </p:cNvPr>
          <p:cNvSpPr/>
          <p:nvPr/>
        </p:nvSpPr>
        <p:spPr>
          <a:xfrm>
            <a:off x="6834435" y="2039794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2364F299-DA41-4A85-9073-E640AC094A1F}"/>
              </a:ext>
            </a:extLst>
          </p:cNvPr>
          <p:cNvSpPr txBox="1">
            <a:spLocks/>
          </p:cNvSpPr>
          <p:nvPr/>
        </p:nvSpPr>
        <p:spPr>
          <a:xfrm>
            <a:off x="7670045" y="1916131"/>
            <a:ext cx="3664423" cy="49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Коммуницируйте изменения на разных уровнях</a:t>
            </a:r>
          </a:p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Сфотографируйте, запишите «как было»</a:t>
            </a:r>
          </a:p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Показывайте образ будущего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2A5AA4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46A9D8A-C428-46DB-A3C6-7774CEF3075D}"/>
              </a:ext>
            </a:extLst>
          </p:cNvPr>
          <p:cNvSpPr/>
          <p:nvPr/>
        </p:nvSpPr>
        <p:spPr>
          <a:xfrm>
            <a:off x="6834435" y="4807051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792F6BB-DF09-4B7B-B7B5-0AD33F324368}"/>
              </a:ext>
            </a:extLst>
          </p:cNvPr>
          <p:cNvSpPr/>
          <p:nvPr/>
        </p:nvSpPr>
        <p:spPr>
          <a:xfrm>
            <a:off x="577075" y="3001303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346F4D-9A5F-437D-849B-1655D9D0E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6" y="3017443"/>
            <a:ext cx="657217" cy="6572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C36135-31FE-4755-A51F-F01D5DADB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7" y="1939261"/>
            <a:ext cx="754837" cy="7548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442A71-F4D8-4DF9-9E6D-21F9EAF6FA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7" y="3994691"/>
            <a:ext cx="790894" cy="7908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B3D6ED8-DB7D-4DCB-93F3-A74F4D076F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5" y="5292682"/>
            <a:ext cx="718781" cy="7187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847053-50FC-4964-9A15-9333EE611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06" y="2021765"/>
            <a:ext cx="754838" cy="7548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5F8DBC-ED44-4769-B503-3D0037A4D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65" y="3580987"/>
            <a:ext cx="718781" cy="71878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CCEF66-BE32-4A92-9EDD-4EDF1AF04A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5" y="4749529"/>
            <a:ext cx="790894" cy="7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EF223-EC49-4D6C-B643-322961C9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"/>
            <a:ext cx="12192000" cy="685323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2957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5562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бойтесь системы </a:t>
            </a:r>
            <a:r>
              <a:rPr lang="ru-RU" sz="2800" b="1" dirty="0" err="1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up-or-out</a:t>
            </a:r>
            <a:endParaRPr lang="ru-RU" sz="2800" b="1" dirty="0">
              <a:solidFill>
                <a:srgbClr val="2A5A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29B3293-3DB6-4AB1-8F3E-3582ACE7345A}"/>
              </a:ext>
            </a:extLst>
          </p:cNvPr>
          <p:cNvSpPr/>
          <p:nvPr/>
        </p:nvSpPr>
        <p:spPr>
          <a:xfrm>
            <a:off x="586406" y="178003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875" y="1723840"/>
            <a:ext cx="3905871" cy="469483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Проведите оценку персонала: развивайте или меняйте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Определите агентов изменений внутри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Оцените персонал и внедрите «запасные роли»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8AF130B-1F71-44AB-A47C-7931D1187DD8}"/>
              </a:ext>
            </a:extLst>
          </p:cNvPr>
          <p:cNvSpPr/>
          <p:nvPr/>
        </p:nvSpPr>
        <p:spPr>
          <a:xfrm>
            <a:off x="6573111" y="2882486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1ADEDEF-EB6D-4F9A-8CF2-65C056E7F818}"/>
              </a:ext>
            </a:extLst>
          </p:cNvPr>
          <p:cNvSpPr/>
          <p:nvPr/>
        </p:nvSpPr>
        <p:spPr>
          <a:xfrm>
            <a:off x="594366" y="328282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5C5381-B807-4F95-B213-4F9116235F14}"/>
              </a:ext>
            </a:extLst>
          </p:cNvPr>
          <p:cNvSpPr/>
          <p:nvPr/>
        </p:nvSpPr>
        <p:spPr>
          <a:xfrm>
            <a:off x="586405" y="4509313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5A43F57-E819-4322-AAE0-57D15D7AB4D2}"/>
              </a:ext>
            </a:extLst>
          </p:cNvPr>
          <p:cNvSpPr/>
          <p:nvPr/>
        </p:nvSpPr>
        <p:spPr>
          <a:xfrm>
            <a:off x="6573111" y="178003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F474148-06DA-45E0-937C-821B3FB124D0}"/>
              </a:ext>
            </a:extLst>
          </p:cNvPr>
          <p:cNvSpPr txBox="1">
            <a:spLocks/>
          </p:cNvSpPr>
          <p:nvPr/>
        </p:nvSpPr>
        <p:spPr>
          <a:xfrm>
            <a:off x="7429620" y="1723840"/>
            <a:ext cx="3905871" cy="46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rgbClr val="2A5AA4"/>
                </a:solidFill>
              </a:rPr>
              <a:t>Формируйте внешний кадровый резерв</a:t>
            </a:r>
          </a:p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rgbClr val="2A5AA4"/>
                </a:solidFill>
              </a:rPr>
              <a:t>Берите людей из бизнеса</a:t>
            </a:r>
          </a:p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rgbClr val="2A5AA4"/>
                </a:solidFill>
              </a:rPr>
              <a:t>Обучайте персонал</a:t>
            </a:r>
          </a:p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rgbClr val="2A5AA4"/>
                </a:solidFill>
              </a:rPr>
              <a:t>Управляйте по КПЭ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B1A2E34-53C3-457F-B50B-080DF2156FE8}"/>
              </a:ext>
            </a:extLst>
          </p:cNvPr>
          <p:cNvSpPr/>
          <p:nvPr/>
        </p:nvSpPr>
        <p:spPr>
          <a:xfrm>
            <a:off x="6545880" y="4019432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6446BBC-B180-4E3F-A851-3E59F72072ED}"/>
              </a:ext>
            </a:extLst>
          </p:cNvPr>
          <p:cNvSpPr/>
          <p:nvPr/>
        </p:nvSpPr>
        <p:spPr>
          <a:xfrm>
            <a:off x="6573111" y="4919804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7EFEC5-96AD-4D93-9166-040B0AD2D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0000">
            <a:off x="869441" y="1872180"/>
            <a:ext cx="152708" cy="5344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DCF364-9095-4D4F-B532-390723DF6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93" y="3405697"/>
            <a:ext cx="311651" cy="4363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EC3B97-9E16-4578-986D-A525998C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466" y="4642113"/>
            <a:ext cx="442722" cy="4234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5EC440-7C54-45E2-8078-E3F9B26E1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15411" y="1923069"/>
            <a:ext cx="436016" cy="436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CB3952-423E-40A4-B056-AF78C30FBD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01763" y="2998841"/>
            <a:ext cx="335397" cy="5232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59C11-56BF-4AA1-85A3-2429EBFBF2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2303" y="4270502"/>
            <a:ext cx="556420" cy="3091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3C399D-730B-425E-BBEE-67E781AA7F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17698" y="5069970"/>
            <a:ext cx="429606" cy="4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8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F20B51-4E25-4D31-AC5D-38BD6FB10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"/>
            <a:ext cx="12192000" cy="68498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D6E5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648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и бизнес вам помогут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8" y="1948871"/>
            <a:ext cx="4688005" cy="4984176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Служба занятости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это не уникальный государственный продукт. На открытом рынке труда есть много аналогов 	     (топ 50 кадровых агентств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vhre.ru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Служба занятости может  и должна работать как кадровое агентство в бизнесе </a:t>
            </a:r>
          </a:p>
          <a:p>
            <a:pPr marL="0" indent="0">
              <a:buNone/>
            </a:pPr>
            <a:endParaRPr lang="ru-RU" sz="2400" dirty="0">
              <a:solidFill>
                <a:srgbClr val="2A5AA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3A2E28F-2635-4E34-9AEA-B23FCE167504}"/>
              </a:ext>
            </a:extLst>
          </p:cNvPr>
          <p:cNvSpPr/>
          <p:nvPr/>
        </p:nvSpPr>
        <p:spPr>
          <a:xfrm>
            <a:off x="653638" y="2038133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33DD1F1-28CE-4DB3-83F8-60C5ED1B9F01}"/>
              </a:ext>
            </a:extLst>
          </p:cNvPr>
          <p:cNvSpPr/>
          <p:nvPr/>
        </p:nvSpPr>
        <p:spPr>
          <a:xfrm>
            <a:off x="684803" y="4160135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43E34E1-1BE6-495C-B78D-71FA3E031E29}"/>
              </a:ext>
            </a:extLst>
          </p:cNvPr>
          <p:cNvSpPr/>
          <p:nvPr/>
        </p:nvSpPr>
        <p:spPr>
          <a:xfrm>
            <a:off x="6581950" y="342900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3F83FA0-9DD4-4532-BEC6-C1D781AD4A99}"/>
              </a:ext>
            </a:extLst>
          </p:cNvPr>
          <p:cNvSpPr/>
          <p:nvPr/>
        </p:nvSpPr>
        <p:spPr>
          <a:xfrm>
            <a:off x="6581950" y="2039794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2364F299-DA41-4A85-9073-E640AC094A1F}"/>
              </a:ext>
            </a:extLst>
          </p:cNvPr>
          <p:cNvSpPr txBox="1">
            <a:spLocks/>
          </p:cNvSpPr>
          <p:nvPr/>
        </p:nvSpPr>
        <p:spPr>
          <a:xfrm>
            <a:off x="7383439" y="1916131"/>
            <a:ext cx="4367281" cy="49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Клиент службы занятости – человек. Клиент агентства – компания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У государственной службы занятости своя ниша и специализация на рынке труда (массовый рекрутмент для тех, кто не может найти работу сам, «</a:t>
            </a:r>
            <a:r>
              <a:rPr lang="ru-RU" sz="2400" dirty="0" err="1">
                <a:solidFill>
                  <a:schemeClr val="bg1"/>
                </a:solidFill>
              </a:rPr>
              <a:t>доращивание</a:t>
            </a:r>
            <a:r>
              <a:rPr lang="ru-RU" sz="2400" dirty="0">
                <a:solidFill>
                  <a:schemeClr val="bg1"/>
                </a:solidFill>
              </a:rPr>
              <a:t> кандидатов до рынка»)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rgbClr val="2A5AA4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3CFD33-A8F4-4725-A587-DD5F1C273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2" y="1991733"/>
            <a:ext cx="718781" cy="718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8CDC0D-FCD1-47AD-AC80-01C2F74BC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2" y="4201325"/>
            <a:ext cx="636937" cy="636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5B8FD2-2B74-4C3B-9B10-7D36D2E3B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50" y="2038133"/>
            <a:ext cx="718781" cy="7187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282C6A-4F20-49AD-8F96-E1871F079E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50" y="3480179"/>
            <a:ext cx="667602" cy="6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9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EF223-EC49-4D6C-B643-322961C9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"/>
            <a:ext cx="12192000" cy="685323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2957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9215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Познакомьтесь с бизнесом и выучите новый язык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29B3293-3DB6-4AB1-8F3E-3582ACE7345A}"/>
              </a:ext>
            </a:extLst>
          </p:cNvPr>
          <p:cNvSpPr/>
          <p:nvPr/>
        </p:nvSpPr>
        <p:spPr>
          <a:xfrm>
            <a:off x="586406" y="178003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875" y="1723840"/>
            <a:ext cx="4356247" cy="469483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БРБ, заявитель, </a:t>
            </a:r>
            <a:r>
              <a:rPr lang="ru-RU" dirty="0" err="1">
                <a:solidFill>
                  <a:srgbClr val="2A5AA4"/>
                </a:solidFill>
              </a:rPr>
              <a:t>вакансист</a:t>
            </a:r>
            <a:r>
              <a:rPr lang="ru-RU" dirty="0">
                <a:solidFill>
                  <a:srgbClr val="2A5AA4"/>
                </a:solidFill>
              </a:rPr>
              <a:t>, инспектор </a:t>
            </a:r>
            <a:r>
              <a:rPr lang="en-US" dirty="0">
                <a:solidFill>
                  <a:srgbClr val="2A5AA4"/>
                </a:solidFill>
              </a:rPr>
              <a:t>VS </a:t>
            </a:r>
            <a:r>
              <a:rPr lang="ru-RU" dirty="0">
                <a:solidFill>
                  <a:srgbClr val="2A5AA4"/>
                </a:solidFill>
              </a:rPr>
              <a:t>кандидат, соискатель, </a:t>
            </a:r>
            <a:r>
              <a:rPr lang="en-US" dirty="0">
                <a:solidFill>
                  <a:srgbClr val="2A5AA4"/>
                </a:solidFill>
              </a:rPr>
              <a:t>BD</a:t>
            </a:r>
            <a:r>
              <a:rPr lang="ru-RU" dirty="0">
                <a:solidFill>
                  <a:srgbClr val="2A5AA4"/>
                </a:solidFill>
              </a:rPr>
              <a:t>, карьерный консультант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Говорите на языке бизнеса: </a:t>
            </a:r>
            <a:r>
              <a:rPr lang="en-US" dirty="0">
                <a:solidFill>
                  <a:srgbClr val="2A5AA4"/>
                </a:solidFill>
              </a:rPr>
              <a:t>HR, </a:t>
            </a:r>
            <a:r>
              <a:rPr lang="ru-RU" dirty="0">
                <a:solidFill>
                  <a:srgbClr val="2A5AA4"/>
                </a:solidFill>
              </a:rPr>
              <a:t>рекрутмент, массовые подборы, центр оценки, интервью по компетенциям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ru-RU" dirty="0">
                <a:solidFill>
                  <a:srgbClr val="2A5AA4"/>
                </a:solidFill>
              </a:rPr>
              <a:t>Составьте </a:t>
            </a:r>
            <a:r>
              <a:rPr lang="ru-RU" dirty="0" err="1">
                <a:solidFill>
                  <a:srgbClr val="2A5AA4"/>
                </a:solidFill>
              </a:rPr>
              <a:t>лонг</a:t>
            </a:r>
            <a:r>
              <a:rPr lang="ru-RU" dirty="0">
                <a:solidFill>
                  <a:srgbClr val="2A5AA4"/>
                </a:solidFill>
              </a:rPr>
              <a:t>-лист компаний в регионе и всех </a:t>
            </a:r>
            <a:r>
              <a:rPr lang="ru-RU" dirty="0" err="1">
                <a:solidFill>
                  <a:srgbClr val="2A5AA4"/>
                </a:solidFill>
              </a:rPr>
              <a:t>рекрутерских</a:t>
            </a:r>
            <a:r>
              <a:rPr lang="ru-RU" dirty="0">
                <a:solidFill>
                  <a:srgbClr val="2A5AA4"/>
                </a:solidFill>
              </a:rPr>
              <a:t> агентств</a:t>
            </a:r>
            <a:r>
              <a:rPr lang="en-US" dirty="0">
                <a:solidFill>
                  <a:srgbClr val="2A5AA4"/>
                </a:solidFill>
              </a:rPr>
              <a:t>.</a:t>
            </a:r>
            <a:r>
              <a:rPr lang="ru-RU" dirty="0">
                <a:solidFill>
                  <a:srgbClr val="2A5AA4"/>
                </a:solidFill>
              </a:rPr>
              <a:t> Познакомьтесь </a:t>
            </a:r>
            <a:r>
              <a:rPr lang="ru-RU" dirty="0" err="1">
                <a:solidFill>
                  <a:srgbClr val="2A5AA4"/>
                </a:solidFill>
              </a:rPr>
              <a:t>проактивно</a:t>
            </a:r>
            <a:r>
              <a:rPr lang="ru-RU" dirty="0">
                <a:solidFill>
                  <a:srgbClr val="2A5AA4"/>
                </a:solidFill>
              </a:rPr>
              <a:t> со всеми.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1ADEDEF-EB6D-4F9A-8CF2-65C056E7F818}"/>
              </a:ext>
            </a:extLst>
          </p:cNvPr>
          <p:cNvSpPr/>
          <p:nvPr/>
        </p:nvSpPr>
        <p:spPr>
          <a:xfrm>
            <a:off x="586406" y="3403491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5C5381-B807-4F95-B213-4F9116235F14}"/>
              </a:ext>
            </a:extLst>
          </p:cNvPr>
          <p:cNvSpPr/>
          <p:nvPr/>
        </p:nvSpPr>
        <p:spPr>
          <a:xfrm>
            <a:off x="594365" y="5026953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5A43F57-E819-4322-AAE0-57D15D7AB4D2}"/>
              </a:ext>
            </a:extLst>
          </p:cNvPr>
          <p:cNvSpPr/>
          <p:nvPr/>
        </p:nvSpPr>
        <p:spPr>
          <a:xfrm>
            <a:off x="6573111" y="178003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F474148-06DA-45E0-937C-821B3FB124D0}"/>
              </a:ext>
            </a:extLst>
          </p:cNvPr>
          <p:cNvSpPr txBox="1">
            <a:spLocks/>
          </p:cNvSpPr>
          <p:nvPr/>
        </p:nvSpPr>
        <p:spPr>
          <a:xfrm>
            <a:off x="7429620" y="1723840"/>
            <a:ext cx="3905871" cy="46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ru-RU" sz="2200" dirty="0">
                <a:solidFill>
                  <a:srgbClr val="2A5AA4"/>
                </a:solidFill>
              </a:rPr>
              <a:t>Создайте дополнительный сервис для бизнеса: верификация кандидатов, направление мотивированных кандидатов, экономия на логистике, экономия затрат на подбор, использование тестов бизнеса, субсидируемый </a:t>
            </a:r>
            <a:r>
              <a:rPr lang="ru-RU" sz="2200" dirty="0" err="1">
                <a:solidFill>
                  <a:srgbClr val="2A5AA4"/>
                </a:solidFill>
              </a:rPr>
              <a:t>найм</a:t>
            </a:r>
            <a:r>
              <a:rPr lang="ru-RU" sz="2200" dirty="0">
                <a:solidFill>
                  <a:srgbClr val="2A5AA4"/>
                </a:solidFill>
              </a:rPr>
              <a:t>, обучение сотрудников компаний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ru-RU" sz="2200" dirty="0">
                <a:solidFill>
                  <a:srgbClr val="2A5AA4"/>
                </a:solidFill>
              </a:rPr>
              <a:t>Ходите на все </a:t>
            </a:r>
            <a:r>
              <a:rPr lang="en-US" sz="2200" dirty="0">
                <a:solidFill>
                  <a:srgbClr val="2A5AA4"/>
                </a:solidFill>
              </a:rPr>
              <a:t>HR </a:t>
            </a:r>
            <a:r>
              <a:rPr lang="ru-RU" sz="2200" dirty="0">
                <a:solidFill>
                  <a:srgbClr val="2A5AA4"/>
                </a:solidFill>
              </a:rPr>
              <a:t>форумы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6446BBC-B180-4E3F-A851-3E59F72072ED}"/>
              </a:ext>
            </a:extLst>
          </p:cNvPr>
          <p:cNvSpPr/>
          <p:nvPr/>
        </p:nvSpPr>
        <p:spPr>
          <a:xfrm>
            <a:off x="6573111" y="5396971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2A278E-1D74-4BCC-9904-F76AE6D66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927" y="1898319"/>
            <a:ext cx="383766" cy="4900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F08D91-D884-4EBF-9845-C7A9C16E1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238" y="3562065"/>
            <a:ext cx="544700" cy="4165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FD2E22-14DE-49F8-8AEA-146E60B17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151" y="5132332"/>
            <a:ext cx="362873" cy="5080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21B08D-691D-47D0-887C-0E9563173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7799" y="1898319"/>
            <a:ext cx="494100" cy="452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E603663-AB72-463C-8A59-6F0A2AEE54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7125" y="5586036"/>
            <a:ext cx="484774" cy="3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F20B51-4E25-4D31-AC5D-38BD6FB10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"/>
            <a:ext cx="12192000" cy="68498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D6E5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535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Ищите партнеров среди 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078" y="2262772"/>
            <a:ext cx="4237629" cy="3250768"/>
          </a:xfrm>
        </p:spPr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Есть люди, которых нельзя трудоустроить на открытом рынке труда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Есть люди, которых лучше трудоустраивают НКО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3A2E28F-2635-4E34-9AEA-B23FCE167504}"/>
              </a:ext>
            </a:extLst>
          </p:cNvPr>
          <p:cNvSpPr/>
          <p:nvPr/>
        </p:nvSpPr>
        <p:spPr>
          <a:xfrm>
            <a:off x="653638" y="2352034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33DD1F1-28CE-4DB3-83F8-60C5ED1B9F01}"/>
              </a:ext>
            </a:extLst>
          </p:cNvPr>
          <p:cNvSpPr/>
          <p:nvPr/>
        </p:nvSpPr>
        <p:spPr>
          <a:xfrm>
            <a:off x="653637" y="4041140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43E34E1-1BE6-495C-B78D-71FA3E031E29}"/>
              </a:ext>
            </a:extLst>
          </p:cNvPr>
          <p:cNvSpPr/>
          <p:nvPr/>
        </p:nvSpPr>
        <p:spPr>
          <a:xfrm>
            <a:off x="6520534" y="3975502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3F83FA0-9DD4-4532-BEC6-C1D781AD4A99}"/>
              </a:ext>
            </a:extLst>
          </p:cNvPr>
          <p:cNvSpPr/>
          <p:nvPr/>
        </p:nvSpPr>
        <p:spPr>
          <a:xfrm>
            <a:off x="6520534" y="2353695"/>
            <a:ext cx="718781" cy="718781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2364F299-DA41-4A85-9073-E640AC094A1F}"/>
              </a:ext>
            </a:extLst>
          </p:cNvPr>
          <p:cNvSpPr txBox="1">
            <a:spLocks/>
          </p:cNvSpPr>
          <p:nvPr/>
        </p:nvSpPr>
        <p:spPr>
          <a:xfrm>
            <a:off x="7356144" y="2230032"/>
            <a:ext cx="4237630" cy="325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2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Бизнес надо научить «брать на работу»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людей с особенностью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Реформа службы занятости предоставила НКО 50 новых офисов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63602-5B51-44A9-B599-39DE247F8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8" y="2309153"/>
            <a:ext cx="791563" cy="790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593C92-A6D3-467C-B114-E07C65A21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0" y="3975502"/>
            <a:ext cx="790894" cy="790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D0E61B-2BC6-4728-9DF2-EE21638B3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65" y="2289950"/>
            <a:ext cx="790894" cy="7908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55F7ED-428D-453C-BE30-784FF57BF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33" y="3946662"/>
            <a:ext cx="718782" cy="7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EF223-EC49-4D6C-B643-322961C9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"/>
            <a:ext cx="12192000" cy="685323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90AC65-80F8-47A5-B0B6-E18B96419718}"/>
              </a:ext>
            </a:extLst>
          </p:cNvPr>
          <p:cNvSpPr/>
          <p:nvPr/>
        </p:nvSpPr>
        <p:spPr>
          <a:xfrm>
            <a:off x="586406" y="263388"/>
            <a:ext cx="1481230" cy="350762"/>
          </a:xfrm>
          <a:prstGeom prst="rect">
            <a:avLst/>
          </a:prstGeom>
          <a:solidFill>
            <a:srgbClr val="2957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E13-4E4E-41DC-9244-090008A7D465}"/>
              </a:ext>
            </a:extLst>
          </p:cNvPr>
          <p:cNvSpPr txBox="1"/>
          <p:nvPr/>
        </p:nvSpPr>
        <p:spPr>
          <a:xfrm>
            <a:off x="457200" y="613548"/>
            <a:ext cx="485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ИТ-платформа  </a:t>
            </a:r>
            <a:r>
              <a:rPr lang="ru-RU" sz="2800" b="1" dirty="0">
                <a:solidFill>
                  <a:srgbClr val="2A5AA4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̶</a:t>
            </a:r>
            <a:r>
              <a:rPr lang="ru-RU" sz="2800" b="1" dirty="0">
                <a:solidFill>
                  <a:srgbClr val="2A5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наше все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704" y="3487003"/>
            <a:ext cx="3235083" cy="469483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5400"/>
              </a:spcBef>
              <a:buNone/>
            </a:pPr>
            <a:r>
              <a:rPr lang="ru-RU" sz="2400" dirty="0">
                <a:solidFill>
                  <a:srgbClr val="2A5AA4"/>
                </a:solidFill>
              </a:rPr>
              <a:t>Модифицируйте </a:t>
            </a:r>
            <a:r>
              <a:rPr lang="ru-RU" sz="2400" dirty="0" err="1">
                <a:solidFill>
                  <a:srgbClr val="2A5AA4"/>
                </a:solidFill>
              </a:rPr>
              <a:t>ОКВЭДы</a:t>
            </a:r>
            <a:r>
              <a:rPr lang="ru-RU" sz="2400" dirty="0">
                <a:solidFill>
                  <a:srgbClr val="2A5AA4"/>
                </a:solidFill>
              </a:rPr>
              <a:t> под коды рынка. Вы сможете понимать и сопоставлять статистику.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B620FAC-46B6-4437-A873-2C119D09F4EB}"/>
              </a:ext>
            </a:extLst>
          </p:cNvPr>
          <p:cNvSpPr txBox="1">
            <a:spLocks/>
          </p:cNvSpPr>
          <p:nvPr/>
        </p:nvSpPr>
        <p:spPr>
          <a:xfrm>
            <a:off x="4699328" y="3479800"/>
            <a:ext cx="3103041" cy="46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540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A5AA4"/>
                </a:solidFill>
              </a:rPr>
              <a:t>Сделайте интранет – внутреннюю платформу коммуникации и обучения сотрудников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6FC5A81-3171-4BFB-917E-4B5D9F082041}"/>
              </a:ext>
            </a:extLst>
          </p:cNvPr>
          <p:cNvSpPr txBox="1">
            <a:spLocks/>
          </p:cNvSpPr>
          <p:nvPr/>
        </p:nvSpPr>
        <p:spPr>
          <a:xfrm>
            <a:off x="8781257" y="3477740"/>
            <a:ext cx="3103041" cy="46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540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A5AA4"/>
                </a:solidFill>
              </a:rPr>
              <a:t>Подключайте уже существующие        ИТ-решения</a:t>
            </a:r>
          </a:p>
        </p:txBody>
      </p:sp>
      <p:pic>
        <p:nvPicPr>
          <p:cNvPr id="1026" name="Picture 2" descr="https://www.szn-ural.ru/image?file=/cms_data/usercontent/regionaleditor/%D0%B1%D0%B0%D0%BD%D0%BD%D0%B5%D1%80%D1%8B/hh/image%20(hh).png">
            <a:extLst>
              <a:ext uri="{FF2B5EF4-FFF2-40B4-BE49-F238E27FC236}">
                <a16:creationId xmlns:a16="http://schemas.microsoft.com/office/drawing/2014/main" id="{AD678D6A-BADF-452E-966A-83D8838D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383" y="4490423"/>
            <a:ext cx="465161" cy="4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umni.mgimo.ru/resources/000/000/000/003/112/3112684_850xNone.jpg">
            <a:extLst>
              <a:ext uri="{FF2B5EF4-FFF2-40B4-BE49-F238E27FC236}">
                <a16:creationId xmlns:a16="http://schemas.microsoft.com/office/drawing/2014/main" id="{59525B07-D193-4F82-8DF0-97C71C197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b="22916"/>
          <a:stretch/>
        </p:blipFill>
        <p:spPr bwMode="auto">
          <a:xfrm>
            <a:off x="9480007" y="4531934"/>
            <a:ext cx="1165904" cy="3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59EE9307-3E0A-4489-9DB2-BA2C840B1BCB}"/>
              </a:ext>
            </a:extLst>
          </p:cNvPr>
          <p:cNvSpPr/>
          <p:nvPr/>
        </p:nvSpPr>
        <p:spPr>
          <a:xfrm>
            <a:off x="767408" y="2197291"/>
            <a:ext cx="1037936" cy="1037936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DDA2354-1425-4759-B8D3-FDEA5C742FF3}"/>
              </a:ext>
            </a:extLst>
          </p:cNvPr>
          <p:cNvSpPr/>
          <p:nvPr/>
        </p:nvSpPr>
        <p:spPr>
          <a:xfrm>
            <a:off x="4604298" y="2192739"/>
            <a:ext cx="1037936" cy="1037936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00C95A6-C66F-4113-BCD0-E47DBEBC1B23}"/>
              </a:ext>
            </a:extLst>
          </p:cNvPr>
          <p:cNvSpPr/>
          <p:nvPr/>
        </p:nvSpPr>
        <p:spPr>
          <a:xfrm>
            <a:off x="8718873" y="2192739"/>
            <a:ext cx="1037936" cy="1037936"/>
          </a:xfrm>
          <a:prstGeom prst="ellipse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Веб-дизайн">
            <a:extLst>
              <a:ext uri="{FF2B5EF4-FFF2-40B4-BE49-F238E27FC236}">
                <a16:creationId xmlns:a16="http://schemas.microsoft.com/office/drawing/2014/main" id="{A5FBBC42-50A2-44FB-B243-53100E832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821" y="2290443"/>
            <a:ext cx="842529" cy="842529"/>
          </a:xfrm>
          <a:prstGeom prst="rect">
            <a:avLst/>
          </a:prstGeom>
        </p:spPr>
      </p:pic>
      <p:pic>
        <p:nvPicPr>
          <p:cNvPr id="9" name="Рисунок 8" descr="Поток данных">
            <a:extLst>
              <a:ext uri="{FF2B5EF4-FFF2-40B4-BE49-F238E27FC236}">
                <a16:creationId xmlns:a16="http://schemas.microsoft.com/office/drawing/2014/main" id="{21F82590-A746-4F5D-A20F-3C8F40116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9714" y="2218572"/>
            <a:ext cx="914400" cy="914400"/>
          </a:xfrm>
          <a:prstGeom prst="rect">
            <a:avLst/>
          </a:prstGeom>
        </p:spPr>
      </p:pic>
      <p:pic>
        <p:nvPicPr>
          <p:cNvPr id="22" name="Рисунок 21" descr="Изображения">
            <a:extLst>
              <a:ext uri="{FF2B5EF4-FFF2-40B4-BE49-F238E27FC236}">
                <a16:creationId xmlns:a16="http://schemas.microsoft.com/office/drawing/2014/main" id="{11EB8524-A169-469A-A3D3-2858B6DD1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7647" y="2294886"/>
            <a:ext cx="789937" cy="7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A69DD-9981-4277-B368-ED58D16FF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6E54B-25B6-479D-B49B-C0F0E590C035}"/>
              </a:ext>
            </a:extLst>
          </p:cNvPr>
          <p:cNvSpPr txBox="1"/>
          <p:nvPr/>
        </p:nvSpPr>
        <p:spPr>
          <a:xfrm>
            <a:off x="2047301" y="3902751"/>
            <a:ext cx="8097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D61AC"/>
                </a:solidFill>
              </a:rPr>
              <a:t>СПАСИБО</a:t>
            </a:r>
          </a:p>
          <a:p>
            <a:pPr algn="ctr"/>
            <a:r>
              <a:rPr lang="ru-RU" sz="4000" b="1" dirty="0">
                <a:solidFill>
                  <a:srgbClr val="6BB1E2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6386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400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Circe Bold</vt:lpstr>
      <vt:lpstr>Тема Office</vt:lpstr>
      <vt:lpstr>Уроки модернизации службы занятости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модернизации службы занятости</dc:title>
  <dc:creator>Александрова Александра Борисовна</dc:creator>
  <cp:lastModifiedBy>Майшева Ольга Михайловна</cp:lastModifiedBy>
  <cp:revision>41</cp:revision>
  <cp:lastPrinted>2021-05-11T17:48:08Z</cp:lastPrinted>
  <dcterms:created xsi:type="dcterms:W3CDTF">2021-05-11T07:28:43Z</dcterms:created>
  <dcterms:modified xsi:type="dcterms:W3CDTF">2021-05-12T08:36:39Z</dcterms:modified>
</cp:coreProperties>
</file>