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sldIdLst>
    <p:sldId id="380" r:id="rId5"/>
    <p:sldId id="381" r:id="rId6"/>
    <p:sldId id="383" r:id="rId7"/>
    <p:sldId id="384" r:id="rId8"/>
    <p:sldId id="385" r:id="rId9"/>
    <p:sldId id="386" r:id="rId10"/>
    <p:sldId id="382" r:id="rId11"/>
  </p:sldIdLst>
  <p:sldSz cx="12192000" cy="6858000"/>
  <p:notesSz cx="6858000" cy="9144000"/>
  <p:embeddedFontLst>
    <p:embeddedFont>
      <p:font typeface="Harmonia Sans Pro Cyr" panose="020B0502030402020204" pitchFamily="34" charset="-52"/>
      <p:regular r:id="rId12"/>
    </p:embeddedFont>
    <p:embeddedFont>
      <p:font typeface="Harmonia Sans Pro Cyr Black" panose="020B0A02030402020204" pitchFamily="34" charset="-52"/>
      <p:bold r:id="rId13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365D1"/>
    <a:srgbClr val="7030A0"/>
    <a:srgbClr val="92D050"/>
    <a:srgbClr val="00B050"/>
    <a:srgbClr val="FFFFFF"/>
    <a:srgbClr val="FFC000"/>
    <a:srgbClr val="E48312"/>
    <a:srgbClr val="00B0F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2.fntdata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BA21AD-9150-98F9-3604-C62768D02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375C61-39F5-8862-38BA-3ABA1F2D4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93628A-C99D-772D-7326-3C872BE2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C7C-2858-4277-B77B-3E83510FD986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C901CB-D047-91F3-1ADC-D5AB97797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30DC95-3E08-337F-774D-D1F6445B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280-61CA-4419-A37A-9761F6012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26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D34A02-1042-D62A-712A-E3589AC01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460280-B7FA-B75E-DD78-E2F081B65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6430B-FA37-1971-44C2-0DA7DF0B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C7C-2858-4277-B77B-3E83510FD986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548528-D593-A8C2-AF5C-2C760F73C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CC363D-5565-1C2B-4C33-CF47AC4E5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280-61CA-4419-A37A-9761F6012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1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A3C0C20-ED8B-19F8-12A8-55D5644C50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964666-C5EA-5C05-39BF-A154383DF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3FB7DC-68D9-1D2F-9EB9-442B4D9A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C7C-2858-4277-B77B-3E83510FD986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7B20B3-F180-EB16-5645-709AB6FF1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233B00-73F0-7CAB-6946-A8FD2E0AE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280-61CA-4419-A37A-9761F6012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25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4524B3-DAD5-1051-0331-D5FA1779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4B4528-DBBD-F4BC-AE1C-725621151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5736C1-7A09-C113-4BA0-2696403BF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C7C-2858-4277-B77B-3E83510FD986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3C9312-513A-CE06-3F73-974B2283A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2F5076-2CAB-49CC-5C21-775000CA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280-61CA-4419-A37A-9761F6012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88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AE9853-202A-7EA1-5D30-29277C710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E10E56-B84B-E72A-F979-61B39628A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BFA1AC-E317-B08F-2A42-10CD9862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C7C-2858-4277-B77B-3E83510FD986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FF5E53-02A7-221B-36BB-949E6EE59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5C12B8-12D9-63EC-5B7B-CF36B0CE0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280-61CA-4419-A37A-9761F6012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05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B8EDE2-97DF-30DF-976E-769B9B695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7BBE7C-97B1-CE91-0D51-1F7A81E7C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3107C5-C2AE-D253-3B1D-8D6E8997E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0D1DDB-23CE-0674-FBEA-C5054FE6D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C7C-2858-4277-B77B-3E83510FD986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050A38-806A-55B2-B59D-2D17320AA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519AA7-DCD5-47C8-9FBE-CECBF6FB6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280-61CA-4419-A37A-9761F6012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96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51F553-1E4C-CC6D-CEEA-739A8F0AE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61D8F5-D769-BC53-394C-01A62B502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8FCE98-708E-ABD0-9B2B-E33DD22BE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6B3E3B1-8983-156A-7946-B62548AA1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F24CCD-8DED-C772-F9EE-B6301C3BEB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52D91BA-E416-8F79-C763-2E8CEE44E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C7C-2858-4277-B77B-3E83510FD986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C366BBE-B784-DFBD-BE16-0EFDC6A3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FA8E105-9ED2-4699-9CF1-C6D477186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280-61CA-4419-A37A-9761F6012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90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C9CE4C-71EF-013B-955E-508BDA255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2809F10-9714-A1C0-4B4E-001D0E4D2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C7C-2858-4277-B77B-3E83510FD986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9A45EA3-0C1B-F11C-9D73-885DA01E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5EDEC85-3176-DA34-6CD3-C60831AE4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280-61CA-4419-A37A-9761F6012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50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B40EDF9-7316-E6BA-4FDC-6DBDC9C21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C7C-2858-4277-B77B-3E83510FD986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7CA3F7C-2054-0BB2-EF51-ED0A2C318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7F334A0-FBEE-FCB6-164A-77A1277B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280-61CA-4419-A37A-9761F6012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65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D19C76-1FF5-D78D-BDD1-061FC2519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A3F5D8-E3AE-469A-B876-6287A7D67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3A07C6-0E60-55C6-5B4D-0C3979914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FA6F14-5930-7F32-B714-BD3F6A882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C7C-2858-4277-B77B-3E83510FD986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4BDE9B-F00F-F753-1EF1-F43211662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9CC71D-B21E-E9B9-65DF-B27E257C3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280-61CA-4419-A37A-9761F6012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17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E724D1-BD61-B6CA-CCC9-408E83FFE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C65AB1-A3A6-5931-6F99-DD937C085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E9B0DC-C3B0-C600-ED88-849AA1591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4FC3A2-B15C-FA2D-E3E3-03C64754D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C7C-2858-4277-B77B-3E83510FD986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20E463-3A3D-7977-012B-80A445570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BD3456-E70B-26E6-42C3-CFD0FD4F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280-61CA-4419-A37A-9761F6012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21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B321C-EA16-9A10-6268-25758005F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22FA8C-7B52-79CD-405C-0B9610C34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8AB1A6-37EF-BDD9-1B71-F872352B2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D3C7C-2858-4277-B77B-3E83510FD986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90CD3-B2E5-4005-568B-B98EBF237B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2F5372-4201-8B7F-930A-143747625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8B280-61CA-4419-A37A-9761F6012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64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71AA69-2317-42AC-514C-62723CFA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Основной вопрос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37D29-0FEA-7B91-A37B-5215FD9650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Как привлечь к работе в регионе достаточное количество людей необходимой квалификации?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40CB31-621C-EC48-B357-2E38C9309F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0070C0"/>
                </a:solidFill>
                <a:latin typeface="+mj-lt"/>
              </a:rPr>
              <a:t>Как обеспечить необходимую </a:t>
            </a:r>
            <a:r>
              <a:rPr lang="ru-RU" sz="3600" dirty="0">
                <a:solidFill>
                  <a:srgbClr val="FF0000"/>
                </a:solidFill>
                <a:latin typeface="+mj-lt"/>
              </a:rPr>
              <a:t>продуктивность</a:t>
            </a:r>
            <a:r>
              <a:rPr lang="ru-RU" sz="3600" dirty="0">
                <a:solidFill>
                  <a:srgbClr val="0070C0"/>
                </a:solidFill>
                <a:latin typeface="+mj-lt"/>
              </a:rPr>
              <a:t> и </a:t>
            </a:r>
            <a:r>
              <a:rPr lang="ru-RU" sz="3600" dirty="0">
                <a:solidFill>
                  <a:srgbClr val="FF0000"/>
                </a:solidFill>
                <a:latin typeface="+mj-lt"/>
              </a:rPr>
              <a:t>качество труда </a:t>
            </a:r>
            <a:r>
              <a:rPr lang="ru-RU" sz="3600" dirty="0">
                <a:solidFill>
                  <a:srgbClr val="0070C0"/>
                </a:solidFill>
                <a:latin typeface="+mj-lt"/>
              </a:rPr>
              <a:t>в условиях </a:t>
            </a:r>
            <a:r>
              <a:rPr lang="ru-RU" sz="3600" dirty="0">
                <a:solidFill>
                  <a:srgbClr val="FF0000"/>
                </a:solidFill>
                <a:latin typeface="+mj-lt"/>
              </a:rPr>
              <a:t>невосполнимого дефицита </a:t>
            </a:r>
            <a:r>
              <a:rPr lang="ru-RU" sz="3600" dirty="0">
                <a:solidFill>
                  <a:srgbClr val="0070C0"/>
                </a:solidFill>
                <a:latin typeface="+mj-lt"/>
              </a:rPr>
              <a:t>специалистов?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9F755F1-42BC-D985-CB1D-28970D721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454" y="1825625"/>
            <a:ext cx="438718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2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1825D-62B3-9A17-EFF1-36A112FC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Привлекательность региона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D60B8E-9063-AA30-9F88-CEB3F92E8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80243" y="2580123"/>
            <a:ext cx="4073557" cy="1475625"/>
          </a:xfrm>
        </p:spPr>
        <p:txBody>
          <a:bodyPr>
            <a:normAutofit/>
          </a:bodyPr>
          <a:lstStyle/>
          <a:p>
            <a:pPr marL="182563" indent="-182563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000" dirty="0"/>
              <a:t>Строительство жилья</a:t>
            </a:r>
          </a:p>
          <a:p>
            <a:pPr marL="182563" indent="-182563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000" dirty="0"/>
              <a:t>Инфраструктура малых городов</a:t>
            </a:r>
          </a:p>
          <a:p>
            <a:pPr marL="182563" indent="-182563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000" dirty="0"/>
              <a:t>Жилищное финансирование</a:t>
            </a:r>
          </a:p>
          <a:p>
            <a:pPr marL="182563" indent="-182563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000" dirty="0"/>
              <a:t>Транспортная доступность</a:t>
            </a:r>
          </a:p>
        </p:txBody>
      </p:sp>
      <p:pic>
        <p:nvPicPr>
          <p:cNvPr id="5" name="Picture 122297">
            <a:extLst>
              <a:ext uri="{FF2B5EF4-FFF2-40B4-BE49-F238E27FC236}">
                <a16:creationId xmlns:a16="http://schemas.microsoft.com/office/drawing/2014/main" id="{660BB1B6-7075-19A1-B0BC-0C260576B4E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5257800" cy="20510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205890-A6A0-E8F6-397A-1D5DDCAC3884}"/>
              </a:ext>
            </a:extLst>
          </p:cNvPr>
          <p:cNvSpPr txBox="1"/>
          <p:nvPr/>
        </p:nvSpPr>
        <p:spPr>
          <a:xfrm>
            <a:off x="838200" y="3865563"/>
            <a:ext cx="5096435" cy="2721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22000"/>
              </a:lnSpc>
              <a:spcAft>
                <a:spcPts val="12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ru-RU" sz="2000" u="none" strike="noStrike" dirty="0">
                <a:solidFill>
                  <a:schemeClr val="tx2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39,19% </a:t>
            </a:r>
            <a:r>
              <a:rPr lang="ru-RU" sz="1400" u="none" strike="noStrike" dirty="0"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от общего числа, планирующих поменять место жительства) планируют </a:t>
            </a:r>
            <a:r>
              <a:rPr lang="ru-RU" sz="1400" u="none" strike="noStrike" dirty="0">
                <a:solidFill>
                  <a:schemeClr val="tx2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уехать в город Нижний Новгород</a:t>
            </a:r>
            <a:r>
              <a:rPr lang="ru-RU" sz="1400" u="none" strike="noStrike" dirty="0"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, поскольку проживают в деревнях и поселках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12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ru-RU" sz="2000" u="none" strike="noStrike" dirty="0">
                <a:solidFill>
                  <a:schemeClr val="accent1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43,16%</a:t>
            </a:r>
            <a:r>
              <a:rPr lang="ru-RU" sz="2000" u="none" strike="noStrike" dirty="0">
                <a:effectLst/>
                <a:uFill>
                  <a:solidFill>
                    <a:srgbClr val="000000"/>
                  </a:solidFill>
                </a:uFill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u="none" strike="noStrike" dirty="0"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планируют уехать за пределы Нижегородский области, но </a:t>
            </a:r>
            <a:r>
              <a:rPr lang="ru-RU" sz="1400" u="none" strike="noStrike" dirty="0">
                <a:solidFill>
                  <a:schemeClr val="accent1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остаться в России</a:t>
            </a:r>
          </a:p>
          <a:p>
            <a:pPr marL="342900" lvl="0" indent="-342900" fontAlgn="base">
              <a:lnSpc>
                <a:spcPct val="112000"/>
              </a:lnSpc>
              <a:spcAft>
                <a:spcPts val="12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ru-RU" sz="2000" u="none" strike="noStrike" dirty="0"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17,64%</a:t>
            </a:r>
            <a:r>
              <a:rPr lang="ru-RU" sz="2000" u="none" strike="noStrike" dirty="0">
                <a:effectLst/>
                <a:uFill>
                  <a:solidFill>
                    <a:srgbClr val="000000"/>
                  </a:solidFill>
                </a:uFill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u="none" strike="noStrike" dirty="0"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намереваются </a:t>
            </a:r>
            <a:r>
              <a:rPr lang="ru-RU" sz="1400" u="none" strike="noStrike" dirty="0"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покинуть Россию </a:t>
            </a:r>
            <a:r>
              <a:rPr lang="ru-RU" sz="1400" u="none" strike="noStrike" dirty="0">
                <a:effectLst/>
                <a:uFill>
                  <a:solidFill>
                    <a:srgbClr val="000000"/>
                  </a:solidFill>
                </a:uFill>
                <a:ea typeface="Arial" panose="020B0604020202020204" pitchFamily="34" charset="0"/>
                <a:cs typeface="Arial" panose="020B0604020202020204" pitchFamily="34" charset="0"/>
              </a:rPr>
              <a:t>и планируют жить в другой стране.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2935C76-7C3E-DE14-DDA3-93C1334FC911}"/>
              </a:ext>
            </a:extLst>
          </p:cNvPr>
          <p:cNvCxnSpPr>
            <a:cxnSpLocks/>
          </p:cNvCxnSpPr>
          <p:nvPr/>
        </p:nvCxnSpPr>
        <p:spPr>
          <a:xfrm>
            <a:off x="6778343" y="2356213"/>
            <a:ext cx="4378233" cy="0"/>
          </a:xfrm>
          <a:prstGeom prst="line">
            <a:avLst/>
          </a:prstGeom>
          <a:ln w="2540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>
            <a:extLst>
              <a:ext uri="{FF2B5EF4-FFF2-40B4-BE49-F238E27FC236}">
                <a16:creationId xmlns:a16="http://schemas.microsoft.com/office/drawing/2014/main" id="{96F2EDBE-04B0-2E8E-0916-E38534CCCEB8}"/>
              </a:ext>
            </a:extLst>
          </p:cNvPr>
          <p:cNvSpPr/>
          <p:nvPr/>
        </p:nvSpPr>
        <p:spPr>
          <a:xfrm>
            <a:off x="6418343" y="1996213"/>
            <a:ext cx="720000" cy="720000"/>
          </a:xfrm>
          <a:prstGeom prst="ellipse">
            <a:avLst/>
          </a:prstGeom>
          <a:solidFill>
            <a:schemeClr val="bg1"/>
          </a:solidFill>
          <a:ln w="1778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0D9A359-A661-FBA3-1DE9-A2F62BEDCAE1}"/>
              </a:ext>
            </a:extLst>
          </p:cNvPr>
          <p:cNvCxnSpPr>
            <a:cxnSpLocks/>
          </p:cNvCxnSpPr>
          <p:nvPr/>
        </p:nvCxnSpPr>
        <p:spPr>
          <a:xfrm>
            <a:off x="6778343" y="4857366"/>
            <a:ext cx="4378233" cy="0"/>
          </a:xfrm>
          <a:prstGeom prst="line">
            <a:avLst/>
          </a:prstGeom>
          <a:ln w="254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>
            <a:extLst>
              <a:ext uri="{FF2B5EF4-FFF2-40B4-BE49-F238E27FC236}">
                <a16:creationId xmlns:a16="http://schemas.microsoft.com/office/drawing/2014/main" id="{E047BE69-62F3-1E09-9293-2D0C7F07628D}"/>
              </a:ext>
            </a:extLst>
          </p:cNvPr>
          <p:cNvSpPr/>
          <p:nvPr/>
        </p:nvSpPr>
        <p:spPr>
          <a:xfrm>
            <a:off x="6418343" y="4497366"/>
            <a:ext cx="720000" cy="720000"/>
          </a:xfrm>
          <a:prstGeom prst="ellipse">
            <a:avLst/>
          </a:prstGeom>
          <a:solidFill>
            <a:schemeClr val="bg1"/>
          </a:solidFill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id="{F3781367-18DF-0F38-C35D-0D6DAD548AC8}"/>
              </a:ext>
            </a:extLst>
          </p:cNvPr>
          <p:cNvSpPr txBox="1">
            <a:spLocks/>
          </p:cNvSpPr>
          <p:nvPr/>
        </p:nvSpPr>
        <p:spPr>
          <a:xfrm>
            <a:off x="7173176" y="1845001"/>
            <a:ext cx="3266224" cy="58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+mj-lt"/>
              </a:rPr>
              <a:t>Инфраструктура</a:t>
            </a:r>
          </a:p>
        </p:txBody>
      </p:sp>
      <p:sp>
        <p:nvSpPr>
          <p:cNvPr id="15" name="Объект 3">
            <a:extLst>
              <a:ext uri="{FF2B5EF4-FFF2-40B4-BE49-F238E27FC236}">
                <a16:creationId xmlns:a16="http://schemas.microsoft.com/office/drawing/2014/main" id="{8E9D9242-3B89-3811-E531-FB8DCF4D86AD}"/>
              </a:ext>
            </a:extLst>
          </p:cNvPr>
          <p:cNvSpPr txBox="1">
            <a:spLocks/>
          </p:cNvSpPr>
          <p:nvPr/>
        </p:nvSpPr>
        <p:spPr>
          <a:xfrm>
            <a:off x="7138343" y="4346153"/>
            <a:ext cx="3266224" cy="58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err="1">
                <a:latin typeface="+mj-lt"/>
              </a:rPr>
              <a:t>Инфополе</a:t>
            </a:r>
            <a:endParaRPr lang="ru-RU" dirty="0">
              <a:latin typeface="+mj-lt"/>
            </a:endParaRPr>
          </a:p>
        </p:txBody>
      </p:sp>
      <p:sp>
        <p:nvSpPr>
          <p:cNvPr id="17" name="Объект 3">
            <a:extLst>
              <a:ext uri="{FF2B5EF4-FFF2-40B4-BE49-F238E27FC236}">
                <a16:creationId xmlns:a16="http://schemas.microsoft.com/office/drawing/2014/main" id="{F9E253AF-2565-B2CC-9647-C5876427FE65}"/>
              </a:ext>
            </a:extLst>
          </p:cNvPr>
          <p:cNvSpPr txBox="1">
            <a:spLocks/>
          </p:cNvSpPr>
          <p:nvPr/>
        </p:nvSpPr>
        <p:spPr>
          <a:xfrm>
            <a:off x="7173176" y="5081276"/>
            <a:ext cx="4073557" cy="1475625"/>
          </a:xfrm>
          <a:prstGeom prst="rect">
            <a:avLst/>
          </a:prstGeom>
        </p:spPr>
        <p:txBody>
          <a:bodyPr vert="horz" lIns="91440" tIns="45720" rIns="91440" bIns="45720" numCol="2" spcCol="1440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ru-RU" sz="1000" dirty="0"/>
              <a:t>Профессионалы 52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ru-RU" sz="1000" dirty="0"/>
              <a:t>Комфортная рабочая среда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1000" dirty="0"/>
              <a:t>MICE-</a:t>
            </a:r>
            <a:r>
              <a:rPr lang="ru-RU" sz="1000" dirty="0"/>
              <a:t>агентство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ru-RU" sz="1000" dirty="0"/>
              <a:t>Центр поддержки релокации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ru-RU" sz="1000" dirty="0"/>
              <a:t>Центр профориентации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ru-RU" sz="1000" dirty="0"/>
              <a:t>Политика </a:t>
            </a:r>
            <a:r>
              <a:rPr lang="en-US" sz="1000" dirty="0"/>
              <a:t>ESG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ru-RU" sz="1000" dirty="0"/>
              <a:t>Живи и работай в НО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ru-RU" sz="1000" dirty="0"/>
              <a:t>Нижегородская айдентика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ru-RU" sz="1000" dirty="0"/>
              <a:t>Открытая площадка </a:t>
            </a:r>
            <a:r>
              <a:rPr lang="en-US" sz="1000" dirty="0"/>
              <a:t>Vox populi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ru-RU" sz="1000" dirty="0"/>
              <a:t>Год </a:t>
            </a:r>
            <a:r>
              <a:rPr lang="en-US" sz="1000" dirty="0"/>
              <a:t>HR </a:t>
            </a:r>
            <a:r>
              <a:rPr lang="ru-RU" sz="1000" dirty="0"/>
              <a:t>в Нижегородской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61019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1825D-62B3-9A17-EFF1-36A112FC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Воспроизводство кадров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2935C76-7C3E-DE14-DDA3-93C1334FC911}"/>
              </a:ext>
            </a:extLst>
          </p:cNvPr>
          <p:cNvCxnSpPr>
            <a:cxnSpLocks/>
          </p:cNvCxnSpPr>
          <p:nvPr/>
        </p:nvCxnSpPr>
        <p:spPr>
          <a:xfrm>
            <a:off x="6778343" y="2356213"/>
            <a:ext cx="4378233" cy="0"/>
          </a:xfrm>
          <a:prstGeom prst="line">
            <a:avLst/>
          </a:prstGeom>
          <a:ln w="254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>
            <a:extLst>
              <a:ext uri="{FF2B5EF4-FFF2-40B4-BE49-F238E27FC236}">
                <a16:creationId xmlns:a16="http://schemas.microsoft.com/office/drawing/2014/main" id="{96F2EDBE-04B0-2E8E-0916-E38534CCCEB8}"/>
              </a:ext>
            </a:extLst>
          </p:cNvPr>
          <p:cNvSpPr/>
          <p:nvPr/>
        </p:nvSpPr>
        <p:spPr>
          <a:xfrm>
            <a:off x="6418343" y="1996213"/>
            <a:ext cx="720000" cy="720000"/>
          </a:xfrm>
          <a:prstGeom prst="ellipse">
            <a:avLst/>
          </a:prstGeom>
          <a:solidFill>
            <a:schemeClr val="bg1"/>
          </a:solidFill>
          <a:ln w="177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0D9A359-A661-FBA3-1DE9-A2F62BEDCAE1}"/>
              </a:ext>
            </a:extLst>
          </p:cNvPr>
          <p:cNvCxnSpPr>
            <a:cxnSpLocks/>
          </p:cNvCxnSpPr>
          <p:nvPr/>
        </p:nvCxnSpPr>
        <p:spPr>
          <a:xfrm>
            <a:off x="6778343" y="4857366"/>
            <a:ext cx="4378233" cy="0"/>
          </a:xfrm>
          <a:prstGeom prst="line">
            <a:avLst/>
          </a:prstGeom>
          <a:ln w="254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>
            <a:extLst>
              <a:ext uri="{FF2B5EF4-FFF2-40B4-BE49-F238E27FC236}">
                <a16:creationId xmlns:a16="http://schemas.microsoft.com/office/drawing/2014/main" id="{E047BE69-62F3-1E09-9293-2D0C7F07628D}"/>
              </a:ext>
            </a:extLst>
          </p:cNvPr>
          <p:cNvSpPr/>
          <p:nvPr/>
        </p:nvSpPr>
        <p:spPr>
          <a:xfrm>
            <a:off x="6418343" y="4497366"/>
            <a:ext cx="720000" cy="720000"/>
          </a:xfrm>
          <a:prstGeom prst="ellipse">
            <a:avLst/>
          </a:prstGeom>
          <a:solidFill>
            <a:schemeClr val="bg1"/>
          </a:solidFill>
          <a:ln w="177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id="{F3781367-18DF-0F38-C35D-0D6DAD548AC8}"/>
              </a:ext>
            </a:extLst>
          </p:cNvPr>
          <p:cNvSpPr txBox="1">
            <a:spLocks/>
          </p:cNvSpPr>
          <p:nvPr/>
        </p:nvSpPr>
        <p:spPr>
          <a:xfrm>
            <a:off x="7173176" y="1845001"/>
            <a:ext cx="4180624" cy="58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+mj-lt"/>
              </a:rPr>
              <a:t>Настройка системы</a:t>
            </a:r>
          </a:p>
        </p:txBody>
      </p:sp>
      <p:sp>
        <p:nvSpPr>
          <p:cNvPr id="15" name="Объект 3">
            <a:extLst>
              <a:ext uri="{FF2B5EF4-FFF2-40B4-BE49-F238E27FC236}">
                <a16:creationId xmlns:a16="http://schemas.microsoft.com/office/drawing/2014/main" id="{8E9D9242-3B89-3811-E531-FB8DCF4D86AD}"/>
              </a:ext>
            </a:extLst>
          </p:cNvPr>
          <p:cNvSpPr txBox="1">
            <a:spLocks/>
          </p:cNvSpPr>
          <p:nvPr/>
        </p:nvSpPr>
        <p:spPr>
          <a:xfrm>
            <a:off x="7138342" y="4346153"/>
            <a:ext cx="4215457" cy="58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+mj-lt"/>
              </a:rPr>
              <a:t>Развитие качества </a:t>
            </a:r>
          </a:p>
        </p:txBody>
      </p:sp>
      <p:sp>
        <p:nvSpPr>
          <p:cNvPr id="17" name="Объект 3">
            <a:extLst>
              <a:ext uri="{FF2B5EF4-FFF2-40B4-BE49-F238E27FC236}">
                <a16:creationId xmlns:a16="http://schemas.microsoft.com/office/drawing/2014/main" id="{F9E253AF-2565-B2CC-9647-C5876427FE65}"/>
              </a:ext>
            </a:extLst>
          </p:cNvPr>
          <p:cNvSpPr txBox="1">
            <a:spLocks/>
          </p:cNvSpPr>
          <p:nvPr/>
        </p:nvSpPr>
        <p:spPr>
          <a:xfrm>
            <a:off x="7173176" y="5081276"/>
            <a:ext cx="4073557" cy="1475625"/>
          </a:xfrm>
          <a:prstGeom prst="rect">
            <a:avLst/>
          </a:prstGeom>
        </p:spPr>
        <p:txBody>
          <a:bodyPr vert="horz" lIns="91440" tIns="45720" rIns="91440" bIns="45720" numCol="1" spcCol="1440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1"/>
            </a:pPr>
            <a:r>
              <a:rPr lang="ru-RU" sz="1000" dirty="0"/>
              <a:t>Отраслевые учебные центры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1"/>
            </a:pPr>
            <a:r>
              <a:rPr lang="ru-RU" sz="1000" dirty="0"/>
              <a:t>Центры НИОКР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1"/>
            </a:pPr>
            <a:r>
              <a:rPr lang="ru-RU" sz="1000" dirty="0"/>
              <a:t>Центр повышения квалификации преподавателей и наставников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1"/>
            </a:pPr>
            <a:r>
              <a:rPr lang="ru-RU" sz="1000" dirty="0"/>
              <a:t>Конкурсы профессионального мастерства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id="{753E167D-6AC9-11AF-BB63-2DE0E1325131}"/>
              </a:ext>
            </a:extLst>
          </p:cNvPr>
          <p:cNvSpPr txBox="1">
            <a:spLocks/>
          </p:cNvSpPr>
          <p:nvPr/>
        </p:nvSpPr>
        <p:spPr>
          <a:xfrm>
            <a:off x="7173176" y="2566772"/>
            <a:ext cx="4073557" cy="1298792"/>
          </a:xfrm>
          <a:prstGeom prst="rect">
            <a:avLst/>
          </a:prstGeom>
        </p:spPr>
        <p:txBody>
          <a:bodyPr vert="horz" lIns="91440" tIns="45720" rIns="91440" bIns="45720" numCol="2" spcCol="1440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15"/>
            </a:pPr>
            <a:r>
              <a:rPr lang="ru-RU" sz="1000" dirty="0"/>
              <a:t>Целевое обучение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15"/>
            </a:pPr>
            <a:r>
              <a:rPr lang="ru-RU" sz="1000" dirty="0"/>
              <a:t>Развитие материальной базы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15"/>
            </a:pPr>
            <a:r>
              <a:rPr lang="ru-RU" sz="1000" dirty="0"/>
              <a:t>Учебно-производственный комбинат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15"/>
            </a:pPr>
            <a:r>
              <a:rPr lang="ru-RU" sz="1000" dirty="0"/>
              <a:t>Центр компетенций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15"/>
            </a:pPr>
            <a:r>
              <a:rPr lang="ru-RU" sz="1000" dirty="0"/>
              <a:t>Центры трудоустройства студентов и выпускников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15"/>
            </a:pPr>
            <a:r>
              <a:rPr lang="ru-RU" sz="1000" dirty="0"/>
              <a:t>Агроклассы</a:t>
            </a:r>
          </a:p>
        </p:txBody>
      </p:sp>
      <p:graphicFrame>
        <p:nvGraphicFramePr>
          <p:cNvPr id="18" name="Объект 4">
            <a:extLst>
              <a:ext uri="{FF2B5EF4-FFF2-40B4-BE49-F238E27FC236}">
                <a16:creationId xmlns:a16="http://schemas.microsoft.com/office/drawing/2014/main" id="{44252B73-246D-4AFD-F265-318B2F8F22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037767"/>
              </p:ext>
            </p:extLst>
          </p:nvPr>
        </p:nvGraphicFramePr>
        <p:xfrm>
          <a:off x="838200" y="1690688"/>
          <a:ext cx="5382919" cy="2652338"/>
        </p:xfrm>
        <a:graphic>
          <a:graphicData uri="http://schemas.openxmlformats.org/drawingml/2006/table">
            <a:tbl>
              <a:tblPr firstRow="1" firstCol="1" bandRow="1"/>
              <a:tblGrid>
                <a:gridCol w="2275561">
                  <a:extLst>
                    <a:ext uri="{9D8B030D-6E8A-4147-A177-3AD203B41FA5}">
                      <a16:colId xmlns:a16="http://schemas.microsoft.com/office/drawing/2014/main" val="1185987550"/>
                    </a:ext>
                  </a:extLst>
                </a:gridCol>
                <a:gridCol w="841898">
                  <a:extLst>
                    <a:ext uri="{9D8B030D-6E8A-4147-A177-3AD203B41FA5}">
                      <a16:colId xmlns:a16="http://schemas.microsoft.com/office/drawing/2014/main" val="615643429"/>
                    </a:ext>
                  </a:extLst>
                </a:gridCol>
                <a:gridCol w="879923">
                  <a:extLst>
                    <a:ext uri="{9D8B030D-6E8A-4147-A177-3AD203B41FA5}">
                      <a16:colId xmlns:a16="http://schemas.microsoft.com/office/drawing/2014/main" val="1039630046"/>
                    </a:ext>
                  </a:extLst>
                </a:gridCol>
                <a:gridCol w="869573">
                  <a:extLst>
                    <a:ext uri="{9D8B030D-6E8A-4147-A177-3AD203B41FA5}">
                      <a16:colId xmlns:a16="http://schemas.microsoft.com/office/drawing/2014/main" val="259402499"/>
                    </a:ext>
                  </a:extLst>
                </a:gridCol>
                <a:gridCol w="515964">
                  <a:extLst>
                    <a:ext uri="{9D8B030D-6E8A-4147-A177-3AD203B41FA5}">
                      <a16:colId xmlns:a16="http://schemas.microsoft.com/office/drawing/2014/main" val="5219780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 Black" panose="020B0A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 Black" panose="020B0A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Магистратура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 Black" panose="020B0A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Специалитет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 Black" panose="020B0A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36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solidFill>
                            <a:srgbClr val="FFFFFF"/>
                          </a:solidFill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выпускников 2020, в т.ч.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solidFill>
                            <a:srgbClr val="FFFFFF"/>
                          </a:solidFill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76273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FFFFFF"/>
                          </a:solidFill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18752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FFFFFF"/>
                          </a:solidFill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7463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FFFFFF"/>
                          </a:solidFill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99512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66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компьютерные науки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1617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909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510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2116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1063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5722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Инженерное дело и технические науки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18990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5031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1793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54248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068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 и медицина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1630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8325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4273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2423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319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860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5541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366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и управление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21342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4383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1068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13669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455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Юриспруденция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11831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3039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837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5737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7081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науки об обществе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5665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1050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263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3611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977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и педагогические науки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8566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2243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463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3181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650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Гуманитарные науки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3096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651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1355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965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 и культура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615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Harmonia Sans Pro Cyr" panose="020B0502030402020204" pitchFamily="34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3845</a:t>
                      </a:r>
                      <a:endParaRPr lang="ru-RU" sz="11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295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работают в по специальности в Нижегородской области в 2021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32499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9962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3240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33235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70" marR="6477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153392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78A01CD1-E32C-CAE3-B880-35B2C57C04ED}"/>
              </a:ext>
            </a:extLst>
          </p:cNvPr>
          <p:cNvSpPr txBox="1"/>
          <p:nvPr/>
        </p:nvSpPr>
        <p:spPr>
          <a:xfrm>
            <a:off x="3340201" y="4328089"/>
            <a:ext cx="598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tx2"/>
                </a:solidFill>
                <a:latin typeface="+mj-lt"/>
              </a:rPr>
              <a:t>43%</a:t>
            </a:r>
            <a:endParaRPr lang="ru-RU" sz="11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21F2F2-1534-69C9-8A15-443014CA1EEC}"/>
              </a:ext>
            </a:extLst>
          </p:cNvPr>
          <p:cNvSpPr txBox="1"/>
          <p:nvPr/>
        </p:nvSpPr>
        <p:spPr>
          <a:xfrm>
            <a:off x="4216392" y="4328089"/>
            <a:ext cx="598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tx2"/>
                </a:solidFill>
                <a:latin typeface="+mj-lt"/>
              </a:rPr>
              <a:t>53%</a:t>
            </a:r>
            <a:endParaRPr lang="ru-RU" sz="11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0EA41C5-5D6A-6280-8A3E-0C3F2BB4DF6F}"/>
              </a:ext>
            </a:extLst>
          </p:cNvPr>
          <p:cNvSpPr txBox="1"/>
          <p:nvPr/>
        </p:nvSpPr>
        <p:spPr>
          <a:xfrm>
            <a:off x="5082062" y="4328089"/>
            <a:ext cx="598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tx2"/>
                </a:solidFill>
                <a:latin typeface="+mj-lt"/>
              </a:rPr>
              <a:t>43%</a:t>
            </a:r>
            <a:endParaRPr lang="ru-RU" sz="11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0E079D-2AD4-4D93-3831-2FC153DBC194}"/>
              </a:ext>
            </a:extLst>
          </p:cNvPr>
          <p:cNvSpPr txBox="1"/>
          <p:nvPr/>
        </p:nvSpPr>
        <p:spPr>
          <a:xfrm>
            <a:off x="5684410" y="4328089"/>
            <a:ext cx="598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tx2"/>
                </a:solidFill>
                <a:highlight>
                  <a:srgbClr val="FFFF00"/>
                </a:highlight>
                <a:latin typeface="+mj-lt"/>
              </a:rPr>
              <a:t>33%</a:t>
            </a:r>
            <a:endParaRPr lang="ru-RU" sz="1100" dirty="0">
              <a:solidFill>
                <a:schemeClr val="tx2"/>
              </a:solidFill>
              <a:highlight>
                <a:srgbClr val="FFFF00"/>
              </a:highlight>
              <a:latin typeface="+mj-lt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93EC89E-15A4-1ED9-0119-B6381007F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1" y="4710098"/>
            <a:ext cx="5256769" cy="178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Объект 3">
            <a:extLst>
              <a:ext uri="{FF2B5EF4-FFF2-40B4-BE49-F238E27FC236}">
                <a16:creationId xmlns:a16="http://schemas.microsoft.com/office/drawing/2014/main" id="{05EEBB57-8129-0E2B-6A72-A59FFB99A381}"/>
              </a:ext>
            </a:extLst>
          </p:cNvPr>
          <p:cNvSpPr txBox="1">
            <a:spLocks/>
          </p:cNvSpPr>
          <p:nvPr/>
        </p:nvSpPr>
        <p:spPr>
          <a:xfrm>
            <a:off x="756715" y="6320095"/>
            <a:ext cx="5384529" cy="37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45% занятых – «квалификационная яма»</a:t>
            </a:r>
          </a:p>
        </p:txBody>
      </p:sp>
    </p:spTree>
    <p:extLst>
      <p:ext uri="{BB962C8B-B14F-4D97-AF65-F5344CB8AC3E}">
        <p14:creationId xmlns:p14="http://schemas.microsoft.com/office/powerpoint/2010/main" val="150625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1825D-62B3-9A17-EFF1-36A112FC1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4529" cy="1325563"/>
          </a:xfrm>
        </p:spPr>
        <p:txBody>
          <a:bodyPr/>
          <a:lstStyle/>
          <a:p>
            <a:r>
              <a:rPr lang="ru-RU" dirty="0"/>
              <a:t>3. Задействование трудовых ресурсов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D60B8E-9063-AA30-9F88-CEB3F92E8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80243" y="2580123"/>
            <a:ext cx="4073557" cy="14756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5"/>
            </a:pPr>
            <a:r>
              <a:rPr lang="ru-RU" sz="1000" dirty="0"/>
              <a:t>«</a:t>
            </a:r>
            <a:r>
              <a:rPr lang="ru-RU" sz="1000" dirty="0" err="1"/>
              <a:t>Кидбург</a:t>
            </a:r>
            <a:r>
              <a:rPr lang="ru-RU" sz="1000" dirty="0"/>
              <a:t> для взрослых»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5"/>
            </a:pPr>
            <a:r>
              <a:rPr lang="ru-RU" sz="1000" dirty="0"/>
              <a:t>Объединённые центры обслуживания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5"/>
            </a:pPr>
            <a:r>
              <a:rPr lang="ru-RU" sz="1000" dirty="0"/>
              <a:t>Пространства для работы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5"/>
            </a:pPr>
            <a:r>
              <a:rPr lang="ru-RU" sz="1000" dirty="0"/>
              <a:t>Амбассадоры профессий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2935C76-7C3E-DE14-DDA3-93C1334FC911}"/>
              </a:ext>
            </a:extLst>
          </p:cNvPr>
          <p:cNvCxnSpPr>
            <a:cxnSpLocks/>
          </p:cNvCxnSpPr>
          <p:nvPr/>
        </p:nvCxnSpPr>
        <p:spPr>
          <a:xfrm>
            <a:off x="6778343" y="2356213"/>
            <a:ext cx="4378233" cy="0"/>
          </a:xfrm>
          <a:prstGeom prst="line">
            <a:avLst/>
          </a:prstGeom>
          <a:ln w="254000">
            <a:solidFill>
              <a:srgbClr val="E483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>
            <a:extLst>
              <a:ext uri="{FF2B5EF4-FFF2-40B4-BE49-F238E27FC236}">
                <a16:creationId xmlns:a16="http://schemas.microsoft.com/office/drawing/2014/main" id="{96F2EDBE-04B0-2E8E-0916-E38534CCCEB8}"/>
              </a:ext>
            </a:extLst>
          </p:cNvPr>
          <p:cNvSpPr/>
          <p:nvPr/>
        </p:nvSpPr>
        <p:spPr>
          <a:xfrm>
            <a:off x="6418343" y="1996213"/>
            <a:ext cx="720000" cy="720000"/>
          </a:xfrm>
          <a:prstGeom prst="ellipse">
            <a:avLst/>
          </a:prstGeom>
          <a:solidFill>
            <a:schemeClr val="bg1"/>
          </a:solidFill>
          <a:ln w="177800">
            <a:solidFill>
              <a:srgbClr val="E48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0D9A359-A661-FBA3-1DE9-A2F62BEDCAE1}"/>
              </a:ext>
            </a:extLst>
          </p:cNvPr>
          <p:cNvCxnSpPr>
            <a:cxnSpLocks/>
          </p:cNvCxnSpPr>
          <p:nvPr/>
        </p:nvCxnSpPr>
        <p:spPr>
          <a:xfrm>
            <a:off x="6778343" y="4857366"/>
            <a:ext cx="4378233" cy="0"/>
          </a:xfrm>
          <a:prstGeom prst="line">
            <a:avLst/>
          </a:prstGeom>
          <a:ln w="2540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>
            <a:extLst>
              <a:ext uri="{FF2B5EF4-FFF2-40B4-BE49-F238E27FC236}">
                <a16:creationId xmlns:a16="http://schemas.microsoft.com/office/drawing/2014/main" id="{E047BE69-62F3-1E09-9293-2D0C7F07628D}"/>
              </a:ext>
            </a:extLst>
          </p:cNvPr>
          <p:cNvSpPr/>
          <p:nvPr/>
        </p:nvSpPr>
        <p:spPr>
          <a:xfrm>
            <a:off x="6418343" y="4497366"/>
            <a:ext cx="720000" cy="720000"/>
          </a:xfrm>
          <a:prstGeom prst="ellipse">
            <a:avLst/>
          </a:prstGeom>
          <a:solidFill>
            <a:schemeClr val="bg1"/>
          </a:solidFill>
          <a:ln w="177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id="{F3781367-18DF-0F38-C35D-0D6DAD548AC8}"/>
              </a:ext>
            </a:extLst>
          </p:cNvPr>
          <p:cNvSpPr txBox="1">
            <a:spLocks/>
          </p:cNvSpPr>
          <p:nvPr/>
        </p:nvSpPr>
        <p:spPr>
          <a:xfrm>
            <a:off x="7173176" y="1845001"/>
            <a:ext cx="3266224" cy="58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+mj-lt"/>
              </a:rPr>
              <a:t>Вовлечение </a:t>
            </a:r>
          </a:p>
        </p:txBody>
      </p:sp>
      <p:sp>
        <p:nvSpPr>
          <p:cNvPr id="15" name="Объект 3">
            <a:extLst>
              <a:ext uri="{FF2B5EF4-FFF2-40B4-BE49-F238E27FC236}">
                <a16:creationId xmlns:a16="http://schemas.microsoft.com/office/drawing/2014/main" id="{8E9D9242-3B89-3811-E531-FB8DCF4D86AD}"/>
              </a:ext>
            </a:extLst>
          </p:cNvPr>
          <p:cNvSpPr txBox="1">
            <a:spLocks/>
          </p:cNvSpPr>
          <p:nvPr/>
        </p:nvSpPr>
        <p:spPr>
          <a:xfrm>
            <a:off x="7138342" y="4346153"/>
            <a:ext cx="4018233" cy="58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+mj-lt"/>
              </a:rPr>
              <a:t>Поиск и привлечение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id="{0A817FA0-D7BA-7788-3E00-BB40BC9FFC5C}"/>
              </a:ext>
            </a:extLst>
          </p:cNvPr>
          <p:cNvSpPr txBox="1">
            <a:spLocks/>
          </p:cNvSpPr>
          <p:nvPr/>
        </p:nvSpPr>
        <p:spPr>
          <a:xfrm>
            <a:off x="7280243" y="5111068"/>
            <a:ext cx="4073557" cy="1475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31"/>
            </a:pPr>
            <a:r>
              <a:rPr lang="ru-RU" sz="1000" dirty="0"/>
              <a:t>Центр мониторинга труда и занятости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31"/>
            </a:pPr>
            <a:r>
              <a:rPr lang="ru-RU" sz="1000" dirty="0"/>
              <a:t>Портал «Работа в Нижегородской области»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31"/>
            </a:pPr>
            <a:r>
              <a:rPr lang="ru-RU" sz="1000" dirty="0"/>
              <a:t>Агентство «</a:t>
            </a:r>
            <a:r>
              <a:rPr lang="ru-RU" sz="1000" dirty="0" err="1"/>
              <a:t>КраудАут</a:t>
            </a:r>
            <a:r>
              <a:rPr lang="ru-RU" sz="1000" dirty="0"/>
              <a:t>»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45E369-E46D-496D-CA3B-4B1F1FA48064}"/>
              </a:ext>
            </a:extLst>
          </p:cNvPr>
          <p:cNvSpPr txBox="1"/>
          <p:nvPr/>
        </p:nvSpPr>
        <p:spPr>
          <a:xfrm>
            <a:off x="2886754" y="1594401"/>
            <a:ext cx="26468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6000" dirty="0">
                <a:solidFill>
                  <a:schemeClr val="tx2"/>
                </a:solidFill>
                <a:latin typeface="+mj-lt"/>
              </a:rPr>
              <a:t>1706,9</a:t>
            </a:r>
            <a:endParaRPr lang="ru-RU" sz="4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953C51-2A76-6C94-0006-B500D4AFF1F3}"/>
              </a:ext>
            </a:extLst>
          </p:cNvPr>
          <p:cNvSpPr txBox="1"/>
          <p:nvPr/>
        </p:nvSpPr>
        <p:spPr>
          <a:xfrm>
            <a:off x="-167670" y="2933232"/>
            <a:ext cx="66491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33513" algn="r"/>
                <a:tab pos="2330450" algn="r"/>
              </a:tabLst>
            </a:pPr>
            <a:r>
              <a:rPr lang="ru-RU" dirty="0">
                <a:latin typeface="+mj-lt"/>
              </a:rPr>
              <a:t>	69,1	4,1%	безработных</a:t>
            </a:r>
          </a:p>
          <a:p>
            <a:pPr>
              <a:tabLst>
                <a:tab pos="1433513" algn="r"/>
                <a:tab pos="2330450" algn="r"/>
              </a:tabLst>
            </a:pPr>
            <a:r>
              <a:rPr lang="ru-RU" dirty="0">
                <a:solidFill>
                  <a:schemeClr val="accent3"/>
                </a:solidFill>
                <a:latin typeface="+mj-lt"/>
              </a:rPr>
              <a:t>	</a:t>
            </a:r>
            <a:r>
              <a:rPr lang="ru-RU" sz="1400" dirty="0">
                <a:solidFill>
                  <a:schemeClr val="accent1"/>
                </a:solidFill>
                <a:latin typeface="+mj-lt"/>
              </a:rPr>
              <a:t>795,0	46,6%	в организациях </a:t>
            </a:r>
            <a:r>
              <a:rPr lang="en-US" sz="1400" dirty="0">
                <a:solidFill>
                  <a:schemeClr val="accent1"/>
                </a:solidFill>
                <a:latin typeface="+mj-lt"/>
              </a:rPr>
              <a:t>&gt;</a:t>
            </a:r>
            <a:r>
              <a:rPr lang="ru-RU" sz="1400" dirty="0">
                <a:solidFill>
                  <a:schemeClr val="accent1"/>
                </a:solidFill>
                <a:latin typeface="+mj-lt"/>
              </a:rPr>
              <a:t>15 человек</a:t>
            </a:r>
          </a:p>
          <a:p>
            <a:pPr>
              <a:tabLst>
                <a:tab pos="1433513" algn="r"/>
                <a:tab pos="2330450" algn="r"/>
              </a:tabLst>
            </a:pPr>
            <a:r>
              <a:rPr lang="ru-RU" sz="1400" dirty="0">
                <a:solidFill>
                  <a:schemeClr val="accent3"/>
                </a:solidFill>
                <a:latin typeface="+mj-lt"/>
              </a:rPr>
              <a:t>	31,6	1,8%	ГПХ эквивалент полной занятости</a:t>
            </a:r>
          </a:p>
          <a:p>
            <a:pPr>
              <a:tabLst>
                <a:tab pos="1433513" algn="r"/>
                <a:tab pos="2330450" algn="r"/>
              </a:tabLst>
            </a:pPr>
            <a:r>
              <a:rPr lang="ru-RU" sz="1100" dirty="0">
                <a:latin typeface="+mj-lt"/>
              </a:rPr>
              <a:t>	</a:t>
            </a:r>
            <a:r>
              <a:rPr lang="ru-RU" sz="1400" dirty="0">
                <a:highlight>
                  <a:srgbClr val="FFFF00"/>
                </a:highlight>
                <a:latin typeface="+mj-lt"/>
              </a:rPr>
              <a:t>811,2	47,5%	прочая, неполная или теневая занятость</a:t>
            </a:r>
          </a:p>
        </p:txBody>
      </p:sp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DC5701AB-E819-32EC-E382-501A56F18B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048344"/>
              </p:ext>
            </p:extLst>
          </p:nvPr>
        </p:nvGraphicFramePr>
        <p:xfrm>
          <a:off x="624559" y="4311528"/>
          <a:ext cx="5534193" cy="2181347"/>
        </p:xfrm>
        <a:graphic>
          <a:graphicData uri="http://schemas.openxmlformats.org/drawingml/2006/table">
            <a:tbl>
              <a:tblPr firstRow="1" firstCol="1" bandRow="1"/>
              <a:tblGrid>
                <a:gridCol w="610444">
                  <a:extLst>
                    <a:ext uri="{9D8B030D-6E8A-4147-A177-3AD203B41FA5}">
                      <a16:colId xmlns:a16="http://schemas.microsoft.com/office/drawing/2014/main" val="3314548924"/>
                    </a:ext>
                  </a:extLst>
                </a:gridCol>
                <a:gridCol w="787800">
                  <a:extLst>
                    <a:ext uri="{9D8B030D-6E8A-4147-A177-3AD203B41FA5}">
                      <a16:colId xmlns:a16="http://schemas.microsoft.com/office/drawing/2014/main" val="339090497"/>
                    </a:ext>
                  </a:extLst>
                </a:gridCol>
                <a:gridCol w="779237">
                  <a:extLst>
                    <a:ext uri="{9D8B030D-6E8A-4147-A177-3AD203B41FA5}">
                      <a16:colId xmlns:a16="http://schemas.microsoft.com/office/drawing/2014/main" val="135090688"/>
                    </a:ext>
                  </a:extLst>
                </a:gridCol>
                <a:gridCol w="899119">
                  <a:extLst>
                    <a:ext uri="{9D8B030D-6E8A-4147-A177-3AD203B41FA5}">
                      <a16:colId xmlns:a16="http://schemas.microsoft.com/office/drawing/2014/main" val="1591188844"/>
                    </a:ext>
                  </a:extLst>
                </a:gridCol>
                <a:gridCol w="804925">
                  <a:extLst>
                    <a:ext uri="{9D8B030D-6E8A-4147-A177-3AD203B41FA5}">
                      <a16:colId xmlns:a16="http://schemas.microsoft.com/office/drawing/2014/main" val="1284855420"/>
                    </a:ext>
                  </a:extLst>
                </a:gridCol>
                <a:gridCol w="813489">
                  <a:extLst>
                    <a:ext uri="{9D8B030D-6E8A-4147-A177-3AD203B41FA5}">
                      <a16:colId xmlns:a16="http://schemas.microsoft.com/office/drawing/2014/main" val="3061610813"/>
                    </a:ext>
                  </a:extLst>
                </a:gridCol>
                <a:gridCol w="839179">
                  <a:extLst>
                    <a:ext uri="{9D8B030D-6E8A-4147-A177-3AD203B41FA5}">
                      <a16:colId xmlns:a16="http://schemas.microsoft.com/office/drawing/2014/main" val="449255388"/>
                    </a:ext>
                  </a:extLst>
                </a:gridCol>
              </a:tblGrid>
              <a:tr h="954367">
                <a:tc rowSpan="2">
                  <a:txBody>
                    <a:bodyPr/>
                    <a:lstStyle/>
                    <a:p>
                      <a:pPr marR="412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годы </a:t>
                      </a:r>
                      <a:endParaRPr lang="ru-RU" sz="14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40640" algn="ctr">
                        <a:lnSpc>
                          <a:spcPct val="107000"/>
                        </a:lnSpc>
                        <a:spcAft>
                          <a:spcPts val="105"/>
                        </a:spcAft>
                      </a:pPr>
                      <a:r>
                        <a:rPr lang="ru-RU" sz="900" b="1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численность 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62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900" b="1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населения моложе 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трудоспособного возраста 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9370" algn="ctr">
                        <a:lnSpc>
                          <a:spcPct val="107000"/>
                        </a:lnSpc>
                        <a:spcAft>
                          <a:spcPts val="105"/>
                        </a:spcAft>
                      </a:pPr>
                      <a:r>
                        <a:rPr lang="ru-RU" sz="900" b="1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численность 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40005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900" b="1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населения 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трудоспособного возраста 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8735" algn="ctr">
                        <a:lnSpc>
                          <a:spcPct val="107000"/>
                        </a:lnSpc>
                        <a:spcAft>
                          <a:spcPts val="105"/>
                        </a:spcAft>
                      </a:pPr>
                      <a:r>
                        <a:rPr lang="ru-RU" sz="900" b="1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численность 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81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900" b="1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населения старше 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трудоспособного возраста </a:t>
                      </a:r>
                      <a:endParaRPr lang="ru-RU" sz="11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591527"/>
                  </a:ext>
                </a:extLst>
              </a:tr>
              <a:tr h="306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мужчины </a:t>
                      </a:r>
                      <a:endParaRPr lang="ru-RU" sz="14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женщины </a:t>
                      </a:r>
                      <a:endParaRPr lang="ru-RU" sz="14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мужчины </a:t>
                      </a:r>
                      <a:endParaRPr lang="ru-RU" sz="14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женщины </a:t>
                      </a:r>
                      <a:endParaRPr lang="ru-RU" sz="14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мужчины </a:t>
                      </a:r>
                      <a:endParaRPr lang="ru-RU" sz="14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женщины </a:t>
                      </a:r>
                      <a:endParaRPr lang="ru-RU" sz="14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778096"/>
                  </a:ext>
                </a:extLst>
              </a:tr>
              <a:tr h="306745">
                <a:tc>
                  <a:txBody>
                    <a:bodyPr/>
                    <a:lstStyle/>
                    <a:p>
                      <a:pPr marR="4000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2002 </a:t>
                      </a:r>
                      <a:endParaRPr lang="ru-RU" sz="14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293835 </a:t>
                      </a:r>
                      <a:endParaRPr lang="ru-RU" sz="14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7465" marR="4000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280484 </a:t>
                      </a:r>
                      <a:endParaRPr lang="ru-RU" sz="14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1056456 </a:t>
                      </a:r>
                      <a:endParaRPr lang="ru-RU" sz="14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4000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1047042</a:t>
                      </a:r>
                      <a:endParaRPr lang="ru-RU" sz="14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3937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250164 </a:t>
                      </a:r>
                      <a:endParaRPr lang="ru-RU" sz="14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7465" marR="4000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595753 </a:t>
                      </a:r>
                      <a:endParaRPr lang="ru-RU" sz="14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998585"/>
                  </a:ext>
                </a:extLst>
              </a:tr>
              <a:tr h="306745">
                <a:tc>
                  <a:txBody>
                    <a:bodyPr/>
                    <a:lstStyle/>
                    <a:p>
                      <a:pPr marR="4064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2010 </a:t>
                      </a:r>
                      <a:endParaRPr lang="ru-RU" sz="14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Proxima Nova"/>
                          <a:cs typeface="Times New Roman" panose="02020603050405020304" pitchFamily="18" charset="0"/>
                        </a:rPr>
                        <a:t>▼</a:t>
                      </a:r>
                      <a:r>
                        <a:rPr lang="ru-RU" sz="1050"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245139 </a:t>
                      </a:r>
                      <a:endParaRPr lang="ru-RU" sz="14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Proxima Nova"/>
                          <a:cs typeface="Times New Roman" panose="02020603050405020304" pitchFamily="18" charset="0"/>
                        </a:rPr>
                        <a:t>▼</a:t>
                      </a:r>
                      <a:r>
                        <a:rPr lang="ru-RU" sz="1050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231995</a:t>
                      </a:r>
                      <a:r>
                        <a:rPr lang="ru-RU" sz="1050" dirty="0"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 </a:t>
                      </a:r>
                      <a:endParaRPr lang="ru-RU" sz="14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Proxima Nova"/>
                          <a:cs typeface="Times New Roman" panose="02020603050405020304" pitchFamily="18" charset="0"/>
                        </a:rPr>
                        <a:t>▼</a:t>
                      </a:r>
                      <a:r>
                        <a:rPr lang="ru-RU" sz="105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1032388 </a:t>
                      </a:r>
                      <a:endParaRPr lang="ru-RU" sz="14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54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Proxima Nova"/>
                          <a:cs typeface="Times New Roman" panose="02020603050405020304" pitchFamily="18" charset="0"/>
                        </a:rPr>
                        <a:t>▼</a:t>
                      </a:r>
                      <a:r>
                        <a:rPr lang="ru-RU" sz="105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973469 </a:t>
                      </a:r>
                      <a:endParaRPr lang="ru-RU" sz="140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Proxima Nova"/>
                          <a:cs typeface="Times New Roman" panose="02020603050405020304" pitchFamily="18" charset="0"/>
                        </a:rPr>
                        <a:t>▼</a:t>
                      </a:r>
                      <a:r>
                        <a:rPr lang="ru-RU" sz="1050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218778 </a:t>
                      </a:r>
                      <a:endParaRPr lang="ru-RU" sz="14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Proxima Nova"/>
                          <a:cs typeface="Times New Roman" panose="02020603050405020304" pitchFamily="18" charset="0"/>
                        </a:rPr>
                        <a:t>▲</a:t>
                      </a:r>
                      <a:r>
                        <a:rPr lang="ru-RU" sz="1050" dirty="0">
                          <a:solidFill>
                            <a:srgbClr val="1C1C1A"/>
                          </a:solidFill>
                          <a:effectLst/>
                          <a:latin typeface="Harmonia Sans Pro Cyr" panose="020B0502030402020204" pitchFamily="34" charset="-52"/>
                          <a:ea typeface="Proxima Nova"/>
                          <a:cs typeface="Proxima Nova"/>
                        </a:rPr>
                        <a:t>608828</a:t>
                      </a:r>
                      <a:endParaRPr lang="ru-RU" sz="1400" dirty="0">
                        <a:effectLst/>
                        <a:latin typeface="Harmonia Sans Pro Cyr" panose="020B0502030402020204" pitchFamily="34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693779"/>
                  </a:ext>
                </a:extLst>
              </a:tr>
              <a:tr h="306745">
                <a:tc>
                  <a:txBody>
                    <a:bodyPr/>
                    <a:lstStyle/>
                    <a:p>
                      <a:pPr marR="4000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b="1" dirty="0">
                          <a:solidFill>
                            <a:srgbClr val="1C1C1A"/>
                          </a:solidFill>
                          <a:effectLst/>
                          <a:latin typeface="+mj-lt"/>
                          <a:ea typeface="Proxima Nova"/>
                          <a:cs typeface="Proxima Nova"/>
                        </a:rPr>
                        <a:t>2021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Proxima Nova"/>
                          <a:cs typeface="Times New Roman" panose="02020603050405020304" pitchFamily="18" charset="0"/>
                        </a:rPr>
                        <a:t>▲</a:t>
                      </a:r>
                      <a:r>
                        <a:rPr lang="ru-RU" sz="1050" dirty="0">
                          <a:solidFill>
                            <a:srgbClr val="1C1C1A"/>
                          </a:solidFill>
                          <a:effectLst/>
                          <a:latin typeface="+mj-lt"/>
                          <a:ea typeface="Proxima Nova"/>
                          <a:cs typeface="Proxima Nova"/>
                        </a:rPr>
                        <a:t>280514</a:t>
                      </a:r>
                      <a:r>
                        <a:rPr lang="ru-RU" sz="1050" dirty="0">
                          <a:effectLst/>
                          <a:latin typeface="+mj-lt"/>
                          <a:ea typeface="Proxima Nova"/>
                          <a:cs typeface="Proxima Nova"/>
                        </a:rPr>
                        <a:t>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Proxima Nova"/>
                          <a:cs typeface="Times New Roman" panose="02020603050405020304" pitchFamily="18" charset="0"/>
                        </a:rPr>
                        <a:t>▲</a:t>
                      </a:r>
                      <a:r>
                        <a:rPr lang="ru-RU" sz="1050" dirty="0">
                          <a:solidFill>
                            <a:srgbClr val="1C1C1A"/>
                          </a:solidFill>
                          <a:effectLst/>
                          <a:latin typeface="+mj-lt"/>
                          <a:ea typeface="Proxima Nova"/>
                          <a:cs typeface="Proxima Nova"/>
                        </a:rPr>
                        <a:t>265292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Proxima Nova"/>
                          <a:cs typeface="Times New Roman" panose="02020603050405020304" pitchFamily="18" charset="0"/>
                        </a:rPr>
                        <a:t>▼</a:t>
                      </a:r>
                      <a:r>
                        <a:rPr lang="ru-RU" sz="1050" dirty="0">
                          <a:solidFill>
                            <a:srgbClr val="1C1C1A"/>
                          </a:solidFill>
                          <a:effectLst/>
                          <a:latin typeface="+mj-lt"/>
                          <a:ea typeface="Proxima Nova"/>
                          <a:cs typeface="Proxima Nova"/>
                        </a:rPr>
                        <a:t>914934</a:t>
                      </a:r>
                      <a:r>
                        <a:rPr lang="ru-RU" sz="1050" dirty="0">
                          <a:effectLst/>
                          <a:latin typeface="+mj-lt"/>
                          <a:ea typeface="Proxima Nova"/>
                          <a:cs typeface="Proxima Nova"/>
                        </a:rPr>
                        <a:t> </a:t>
                      </a:r>
                      <a:r>
                        <a:rPr lang="ru-RU" sz="1050" dirty="0">
                          <a:solidFill>
                            <a:srgbClr val="1C1C1A"/>
                          </a:solidFill>
                          <a:effectLst/>
                          <a:latin typeface="+mj-lt"/>
                          <a:ea typeface="Proxima Nova"/>
                          <a:cs typeface="Proxima Nova"/>
                        </a:rPr>
                        <a:t>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27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Proxima Nova"/>
                          <a:cs typeface="Times New Roman" panose="02020603050405020304" pitchFamily="18" charset="0"/>
                        </a:rPr>
                        <a:t>▼</a:t>
                      </a:r>
                      <a:r>
                        <a:rPr lang="ru-RU" sz="1050" dirty="0">
                          <a:solidFill>
                            <a:srgbClr val="1C1C1A"/>
                          </a:solidFill>
                          <a:effectLst/>
                          <a:latin typeface="+mj-lt"/>
                          <a:ea typeface="Proxima Nova"/>
                          <a:cs typeface="Proxima Nova"/>
                        </a:rPr>
                        <a:t>836834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Proxima Nova"/>
                          <a:cs typeface="Times New Roman" panose="02020603050405020304" pitchFamily="18" charset="0"/>
                        </a:rPr>
                        <a:t>▲</a:t>
                      </a:r>
                      <a:r>
                        <a:rPr lang="ru-RU" sz="1050" dirty="0">
                          <a:solidFill>
                            <a:srgbClr val="1C1C1A"/>
                          </a:solidFill>
                          <a:effectLst/>
                          <a:latin typeface="+mj-lt"/>
                          <a:ea typeface="Proxima Nova"/>
                          <a:cs typeface="Proxima Nova"/>
                        </a:rPr>
                        <a:t>249203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Proxima Nova"/>
                          <a:cs typeface="Times New Roman" panose="02020603050405020304" pitchFamily="18" charset="0"/>
                        </a:rPr>
                        <a:t>▲</a:t>
                      </a:r>
                      <a:r>
                        <a:rPr lang="ru-RU" sz="1050" dirty="0">
                          <a:solidFill>
                            <a:srgbClr val="1C1C1A"/>
                          </a:solidFill>
                          <a:effectLst/>
                          <a:latin typeface="+mj-lt"/>
                          <a:ea typeface="Proxima Nova"/>
                          <a:cs typeface="Proxima Nova"/>
                        </a:rPr>
                        <a:t>629594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30480" marT="146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710197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3EADB1F5-6F3F-FDC3-9E99-83890E0FC446}"/>
              </a:ext>
            </a:extLst>
          </p:cNvPr>
          <p:cNvSpPr txBox="1"/>
          <p:nvPr/>
        </p:nvSpPr>
        <p:spPr>
          <a:xfrm>
            <a:off x="1280188" y="1845001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1751,8</a:t>
            </a:r>
            <a:endParaRPr lang="ru-RU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5B49D1-E91C-37C4-03FB-E6284EA783CF}"/>
              </a:ext>
            </a:extLst>
          </p:cNvPr>
          <p:cNvSpPr txBox="1"/>
          <p:nvPr/>
        </p:nvSpPr>
        <p:spPr>
          <a:xfrm>
            <a:off x="2385092" y="2368221"/>
            <a:ext cx="3486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tx2"/>
                </a:solidFill>
                <a:latin typeface="+mj-lt"/>
              </a:rPr>
              <a:t>трудоспособного возраста</a:t>
            </a:r>
            <a:endParaRPr lang="ru-RU" sz="12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166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BF9FFB9-403C-590F-2E0F-700AC1C5DC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5" b="5794"/>
          <a:stretch/>
        </p:blipFill>
        <p:spPr>
          <a:xfrm>
            <a:off x="536404" y="2031348"/>
            <a:ext cx="5701939" cy="236216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1825D-62B3-9A17-EFF1-36A112FC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4. Управление продуктивностью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D60B8E-9063-AA30-9F88-CEB3F92E8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80243" y="2580123"/>
            <a:ext cx="4073557" cy="185206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36"/>
            </a:pPr>
            <a:r>
              <a:rPr lang="ru-RU" sz="1000" dirty="0"/>
              <a:t>Губернаторская программа подготовки управленческих кадров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36"/>
            </a:pPr>
            <a:r>
              <a:rPr lang="ru-RU" sz="1000" dirty="0"/>
              <a:t>Лидеры цифровизации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36"/>
            </a:pPr>
            <a:r>
              <a:rPr lang="ru-RU" sz="1000" dirty="0"/>
              <a:t>Центр лучших практик управления организаций бюджетной сферы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36"/>
            </a:pPr>
            <a:r>
              <a:rPr lang="ru-RU" sz="1000" dirty="0"/>
              <a:t>Школа работодателя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36"/>
            </a:pPr>
            <a:r>
              <a:rPr lang="ru-RU" sz="1000" dirty="0"/>
              <a:t>Кадровый резерв губернатора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36"/>
            </a:pPr>
            <a:r>
              <a:rPr lang="ru-RU" sz="1000" dirty="0"/>
              <a:t>Эффективный контракт госслужащих и сотрудников бюджетной сферы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2935C76-7C3E-DE14-DDA3-93C1334FC911}"/>
              </a:ext>
            </a:extLst>
          </p:cNvPr>
          <p:cNvCxnSpPr>
            <a:cxnSpLocks/>
          </p:cNvCxnSpPr>
          <p:nvPr/>
        </p:nvCxnSpPr>
        <p:spPr>
          <a:xfrm>
            <a:off x="6778343" y="2356213"/>
            <a:ext cx="4378233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>
            <a:extLst>
              <a:ext uri="{FF2B5EF4-FFF2-40B4-BE49-F238E27FC236}">
                <a16:creationId xmlns:a16="http://schemas.microsoft.com/office/drawing/2014/main" id="{96F2EDBE-04B0-2E8E-0916-E38534CCCEB8}"/>
              </a:ext>
            </a:extLst>
          </p:cNvPr>
          <p:cNvSpPr/>
          <p:nvPr/>
        </p:nvSpPr>
        <p:spPr>
          <a:xfrm>
            <a:off x="6418343" y="1996213"/>
            <a:ext cx="720000" cy="720000"/>
          </a:xfrm>
          <a:prstGeom prst="ellipse">
            <a:avLst/>
          </a:prstGeom>
          <a:solidFill>
            <a:schemeClr val="bg1"/>
          </a:solidFill>
          <a:ln w="177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0D9A359-A661-FBA3-1DE9-A2F62BEDCAE1}"/>
              </a:ext>
            </a:extLst>
          </p:cNvPr>
          <p:cNvCxnSpPr>
            <a:cxnSpLocks/>
          </p:cNvCxnSpPr>
          <p:nvPr/>
        </p:nvCxnSpPr>
        <p:spPr>
          <a:xfrm>
            <a:off x="6778343" y="4857366"/>
            <a:ext cx="4378233" cy="0"/>
          </a:xfrm>
          <a:prstGeom prst="line">
            <a:avLst/>
          </a:prstGeom>
          <a:ln w="2540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>
            <a:extLst>
              <a:ext uri="{FF2B5EF4-FFF2-40B4-BE49-F238E27FC236}">
                <a16:creationId xmlns:a16="http://schemas.microsoft.com/office/drawing/2014/main" id="{E047BE69-62F3-1E09-9293-2D0C7F07628D}"/>
              </a:ext>
            </a:extLst>
          </p:cNvPr>
          <p:cNvSpPr/>
          <p:nvPr/>
        </p:nvSpPr>
        <p:spPr>
          <a:xfrm>
            <a:off x="6418343" y="4497366"/>
            <a:ext cx="720000" cy="720000"/>
          </a:xfrm>
          <a:prstGeom prst="ellipse">
            <a:avLst/>
          </a:prstGeom>
          <a:solidFill>
            <a:schemeClr val="bg1"/>
          </a:solidFill>
          <a:ln w="177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id="{F3781367-18DF-0F38-C35D-0D6DAD548AC8}"/>
              </a:ext>
            </a:extLst>
          </p:cNvPr>
          <p:cNvSpPr txBox="1">
            <a:spLocks/>
          </p:cNvSpPr>
          <p:nvPr/>
        </p:nvSpPr>
        <p:spPr>
          <a:xfrm>
            <a:off x="7173176" y="1845001"/>
            <a:ext cx="5018824" cy="58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+mj-lt"/>
              </a:rPr>
              <a:t>Менеджмент</a:t>
            </a:r>
          </a:p>
        </p:txBody>
      </p:sp>
      <p:sp>
        <p:nvSpPr>
          <p:cNvPr id="15" name="Объект 3">
            <a:extLst>
              <a:ext uri="{FF2B5EF4-FFF2-40B4-BE49-F238E27FC236}">
                <a16:creationId xmlns:a16="http://schemas.microsoft.com/office/drawing/2014/main" id="{8E9D9242-3B89-3811-E531-FB8DCF4D86AD}"/>
              </a:ext>
            </a:extLst>
          </p:cNvPr>
          <p:cNvSpPr txBox="1">
            <a:spLocks/>
          </p:cNvSpPr>
          <p:nvPr/>
        </p:nvSpPr>
        <p:spPr>
          <a:xfrm>
            <a:off x="7138343" y="4346153"/>
            <a:ext cx="3266224" cy="58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+mj-lt"/>
              </a:rPr>
              <a:t>Технологии</a:t>
            </a:r>
          </a:p>
        </p:txBody>
      </p:sp>
      <p:sp>
        <p:nvSpPr>
          <p:cNvPr id="10" name="Объект 3">
            <a:extLst>
              <a:ext uri="{FF2B5EF4-FFF2-40B4-BE49-F238E27FC236}">
                <a16:creationId xmlns:a16="http://schemas.microsoft.com/office/drawing/2014/main" id="{36754797-11B1-4C08-FE0A-3C69E19C05EE}"/>
              </a:ext>
            </a:extLst>
          </p:cNvPr>
          <p:cNvSpPr txBox="1">
            <a:spLocks/>
          </p:cNvSpPr>
          <p:nvPr/>
        </p:nvSpPr>
        <p:spPr>
          <a:xfrm>
            <a:off x="7280243" y="5136098"/>
            <a:ext cx="4073557" cy="10621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42"/>
            </a:pPr>
            <a:r>
              <a:rPr lang="ru-RU" sz="1000" dirty="0"/>
              <a:t>Поддержка технологического развития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42"/>
            </a:pPr>
            <a:r>
              <a:rPr lang="ru-RU" sz="1000" dirty="0"/>
              <a:t>Региональный центр цифровизации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42"/>
            </a:pPr>
            <a:r>
              <a:rPr lang="ru-RU" sz="1000" dirty="0"/>
              <a:t>Центр технологий производства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42"/>
            </a:pPr>
            <a:r>
              <a:rPr lang="ru-RU" sz="1000" dirty="0"/>
              <a:t>Центр сельскохозяйственных технологий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42"/>
            </a:pPr>
            <a:r>
              <a:rPr lang="ru-RU" sz="1000" dirty="0"/>
              <a:t>Стартап хаб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F010A59D-B7BE-F490-C4EF-EB514DC3ED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899"/>
          <a:stretch/>
        </p:blipFill>
        <p:spPr>
          <a:xfrm>
            <a:off x="838200" y="5047129"/>
            <a:ext cx="2689587" cy="1395608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7E45FA8-7424-5C74-A6D1-E61FBBB47909}"/>
              </a:ext>
            </a:extLst>
          </p:cNvPr>
          <p:cNvSpPr/>
          <p:nvPr/>
        </p:nvSpPr>
        <p:spPr>
          <a:xfrm>
            <a:off x="838201" y="6203692"/>
            <a:ext cx="2641721" cy="115075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3">
            <a:extLst>
              <a:ext uri="{FF2B5EF4-FFF2-40B4-BE49-F238E27FC236}">
                <a16:creationId xmlns:a16="http://schemas.microsoft.com/office/drawing/2014/main" id="{5BF94477-AF9E-F1E4-BF57-E3F26D3EB054}"/>
              </a:ext>
            </a:extLst>
          </p:cNvPr>
          <p:cNvSpPr txBox="1">
            <a:spLocks/>
          </p:cNvSpPr>
          <p:nvPr/>
        </p:nvSpPr>
        <p:spPr>
          <a:xfrm>
            <a:off x="711471" y="4483156"/>
            <a:ext cx="3053706" cy="6536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№42 по цифровой конкурентоспособности</a:t>
            </a:r>
          </a:p>
        </p:txBody>
      </p:sp>
      <p:sp>
        <p:nvSpPr>
          <p:cNvPr id="21" name="Объект 3">
            <a:extLst>
              <a:ext uri="{FF2B5EF4-FFF2-40B4-BE49-F238E27FC236}">
                <a16:creationId xmlns:a16="http://schemas.microsoft.com/office/drawing/2014/main" id="{6F4FC0E0-8657-EB2C-F30F-7F7F8408DDFB}"/>
              </a:ext>
            </a:extLst>
          </p:cNvPr>
          <p:cNvSpPr txBox="1">
            <a:spLocks/>
          </p:cNvSpPr>
          <p:nvPr/>
        </p:nvSpPr>
        <p:spPr>
          <a:xfrm>
            <a:off x="756715" y="1684595"/>
            <a:ext cx="5384529" cy="37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Производительность труда  </a:t>
            </a:r>
          </a:p>
        </p:txBody>
      </p:sp>
      <p:sp>
        <p:nvSpPr>
          <p:cNvPr id="23" name="Объект 3">
            <a:extLst>
              <a:ext uri="{FF2B5EF4-FFF2-40B4-BE49-F238E27FC236}">
                <a16:creationId xmlns:a16="http://schemas.microsoft.com/office/drawing/2014/main" id="{6759C2B7-349E-519B-D1BA-DC9793E68552}"/>
              </a:ext>
            </a:extLst>
          </p:cNvPr>
          <p:cNvSpPr txBox="1">
            <a:spLocks/>
          </p:cNvSpPr>
          <p:nvPr/>
        </p:nvSpPr>
        <p:spPr>
          <a:xfrm>
            <a:off x="3839417" y="4483156"/>
            <a:ext cx="3053706" cy="653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Промышленных роботов на 10000 чел</a:t>
            </a:r>
          </a:p>
        </p:txBody>
      </p:sp>
      <p:sp>
        <p:nvSpPr>
          <p:cNvPr id="24" name="Объект 3">
            <a:extLst>
              <a:ext uri="{FF2B5EF4-FFF2-40B4-BE49-F238E27FC236}">
                <a16:creationId xmlns:a16="http://schemas.microsoft.com/office/drawing/2014/main" id="{6C69C0AB-A568-935B-7704-0C417D7EB183}"/>
              </a:ext>
            </a:extLst>
          </p:cNvPr>
          <p:cNvSpPr txBox="1">
            <a:spLocks/>
          </p:cNvSpPr>
          <p:nvPr/>
        </p:nvSpPr>
        <p:spPr>
          <a:xfrm>
            <a:off x="3872119" y="5687609"/>
            <a:ext cx="861246" cy="58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dirty="0">
                <a:solidFill>
                  <a:srgbClr val="00B0F0"/>
                </a:solidFill>
                <a:latin typeface="+mj-lt"/>
              </a:rPr>
              <a:t>113</a:t>
            </a:r>
          </a:p>
        </p:txBody>
      </p:sp>
      <p:sp>
        <p:nvSpPr>
          <p:cNvPr id="25" name="Объект 3">
            <a:extLst>
              <a:ext uri="{FF2B5EF4-FFF2-40B4-BE49-F238E27FC236}">
                <a16:creationId xmlns:a16="http://schemas.microsoft.com/office/drawing/2014/main" id="{088A8099-C5CB-914B-D432-E8C1656250EB}"/>
              </a:ext>
            </a:extLst>
          </p:cNvPr>
          <p:cNvSpPr txBox="1">
            <a:spLocks/>
          </p:cNvSpPr>
          <p:nvPr/>
        </p:nvSpPr>
        <p:spPr>
          <a:xfrm>
            <a:off x="3892115" y="6145147"/>
            <a:ext cx="861246" cy="58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dirty="0">
                <a:solidFill>
                  <a:srgbClr val="FF0000"/>
                </a:solidFill>
                <a:latin typeface="+mj-lt"/>
              </a:rPr>
              <a:t>6</a:t>
            </a:r>
          </a:p>
        </p:txBody>
      </p:sp>
      <p:sp>
        <p:nvSpPr>
          <p:cNvPr id="26" name="Объект 3">
            <a:extLst>
              <a:ext uri="{FF2B5EF4-FFF2-40B4-BE49-F238E27FC236}">
                <a16:creationId xmlns:a16="http://schemas.microsoft.com/office/drawing/2014/main" id="{9A69FA28-1560-1035-2A3C-1CE212443796}"/>
              </a:ext>
            </a:extLst>
          </p:cNvPr>
          <p:cNvSpPr txBox="1">
            <a:spLocks/>
          </p:cNvSpPr>
          <p:nvPr/>
        </p:nvSpPr>
        <p:spPr>
          <a:xfrm>
            <a:off x="3872119" y="5177269"/>
            <a:ext cx="861246" cy="58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dirty="0">
                <a:latin typeface="+mj-lt"/>
              </a:rPr>
              <a:t>800</a:t>
            </a:r>
          </a:p>
        </p:txBody>
      </p:sp>
      <p:sp>
        <p:nvSpPr>
          <p:cNvPr id="27" name="Объект 3">
            <a:extLst>
              <a:ext uri="{FF2B5EF4-FFF2-40B4-BE49-F238E27FC236}">
                <a16:creationId xmlns:a16="http://schemas.microsoft.com/office/drawing/2014/main" id="{2EB368B2-59FD-DCF0-8BB5-72CFA472DB59}"/>
              </a:ext>
            </a:extLst>
          </p:cNvPr>
          <p:cNvSpPr txBox="1">
            <a:spLocks/>
          </p:cNvSpPr>
          <p:nvPr/>
        </p:nvSpPr>
        <p:spPr>
          <a:xfrm>
            <a:off x="4689024" y="5226425"/>
            <a:ext cx="1658369" cy="48873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+mj-lt"/>
              </a:rPr>
              <a:t>Южная Корея</a:t>
            </a:r>
            <a:br>
              <a:rPr lang="ru-RU" dirty="0">
                <a:latin typeface="+mj-lt"/>
              </a:rPr>
            </a:br>
            <a:r>
              <a:rPr lang="ru-RU" dirty="0">
                <a:latin typeface="+mj-lt"/>
              </a:rPr>
              <a:t>Германия</a:t>
            </a:r>
          </a:p>
        </p:txBody>
      </p:sp>
      <p:sp>
        <p:nvSpPr>
          <p:cNvPr id="28" name="Объект 3">
            <a:extLst>
              <a:ext uri="{FF2B5EF4-FFF2-40B4-BE49-F238E27FC236}">
                <a16:creationId xmlns:a16="http://schemas.microsoft.com/office/drawing/2014/main" id="{12E833EF-20DA-E39C-2378-14625910C602}"/>
              </a:ext>
            </a:extLst>
          </p:cNvPr>
          <p:cNvSpPr txBox="1">
            <a:spLocks/>
          </p:cNvSpPr>
          <p:nvPr/>
        </p:nvSpPr>
        <p:spPr>
          <a:xfrm>
            <a:off x="4689024" y="5681145"/>
            <a:ext cx="2204099" cy="488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solidFill>
                  <a:srgbClr val="00B0F0"/>
                </a:solidFill>
                <a:latin typeface="+mj-lt"/>
              </a:rPr>
              <a:t>Европа</a:t>
            </a:r>
          </a:p>
        </p:txBody>
      </p:sp>
      <p:sp>
        <p:nvSpPr>
          <p:cNvPr id="29" name="Объект 3">
            <a:extLst>
              <a:ext uri="{FF2B5EF4-FFF2-40B4-BE49-F238E27FC236}">
                <a16:creationId xmlns:a16="http://schemas.microsoft.com/office/drawing/2014/main" id="{1A7C8B23-8935-6616-83E6-FAABB31A22D7}"/>
              </a:ext>
            </a:extLst>
          </p:cNvPr>
          <p:cNvSpPr txBox="1">
            <a:spLocks/>
          </p:cNvSpPr>
          <p:nvPr/>
        </p:nvSpPr>
        <p:spPr>
          <a:xfrm>
            <a:off x="4689024" y="6149272"/>
            <a:ext cx="2204099" cy="488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+mj-lt"/>
              </a:rPr>
              <a:t>Россия</a:t>
            </a:r>
          </a:p>
        </p:txBody>
      </p:sp>
    </p:spTree>
    <p:extLst>
      <p:ext uri="{BB962C8B-B14F-4D97-AF65-F5344CB8AC3E}">
        <p14:creationId xmlns:p14="http://schemas.microsoft.com/office/powerpoint/2010/main" val="278934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1825D-62B3-9A17-EFF1-36A112FC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5. Администрирование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D60B8E-9063-AA30-9F88-CEB3F92E8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80243" y="2580123"/>
            <a:ext cx="4073557" cy="14756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47"/>
            </a:pPr>
            <a:r>
              <a:rPr lang="ru-RU" sz="1000" dirty="0"/>
              <a:t>Экспертные сообщества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47"/>
            </a:pPr>
            <a:r>
              <a:rPr lang="ru-RU" sz="1000" dirty="0"/>
              <a:t>Диалоги с губернатором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47"/>
            </a:pPr>
            <a:r>
              <a:rPr lang="ru-RU" sz="1000" dirty="0"/>
              <a:t>Приоритетные проекты региона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47"/>
            </a:pPr>
            <a:r>
              <a:rPr lang="ru-RU" sz="1000" dirty="0"/>
              <a:t>Центр реализации мер федеральной и региональной поддержки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2935C76-7C3E-DE14-DDA3-93C1334FC911}"/>
              </a:ext>
            </a:extLst>
          </p:cNvPr>
          <p:cNvCxnSpPr>
            <a:cxnSpLocks/>
          </p:cNvCxnSpPr>
          <p:nvPr/>
        </p:nvCxnSpPr>
        <p:spPr>
          <a:xfrm>
            <a:off x="6778343" y="2356213"/>
            <a:ext cx="4378233" cy="0"/>
          </a:xfrm>
          <a:prstGeom prst="line">
            <a:avLst/>
          </a:prstGeom>
          <a:ln w="2540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>
            <a:extLst>
              <a:ext uri="{FF2B5EF4-FFF2-40B4-BE49-F238E27FC236}">
                <a16:creationId xmlns:a16="http://schemas.microsoft.com/office/drawing/2014/main" id="{96F2EDBE-04B0-2E8E-0916-E38534CCCEB8}"/>
              </a:ext>
            </a:extLst>
          </p:cNvPr>
          <p:cNvSpPr/>
          <p:nvPr/>
        </p:nvSpPr>
        <p:spPr>
          <a:xfrm>
            <a:off x="6418343" y="1996213"/>
            <a:ext cx="720000" cy="720000"/>
          </a:xfrm>
          <a:prstGeom prst="ellipse">
            <a:avLst/>
          </a:prstGeom>
          <a:solidFill>
            <a:schemeClr val="bg1"/>
          </a:solidFill>
          <a:ln w="177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0D9A359-A661-FBA3-1DE9-A2F62BEDCAE1}"/>
              </a:ext>
            </a:extLst>
          </p:cNvPr>
          <p:cNvCxnSpPr>
            <a:cxnSpLocks/>
          </p:cNvCxnSpPr>
          <p:nvPr/>
        </p:nvCxnSpPr>
        <p:spPr>
          <a:xfrm>
            <a:off x="6778343" y="4857366"/>
            <a:ext cx="4378233" cy="0"/>
          </a:xfrm>
          <a:prstGeom prst="line">
            <a:avLst/>
          </a:prstGeom>
          <a:ln w="254000">
            <a:solidFill>
              <a:srgbClr val="A365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>
            <a:extLst>
              <a:ext uri="{FF2B5EF4-FFF2-40B4-BE49-F238E27FC236}">
                <a16:creationId xmlns:a16="http://schemas.microsoft.com/office/drawing/2014/main" id="{E047BE69-62F3-1E09-9293-2D0C7F07628D}"/>
              </a:ext>
            </a:extLst>
          </p:cNvPr>
          <p:cNvSpPr/>
          <p:nvPr/>
        </p:nvSpPr>
        <p:spPr>
          <a:xfrm>
            <a:off x="6418343" y="4497366"/>
            <a:ext cx="720000" cy="720000"/>
          </a:xfrm>
          <a:prstGeom prst="ellipse">
            <a:avLst/>
          </a:prstGeom>
          <a:solidFill>
            <a:schemeClr val="bg1"/>
          </a:solidFill>
          <a:ln w="177800">
            <a:solidFill>
              <a:srgbClr val="A365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id="{F3781367-18DF-0F38-C35D-0D6DAD548AC8}"/>
              </a:ext>
            </a:extLst>
          </p:cNvPr>
          <p:cNvSpPr txBox="1">
            <a:spLocks/>
          </p:cNvSpPr>
          <p:nvPr/>
        </p:nvSpPr>
        <p:spPr>
          <a:xfrm>
            <a:off x="7173176" y="1845001"/>
            <a:ext cx="3266224" cy="58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+mj-lt"/>
              </a:rPr>
              <a:t>Диалог</a:t>
            </a:r>
          </a:p>
        </p:txBody>
      </p:sp>
      <p:sp>
        <p:nvSpPr>
          <p:cNvPr id="15" name="Объект 3">
            <a:extLst>
              <a:ext uri="{FF2B5EF4-FFF2-40B4-BE49-F238E27FC236}">
                <a16:creationId xmlns:a16="http://schemas.microsoft.com/office/drawing/2014/main" id="{8E9D9242-3B89-3811-E531-FB8DCF4D86AD}"/>
              </a:ext>
            </a:extLst>
          </p:cNvPr>
          <p:cNvSpPr txBox="1">
            <a:spLocks/>
          </p:cNvSpPr>
          <p:nvPr/>
        </p:nvSpPr>
        <p:spPr>
          <a:xfrm>
            <a:off x="7138342" y="4346153"/>
            <a:ext cx="4215457" cy="58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+mj-lt"/>
              </a:rPr>
              <a:t>Развитие кластеров</a:t>
            </a:r>
          </a:p>
        </p:txBody>
      </p:sp>
      <p:sp>
        <p:nvSpPr>
          <p:cNvPr id="9" name="Объект 3">
            <a:extLst>
              <a:ext uri="{FF2B5EF4-FFF2-40B4-BE49-F238E27FC236}">
                <a16:creationId xmlns:a16="http://schemas.microsoft.com/office/drawing/2014/main" id="{370E202D-0583-311B-524C-7CC9191FB063}"/>
              </a:ext>
            </a:extLst>
          </p:cNvPr>
          <p:cNvSpPr txBox="1">
            <a:spLocks/>
          </p:cNvSpPr>
          <p:nvPr/>
        </p:nvSpPr>
        <p:spPr>
          <a:xfrm>
            <a:off x="7280243" y="5081276"/>
            <a:ext cx="4073557" cy="1475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53"/>
            </a:pPr>
            <a:r>
              <a:rPr lang="ru-RU" sz="1000" dirty="0"/>
              <a:t>Центр компетенций кластера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53"/>
            </a:pPr>
            <a:r>
              <a:rPr lang="ru-RU" sz="1000" dirty="0"/>
              <a:t>Координационный центр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53"/>
            </a:pPr>
            <a:r>
              <a:rPr lang="ru-RU" sz="1000" dirty="0"/>
              <a:t>Совет кластера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EB8E85C-F1B4-CA9B-4509-25CDD74155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858" b="1228"/>
          <a:stretch/>
        </p:blipFill>
        <p:spPr>
          <a:xfrm>
            <a:off x="181984" y="1845001"/>
            <a:ext cx="2345388" cy="4647874"/>
          </a:xfrm>
          <a:prstGeom prst="rect">
            <a:avLst/>
          </a:prstGeom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BB3FAFAA-8D4E-82C6-A33E-4160662B7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74" y="1690688"/>
            <a:ext cx="1003231" cy="88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FAC0ED8-1A1C-4E59-BCA4-E1493F83C181}"/>
              </a:ext>
            </a:extLst>
          </p:cNvPr>
          <p:cNvSpPr/>
          <p:nvPr/>
        </p:nvSpPr>
        <p:spPr>
          <a:xfrm>
            <a:off x="670559" y="4926961"/>
            <a:ext cx="1856813" cy="378464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бъект 3">
            <a:extLst>
              <a:ext uri="{FF2B5EF4-FFF2-40B4-BE49-F238E27FC236}">
                <a16:creationId xmlns:a16="http://schemas.microsoft.com/office/drawing/2014/main" id="{C9FD6B7B-2CB4-3ABD-4003-97CF1CE77C9F}"/>
              </a:ext>
            </a:extLst>
          </p:cNvPr>
          <p:cNvSpPr txBox="1">
            <a:spLocks/>
          </p:cNvSpPr>
          <p:nvPr/>
        </p:nvSpPr>
        <p:spPr>
          <a:xfrm>
            <a:off x="2969130" y="1852092"/>
            <a:ext cx="3053706" cy="504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Отношение бизнеса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69E75F-5004-6E90-DAB7-5E19809F2FC9}"/>
              </a:ext>
            </a:extLst>
          </p:cNvPr>
          <p:cNvSpPr txBox="1"/>
          <p:nvPr/>
        </p:nvSpPr>
        <p:spPr>
          <a:xfrm>
            <a:off x="2941633" y="2265986"/>
            <a:ext cx="3334809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200"/>
              </a:spcAft>
            </a:pPr>
            <a:r>
              <a:rPr lang="ru-RU" sz="1600" i="0" dirty="0">
                <a:solidFill>
                  <a:srgbClr val="000000"/>
                </a:solidFill>
                <a:effectLst/>
              </a:rPr>
              <a:t>«Как бы боком не вышло»</a:t>
            </a:r>
          </a:p>
          <a:p>
            <a:pPr algn="l">
              <a:spcAft>
                <a:spcPts val="1200"/>
              </a:spcAft>
            </a:pPr>
            <a:r>
              <a:rPr lang="ru-RU" sz="1600" i="0" dirty="0">
                <a:solidFill>
                  <a:srgbClr val="000000"/>
                </a:solidFill>
                <a:effectLst/>
              </a:rPr>
              <a:t>«Зачем добиваться для других — решу для себя»</a:t>
            </a:r>
            <a:endParaRPr lang="ru-RU" sz="1600" dirty="0">
              <a:solidFill>
                <a:srgbClr val="000000"/>
              </a:solidFill>
            </a:endParaRPr>
          </a:p>
          <a:p>
            <a:pPr algn="l">
              <a:spcAft>
                <a:spcPts val="1200"/>
              </a:spcAft>
            </a:pPr>
            <a:r>
              <a:rPr lang="ru-RU" sz="1600" i="0" dirty="0">
                <a:solidFill>
                  <a:srgbClr val="000000"/>
                </a:solidFill>
                <a:effectLst/>
              </a:rPr>
              <a:t>«Без денег все равно не решить ничего» </a:t>
            </a:r>
          </a:p>
          <a:p>
            <a:pPr algn="l">
              <a:spcAft>
                <a:spcPts val="1200"/>
              </a:spcAft>
            </a:pPr>
            <a:r>
              <a:rPr lang="ru-RU" sz="1600" i="0" dirty="0">
                <a:solidFill>
                  <a:srgbClr val="000000"/>
                </a:solidFill>
                <a:effectLst/>
              </a:rPr>
              <a:t>«Это моей отрасли не касается»</a:t>
            </a:r>
          </a:p>
          <a:p>
            <a:pPr algn="l">
              <a:spcAft>
                <a:spcPts val="1200"/>
              </a:spcAft>
            </a:pPr>
            <a:r>
              <a:rPr lang="ru-RU" sz="1600" i="0" dirty="0">
                <a:solidFill>
                  <a:srgbClr val="000000"/>
                </a:solidFill>
                <a:effectLst/>
              </a:rPr>
              <a:t>«Для этого есть общественные организации и ассоциации, вот пусть они…»</a:t>
            </a:r>
          </a:p>
          <a:p>
            <a:pPr algn="l">
              <a:spcAft>
                <a:spcPts val="1200"/>
              </a:spcAft>
            </a:pPr>
            <a:r>
              <a:rPr lang="ru-RU" sz="1600" i="0" dirty="0">
                <a:solidFill>
                  <a:srgbClr val="000000"/>
                </a:solidFill>
                <a:effectLst/>
              </a:rPr>
              <a:t>«Нас мало — вот нас и не слышат»</a:t>
            </a:r>
            <a:endParaRPr lang="ru-RU" sz="1600" dirty="0">
              <a:solidFill>
                <a:srgbClr val="000000"/>
              </a:solidFill>
            </a:endParaRPr>
          </a:p>
          <a:p>
            <a:pPr algn="l">
              <a:spcAft>
                <a:spcPts val="1200"/>
              </a:spcAft>
            </a:pPr>
            <a:r>
              <a:rPr lang="ru-RU" sz="1600" i="0" dirty="0">
                <a:solidFill>
                  <a:srgbClr val="000000"/>
                </a:solidFill>
                <a:effectLst/>
              </a:rPr>
              <a:t>«Нас не любят в нашей стране, и все против нас»</a:t>
            </a:r>
          </a:p>
        </p:txBody>
      </p:sp>
    </p:spTree>
    <p:extLst>
      <p:ext uri="{BB962C8B-B14F-4D97-AF65-F5344CB8AC3E}">
        <p14:creationId xmlns:p14="http://schemas.microsoft.com/office/powerpoint/2010/main" val="2806330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F415E7C2-E912-2210-1BEE-C7E48A5D9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857" y="3584276"/>
            <a:ext cx="10600944" cy="1325563"/>
          </a:xfrm>
        </p:spPr>
        <p:txBody>
          <a:bodyPr>
            <a:noAutofit/>
          </a:bodyPr>
          <a:lstStyle/>
          <a:p>
            <a:pPr algn="ctr"/>
            <a:r>
              <a:rPr lang="ru-RU" sz="16600" dirty="0">
                <a:solidFill>
                  <a:schemeClr val="bg1"/>
                </a:solidFill>
              </a:rPr>
              <a:t>РЕШАТЬ</a:t>
            </a:r>
            <a:r>
              <a:rPr lang="ru-RU" sz="5400" dirty="0"/>
              <a:t> </a:t>
            </a:r>
            <a:br>
              <a:rPr lang="ru-RU" sz="5400" dirty="0"/>
            </a:br>
            <a:r>
              <a:rPr lang="ru-RU" sz="5000" dirty="0">
                <a:solidFill>
                  <a:srgbClr val="00B0F0"/>
                </a:solidFill>
              </a:rPr>
              <a:t>АКТУАЛЬНЫЕ ПРОБЛЕМЫ</a:t>
            </a:r>
            <a:br>
              <a:rPr lang="ru-RU" sz="5000" dirty="0">
                <a:solidFill>
                  <a:srgbClr val="00B0F0"/>
                </a:solidFill>
              </a:rPr>
            </a:br>
            <a:r>
              <a:rPr lang="ru-RU" sz="16600" dirty="0">
                <a:solidFill>
                  <a:srgbClr val="FF0000"/>
                </a:solidFill>
              </a:rPr>
              <a:t>ВМЕСТЕ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2" name="Заголовок 7">
            <a:extLst>
              <a:ext uri="{FF2B5EF4-FFF2-40B4-BE49-F238E27FC236}">
                <a16:creationId xmlns:a16="http://schemas.microsoft.com/office/drawing/2014/main" id="{2C5C2D09-6373-872B-9C1D-8A4B30CFCAC1}"/>
              </a:ext>
            </a:extLst>
          </p:cNvPr>
          <p:cNvSpPr txBox="1">
            <a:spLocks/>
          </p:cNvSpPr>
          <p:nvPr/>
        </p:nvSpPr>
        <p:spPr>
          <a:xfrm>
            <a:off x="838200" y="1210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AGILE </a:t>
            </a:r>
            <a:r>
              <a:rPr lang="ru-RU" dirty="0"/>
              <a:t>стратегия это</a:t>
            </a:r>
          </a:p>
        </p:txBody>
      </p:sp>
    </p:spTree>
    <p:extLst>
      <p:ext uri="{BB962C8B-B14F-4D97-AF65-F5344CB8AC3E}">
        <p14:creationId xmlns:p14="http://schemas.microsoft.com/office/powerpoint/2010/main" val="35610498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Vadens">
      <a:majorFont>
        <a:latin typeface="Harmonia Sans Pro Cyr Black"/>
        <a:ea typeface=""/>
        <a:cs typeface=""/>
      </a:majorFont>
      <a:minorFont>
        <a:latin typeface="Harmonia Sans Pro Cy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c8eaec6-652d-487c-9d1a-a95f9d5dbba1" xsi:nil="true"/>
    <TaxCatchAll xmlns="0e8149fe-0598-4f31-ab5e-b1c8ace619b1" xsi:nil="true"/>
    <lcf76f155ced4ddcb4097134ff3c332f xmlns="2c8eaec6-652d-487c-9d1a-a95f9d5dbba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1ACE36B67F414C83B67842CC438EE5" ma:contentTypeVersion="19" ma:contentTypeDescription="Создание документа." ma:contentTypeScope="" ma:versionID="cb9cdc8c2c13b5b49e42d097699aaac9">
  <xsd:schema xmlns:xsd="http://www.w3.org/2001/XMLSchema" xmlns:xs="http://www.w3.org/2001/XMLSchema" xmlns:p="http://schemas.microsoft.com/office/2006/metadata/properties" xmlns:ns2="2c8eaec6-652d-487c-9d1a-a95f9d5dbba1" xmlns:ns3="0e8149fe-0598-4f31-ab5e-b1c8ace619b1" targetNamespace="http://schemas.microsoft.com/office/2006/metadata/properties" ma:root="true" ma:fieldsID="a1c3b7753d399bc9b75aa7a5aacaa945" ns2:_="" ns3:_="">
    <xsd:import namespace="2c8eaec6-652d-487c-9d1a-a95f9d5dbba1"/>
    <xsd:import namespace="0e8149fe-0598-4f31-ab5e-b1c8ace619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eaec6-652d-487c-9d1a-a95f9d5dbb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Состояние одобрения" ma:internalName="_x0421__x043e__x0441__x0442__x043e__x044f__x043d__x0438__x0435__x0020__x043e__x0434__x043e__x0431__x0440__x0435__x043d__x0438__x044f_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32b94d31-9e9c-44ed-8599-3a1de67c4b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149fe-0598-4f31-ab5e-b1c8ace619b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228317d-6c8f-4528-98a5-6dfeeec4e46f}" ma:internalName="TaxCatchAll" ma:showField="CatchAllData" ma:web="0e8149fe-0598-4f31-ab5e-b1c8ace619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587871-2015-48D0-9A2F-0D4DCF27CFC6}">
  <ds:schemaRefs>
    <ds:schemaRef ds:uri="0e8149fe-0598-4f31-ab5e-b1c8ace619b1"/>
    <ds:schemaRef ds:uri="2c8eaec6-652d-487c-9d1a-a95f9d5dbba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8C4B510-EE9F-4474-B659-FDA4FFC9B0B3}">
  <ds:schemaRefs>
    <ds:schemaRef ds:uri="0e8149fe-0598-4f31-ab5e-b1c8ace619b1"/>
    <ds:schemaRef ds:uri="2c8eaec6-652d-487c-9d1a-a95f9d5dbba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01BEC99-025E-43F3-A23D-721F85E420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593</Words>
  <Application>Microsoft Office PowerPoint</Application>
  <PresentationFormat>Широкоэкранный</PresentationFormat>
  <Paragraphs>208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Harmonia Sans Pro Cyr Black</vt:lpstr>
      <vt:lpstr>Harmonia Sans Pro Cyr</vt:lpstr>
      <vt:lpstr>Wingdings</vt:lpstr>
      <vt:lpstr>Arial</vt:lpstr>
      <vt:lpstr>Тема Office</vt:lpstr>
      <vt:lpstr>Основной вопрос </vt:lpstr>
      <vt:lpstr>1. Привлекательность региона</vt:lpstr>
      <vt:lpstr>2. Воспроизводство кадров</vt:lpstr>
      <vt:lpstr>3. Задействование трудовых ресурсов</vt:lpstr>
      <vt:lpstr>4. Управление продуктивностью</vt:lpstr>
      <vt:lpstr>5. Администрирование</vt:lpstr>
      <vt:lpstr>РЕШАТЬ  АКТУАЛЬНЫЕ ПРОБЛЕМЫ ВМЕСТЕ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КАДРОВАЯ СТРАТЕГИЯ</dc:title>
  <dc:creator>Михаил Плотников</dc:creator>
  <cp:lastModifiedBy>Михаил Плотников</cp:lastModifiedBy>
  <cp:revision>10</cp:revision>
  <dcterms:created xsi:type="dcterms:W3CDTF">2022-07-13T12:08:42Z</dcterms:created>
  <dcterms:modified xsi:type="dcterms:W3CDTF">2022-09-27T21:01:51Z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0x010100411ACE36B67F414C83B67842CC438EE5</vt:lpwstr>
  </property>
  <property fmtid="{D5CDD505-2E9C-101B-9397-08002B2CF9AE}" pid="3" name="MediaServiceImageTags">
    <vt:lpwstr/>
  </property>
</Properties>
</file>