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9" r:id="rId4"/>
    <p:sldId id="260" r:id="rId5"/>
    <p:sldId id="261" r:id="rId6"/>
    <p:sldId id="262" r:id="rId7"/>
    <p:sldId id="289" r:id="rId8"/>
    <p:sldId id="263" r:id="rId9"/>
    <p:sldId id="291" r:id="rId10"/>
    <p:sldId id="29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90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EC50B2F4-E32F-4F13-91EE-DFD1B614D0C0}">
          <p14:sldIdLst>
            <p14:sldId id="256"/>
            <p14:sldId id="257"/>
            <p14:sldId id="259"/>
            <p14:sldId id="260"/>
            <p14:sldId id="261"/>
            <p14:sldId id="262"/>
            <p14:sldId id="289"/>
            <p14:sldId id="263"/>
            <p14:sldId id="291"/>
            <p14:sldId id="292"/>
            <p14:sldId id="264"/>
            <p14:sldId id="265"/>
            <p14:sldId id="266"/>
            <p14:sldId id="267"/>
            <p14:sldId id="268"/>
            <p14:sldId id="269"/>
            <p14:sldId id="270"/>
            <p14:sldId id="272"/>
            <p14:sldId id="290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94668" autoAdjust="0"/>
  </p:normalViewPr>
  <p:slideViewPr>
    <p:cSldViewPr snapToGrid="0">
      <p:cViewPr varScale="1">
        <p:scale>
          <a:sx n="71" d="100"/>
          <a:sy n="71" d="100"/>
        </p:scale>
        <p:origin x="60" y="15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4ECC3-5D88-44D9-9CF1-8392BA31D51F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708F9-5217-4B55-A7F5-9139AD0275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19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/>
              <a:t>Роль правильного сна для восстановления энергетических ресурсов организма.</a:t>
            </a:r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DejaVu Sans"/>
                <a:cs typeface="DejaVu Sans"/>
              </a:defRPr>
            </a:lvl9pPr>
          </a:lstStyle>
          <a:p>
            <a:pPr>
              <a:spcBef>
                <a:spcPct val="0"/>
              </a:spcBef>
            </a:pPr>
            <a:fld id="{4834E037-6963-40DD-A2B7-BAB044D7EB2A}" type="slidenum">
              <a:rPr lang="ru-RU" altLang="ru-RU" sz="1400">
                <a:latin typeface="Times New Roman" pitchFamily="18" charset="0"/>
                <a:cs typeface="Arial" pitchFamily="34" charset="0"/>
              </a:rPr>
              <a:pPr>
                <a:spcBef>
                  <a:spcPct val="0"/>
                </a:spcBef>
              </a:pPr>
              <a:t>3</a:t>
            </a:fld>
            <a:endParaRPr lang="ru-RU" altLang="ru-RU" sz="18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531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Ограничение быстрых углеводов как важнейший принцип сохранения здоровья.</a:t>
            </a:r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>
              <a:spcBef>
                <a:spcPct val="0"/>
              </a:spcBef>
            </a:pPr>
            <a:fld id="{C430BF55-6751-4CA2-B9A1-D0ACCC9AB9B7}" type="slidenum">
              <a:rPr lang="ru-RU" altLang="ru-RU" sz="1400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ru-RU" altLang="ru-RU" sz="18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89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Ограничение калорийности питания и продолжительность жизни.</a:t>
            </a:r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>
              <a:spcBef>
                <a:spcPct val="0"/>
              </a:spcBef>
            </a:pPr>
            <a:fld id="{7C80E0B8-6B64-43C7-B406-656D5BA25323}" type="slidenum">
              <a:rPr lang="ru-RU" altLang="ru-RU" sz="1400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ru-RU" altLang="ru-RU" sz="18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989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Оптимизация физических нагрузок и здоровье.</a:t>
            </a:r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>
              <a:spcBef>
                <a:spcPct val="0"/>
              </a:spcBef>
            </a:pPr>
            <a:fld id="{38ED8291-3262-4D25-AA1B-8892FAA7857B}" type="slidenum">
              <a:rPr lang="ru-RU" altLang="ru-RU" sz="1400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ru-RU" altLang="ru-RU" sz="18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994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Варианты наиболее рационального воссановления «бюджета» организма.</a:t>
            </a:r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>
              <a:spcBef>
                <a:spcPct val="0"/>
              </a:spcBef>
            </a:pPr>
            <a:fld id="{1E455D09-22D4-4F70-BE18-88F377705871}" type="slidenum">
              <a:rPr lang="ru-RU" altLang="ru-RU" sz="1400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ru-RU" altLang="ru-RU" sz="18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305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Роль бани для восстановления энергетических ресурсов организма. </a:t>
            </a:r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>
              <a:spcBef>
                <a:spcPct val="0"/>
              </a:spcBef>
            </a:pPr>
            <a:fld id="{CD7B2D57-4FF9-4D84-A33E-1C2843612162}" type="slidenum">
              <a:rPr lang="ru-RU" altLang="ru-RU" sz="1400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ru-RU" altLang="ru-RU" sz="18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698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Регуляция обмена веществ и энергии с помощью отделов вегетативной нервной системы.</a:t>
            </a: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>
              <a:spcBef>
                <a:spcPct val="0"/>
              </a:spcBef>
            </a:pPr>
            <a:fld id="{369A09DC-9A4C-4698-885B-B38E640AC198}" type="slidenum">
              <a:rPr lang="ru-RU" altLang="ru-RU" sz="1400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ru-RU" altLang="ru-RU" sz="18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731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560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F8A85B-FFD4-4A25-B55A-16B6B23A7F16}" type="slidenum">
              <a:rPr lang="ru-RU" altLang="ru-RU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796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Механизмы отрицательного действия алкоголя на регуляцию нейромедиаторов в центральной нервной системе.</a:t>
            </a:r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>
              <a:spcBef>
                <a:spcPct val="0"/>
              </a:spcBef>
            </a:pPr>
            <a:fld id="{1B1BD3E3-73AF-4C76-8A73-7EE877037D62}" type="slidenum">
              <a:rPr lang="ru-RU" altLang="ru-RU" sz="1400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ru-RU" altLang="ru-RU" sz="18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208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Способ диагностики перенапряжения с помощью кардиоинтервалометрии.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>
              <a:spcBef>
                <a:spcPct val="0"/>
              </a:spcBef>
            </a:pPr>
            <a:fld id="{8879FF4C-E949-4991-A353-160EFB0C1719}" type="slidenum">
              <a:rPr lang="ru-RU" altLang="ru-RU" sz="1400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ru-RU" altLang="ru-RU" sz="18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72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Основные принципы здорового питания.</a:t>
            </a:r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>
              <a:spcBef>
                <a:spcPct val="0"/>
              </a:spcBef>
            </a:pPr>
            <a:fld id="{7A4C55CC-A4CE-4352-8448-60ABD1D1A3AD}" type="slidenum">
              <a:rPr lang="ru-RU" altLang="ru-RU" sz="1400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ru-RU" altLang="ru-RU" sz="18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012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Обеспечение мозга разнообразными веществами из пищи – необходимое условия для повышения ресурсов мозга.</a:t>
            </a:r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>
              <a:spcBef>
                <a:spcPct val="0"/>
              </a:spcBef>
            </a:pPr>
            <a:fld id="{FF6BD1AA-DA90-46FC-B29B-48D9616C6546}" type="slidenum">
              <a:rPr lang="ru-RU" altLang="ru-RU" sz="1400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ru-RU" altLang="ru-RU" sz="18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038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Дефицит отдельных витаминов как частая причина дефицита психической энергии.</a:t>
            </a:r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>
              <a:spcBef>
                <a:spcPct val="0"/>
              </a:spcBef>
            </a:pPr>
            <a:fld id="{2A1F5FE5-7B99-44E4-858D-0507E1364D43}" type="slidenum">
              <a:rPr lang="ru-RU" altLang="ru-RU" sz="1400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ru-RU" altLang="ru-RU" sz="18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274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Жирные кислоты из группы омега-3 и полноценная работа центральной нервной системы.</a:t>
            </a: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DejaVu Sans"/>
                <a:cs typeface="DejaVu Sans"/>
              </a:defRPr>
            </a:lvl9pPr>
          </a:lstStyle>
          <a:p>
            <a:pPr>
              <a:spcBef>
                <a:spcPct val="0"/>
              </a:spcBef>
            </a:pPr>
            <a:fld id="{45CAAD39-CEA6-4298-9EC0-6D8CF8FFF571}" type="slidenum">
              <a:rPr lang="ru-RU" altLang="ru-RU" sz="1400" smtClean="0">
                <a:latin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ru-RU" altLang="ru-RU" sz="18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26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061C-471A-456A-892F-5EEBC8564199}" type="datetimeFigureOut">
              <a:rPr lang="ru-RU" smtClean="0"/>
              <a:t>27.09.2022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12E-4EED-4ABA-B90A-0240624B9F7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7633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061C-471A-456A-892F-5EEBC8564199}" type="datetimeFigureOut">
              <a:rPr lang="ru-RU" smtClean="0"/>
              <a:t>27.09.2022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12E-4EED-4ABA-B90A-0240624B9F7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34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061C-471A-456A-892F-5EEBC8564199}" type="datetimeFigureOut">
              <a:rPr lang="ru-RU" smtClean="0"/>
              <a:t>27.09.2022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12E-4EED-4ABA-B90A-0240624B9F7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382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600" y="219600"/>
            <a:ext cx="10972320" cy="12531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641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950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061C-471A-456A-892F-5EEBC8564199}" type="datetimeFigureOut">
              <a:rPr lang="ru-RU" smtClean="0"/>
              <a:t>27.09.2022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12E-4EED-4ABA-B90A-0240624B9F7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5693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061C-471A-456A-892F-5EEBC8564199}" type="datetimeFigureOut">
              <a:rPr lang="ru-RU" smtClean="0"/>
              <a:t>27.09.2022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12E-4EED-4ABA-B90A-0240624B9F7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650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061C-471A-456A-892F-5EEBC8564199}" type="datetimeFigureOut">
              <a:rPr lang="ru-RU" smtClean="0"/>
              <a:t>27.09.2022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12E-4EED-4ABA-B90A-0240624B9F7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327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061C-471A-456A-892F-5EEBC8564199}" type="datetimeFigureOut">
              <a:rPr lang="ru-RU" smtClean="0"/>
              <a:t>27.09.2022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12E-4EED-4ABA-B90A-0240624B9F7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1934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061C-471A-456A-892F-5EEBC8564199}" type="datetimeFigureOut">
              <a:rPr lang="ru-RU" smtClean="0"/>
              <a:t>27.09.2022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12E-4EED-4ABA-B90A-0240624B9F7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901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061C-471A-456A-892F-5EEBC8564199}" type="datetimeFigureOut">
              <a:rPr lang="ru-RU" smtClean="0"/>
              <a:t>27.09.2022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12E-4EED-4ABA-B90A-0240624B9F7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4273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061C-471A-456A-892F-5EEBC8564199}" type="datetimeFigureOut">
              <a:rPr lang="ru-RU" smtClean="0"/>
              <a:t>27.09.2022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12E-4EED-4ABA-B90A-0240624B9F7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2885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4061C-471A-456A-892F-5EEBC8564199}" type="datetimeFigureOut">
              <a:rPr lang="ru-RU" smtClean="0"/>
              <a:t>27.09.2022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12E-4EED-4ABA-B90A-0240624B9F7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864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4061C-471A-456A-892F-5EEBC8564199}" type="datetimeFigureOut">
              <a:rPr lang="ru-RU" smtClean="0"/>
              <a:t>27.09.2022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12E-4EED-4ABA-B90A-0240624B9F7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838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667866" y="51724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Жизнестойкость</a:t>
            </a:r>
            <a:br>
              <a:rPr lang="ru-RU" dirty="0" smtClean="0"/>
            </a:br>
            <a:r>
              <a:rPr lang="ru-RU" dirty="0" smtClean="0"/>
              <a:t>- это просто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11302" y="3897865"/>
            <a:ext cx="4675093" cy="1655762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Умрюхин</a:t>
            </a:r>
            <a:r>
              <a:rPr lang="ru-RU" dirty="0" smtClean="0"/>
              <a:t> Павел</a:t>
            </a:r>
          </a:p>
          <a:p>
            <a:endParaRPr lang="ru-RU" dirty="0"/>
          </a:p>
          <a:p>
            <a:r>
              <a:rPr lang="ru-RU" dirty="0" smtClean="0"/>
              <a:t>29 октября 2022 г., </a:t>
            </a:r>
            <a:r>
              <a:rPr lang="en-US" dirty="0" smtClean="0"/>
              <a:t>III </a:t>
            </a:r>
            <a:r>
              <a:rPr lang="ru-RU" dirty="0" smtClean="0"/>
              <a:t>Международный </a:t>
            </a:r>
            <a:r>
              <a:rPr lang="en-US" dirty="0" smtClean="0"/>
              <a:t>HR-</a:t>
            </a:r>
            <a:r>
              <a:rPr lang="ru-RU" dirty="0" smtClean="0"/>
              <a:t>саммит</a:t>
            </a:r>
          </a:p>
          <a:p>
            <a:r>
              <a:rPr lang="ru-RU" dirty="0" smtClean="0"/>
              <a:t>Нижний Новгород, КУПНО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156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/>
          </p:cNvSpPr>
          <p:nvPr>
            <p:ph type="title"/>
          </p:nvPr>
        </p:nvSpPr>
        <p:spPr>
          <a:xfrm>
            <a:off x="1981200" y="273050"/>
            <a:ext cx="8229600" cy="1144588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2253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2532" name="Picture 5" descr="vivitrol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2" y="609601"/>
            <a:ext cx="9545638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37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ustomShape 1"/>
          <p:cNvSpPr>
            <a:spLocks noChangeArrowheads="1"/>
          </p:cNvSpPr>
          <p:nvPr/>
        </p:nvSpPr>
        <p:spPr bwMode="auto">
          <a:xfrm>
            <a:off x="2179639" y="3733800"/>
            <a:ext cx="822801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1" tIns="45000" rIns="90001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Arial" pitchFamily="34" charset="0"/>
              </a:rPr>
              <a:t>						отечественный 					        аналог  </a:t>
            </a:r>
            <a:endParaRPr lang="ru-RU" altLang="ru-RU" sz="28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pic>
        <p:nvPicPr>
          <p:cNvPr id="26627" name="Picture 8" descr="https://welltory.com/wp-content/themes/welltory/images/logo-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5160964"/>
            <a:ext cx="18732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9" descr="https://lh3.googleusercontent.com/lPQCuAuaA1eNsRvxZ1PTS2-O3xFZ21PSDMDX0fU4Q-VEsyzs470bT7i8922ywCoVFCE=h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733800"/>
            <a:ext cx="57737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2" descr="https://cdn.bike24.net/i/mb/0f/b9/8b/293330-09-d-5975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2" y="527052"/>
            <a:ext cx="2892424" cy="289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4197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ustomShape 1"/>
          <p:cNvSpPr>
            <a:spLocks noChangeArrowheads="1"/>
          </p:cNvSpPr>
          <p:nvPr/>
        </p:nvSpPr>
        <p:spPr bwMode="auto">
          <a:xfrm>
            <a:off x="1981201" y="274638"/>
            <a:ext cx="82280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44035" name="CustomShape 2"/>
          <p:cNvSpPr>
            <a:spLocks noChangeArrowheads="1"/>
          </p:cNvSpPr>
          <p:nvPr/>
        </p:nvSpPr>
        <p:spPr bwMode="auto">
          <a:xfrm>
            <a:off x="1981201" y="1600201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3" y="914401"/>
            <a:ext cx="7162801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 descr="http://edu-biz.org/wp-content/uploads/2014/03/278-500x13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130176"/>
            <a:ext cx="476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6594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ustomShape 1"/>
          <p:cNvSpPr>
            <a:spLocks noChangeArrowheads="1"/>
          </p:cNvSpPr>
          <p:nvPr/>
        </p:nvSpPr>
        <p:spPr bwMode="auto">
          <a:xfrm>
            <a:off x="569285" y="551344"/>
            <a:ext cx="840514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1" tIns="45000" rIns="90001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4400" dirty="0" err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Stress</a:t>
            </a:r>
            <a:r>
              <a:rPr lang="ru-RU" altLang="ru-RU" sz="4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altLang="ru-RU" sz="4400" dirty="0" err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check</a:t>
            </a:r>
            <a:r>
              <a:rPr lang="ru-RU" altLang="ru-RU" sz="4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                       </a:t>
            </a:r>
            <a:endParaRPr lang="ru-RU" altLang="ru-RU" sz="44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Arial" pitchFamily="34" charset="0"/>
              </a:rPr>
              <a:t>бесплатное приложение</a:t>
            </a:r>
            <a:endParaRPr lang="ru-RU" altLang="ru-RU" sz="28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3" y="2328810"/>
            <a:ext cx="9110663" cy="42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8" descr="https://welltory.com/wp-content/themes/welltory/images/logo-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32" y="1573160"/>
            <a:ext cx="18732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stomShape 1"/>
          <p:cNvSpPr>
            <a:spLocks noChangeArrowheads="1"/>
          </p:cNvSpPr>
          <p:nvPr/>
        </p:nvSpPr>
        <p:spPr bwMode="auto">
          <a:xfrm>
            <a:off x="5904157" y="629132"/>
            <a:ext cx="840514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1" tIns="45000" rIns="90001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Arial" pitchFamily="34" charset="0"/>
              </a:rPr>
              <a:t>существует </a:t>
            </a:r>
            <a:br>
              <a:rPr lang="ru-RU" alt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Arial" pitchFamily="34" charset="0"/>
              </a:rPr>
            </a:br>
            <a:r>
              <a:rPr lang="ru-RU" alt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Arial" pitchFamily="34" charset="0"/>
              </a:rPr>
              <a:t>отечественный </a:t>
            </a:r>
            <a:r>
              <a:rPr lang="ru-RU" alt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Arial" pitchFamily="34" charset="0"/>
              </a:rPr>
              <a:t>					        аналог  </a:t>
            </a:r>
            <a:endParaRPr lang="ru-RU" altLang="ru-RU" sz="2800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7842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438" y="2853469"/>
            <a:ext cx="67310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14" y="492857"/>
            <a:ext cx="2230437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CustomShape 1"/>
          <p:cNvSpPr>
            <a:spLocks noChangeArrowheads="1"/>
          </p:cNvSpPr>
          <p:nvPr/>
        </p:nvSpPr>
        <p:spPr bwMode="auto">
          <a:xfrm>
            <a:off x="3242276" y="715106"/>
            <a:ext cx="631666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1" tIns="45000" rIns="90001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FFFFFF"/>
                </a:solidFill>
                <a:latin typeface="Calibri" pitchFamily="34" charset="0"/>
                <a:cs typeface="Arial" pitchFamily="34" charset="0"/>
              </a:rPr>
              <a:t>Метод биологической обратной связи</a:t>
            </a:r>
            <a:endParaRPr lang="ru-RU" altLang="ru-RU" sz="1800">
              <a:cs typeface="Arial" pitchFamily="34" charset="0"/>
            </a:endParaRPr>
          </a:p>
        </p:txBody>
      </p:sp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3399438" y="715106"/>
            <a:ext cx="59436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/>
              <a:t>Методика биологической-обратной связи (БОС-тренинг) как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/>
              <a:t>эффективное и доступное средство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/>
              <a:t>снижения психического напряжения</a:t>
            </a:r>
          </a:p>
        </p:txBody>
      </p:sp>
    </p:spTree>
    <p:extLst>
      <p:ext uri="{BB962C8B-B14F-4D97-AF65-F5344CB8AC3E}">
        <p14:creationId xmlns:p14="http://schemas.microsoft.com/office/powerpoint/2010/main" val="23228794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2"/>
            <a:ext cx="9144000" cy="514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14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1395829" y="355601"/>
            <a:ext cx="8001000" cy="1254125"/>
          </a:xfrm>
        </p:spPr>
        <p:txBody>
          <a:bodyPr>
            <a:normAutofit fontScale="90000"/>
          </a:bodyPr>
          <a:lstStyle/>
          <a:p>
            <a:r>
              <a:rPr lang="ru-RU" altLang="ru-RU" sz="4796" dirty="0"/>
              <a:t>Принципы здорового питания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1395830" y="3037114"/>
            <a:ext cx="8229600" cy="1295400"/>
          </a:xfrm>
        </p:spPr>
        <p:txBody>
          <a:bodyPr>
            <a:noAutofit/>
          </a:bodyPr>
          <a:lstStyle/>
          <a:p>
            <a:pPr marL="514354" indent="-514354">
              <a:buFontTx/>
              <a:buAutoNum type="arabicPeriod"/>
              <a:defRPr/>
            </a:pPr>
            <a:r>
              <a:rPr lang="ru-RU" altLang="ru-RU" sz="3600" dirty="0"/>
              <a:t>Разнообразие, особенно для работы мозга. Витамины.</a:t>
            </a:r>
          </a:p>
          <a:p>
            <a:pPr marL="514354" indent="-514354">
              <a:buFontTx/>
              <a:buAutoNum type="arabicPeriod"/>
              <a:defRPr/>
            </a:pPr>
            <a:endParaRPr lang="ru-RU" altLang="ru-RU" sz="3600" dirty="0"/>
          </a:p>
          <a:p>
            <a:pPr algn="l">
              <a:defRPr/>
            </a:pPr>
            <a:r>
              <a:rPr lang="ru-RU" altLang="ru-RU" sz="3600" dirty="0"/>
              <a:t>2. Компенсация дефицита ОМЕГА-3</a:t>
            </a:r>
          </a:p>
          <a:p>
            <a:pPr algn="l">
              <a:defRPr/>
            </a:pPr>
            <a:endParaRPr lang="ru-RU" altLang="ru-RU" sz="3600" dirty="0"/>
          </a:p>
          <a:p>
            <a:pPr algn="l">
              <a:defRPr/>
            </a:pPr>
            <a:r>
              <a:rPr lang="ru-RU" altLang="ru-RU" sz="3600" dirty="0"/>
              <a:t>2. Ограничение общей калорийности питания и особенно «быстрых» углеводов: сахара и мучных продуктов</a:t>
            </a:r>
          </a:p>
          <a:p>
            <a:pPr algn="l">
              <a:defRPr/>
            </a:pPr>
            <a:endParaRPr lang="ru-RU" altLang="ru-RU" sz="3600" dirty="0"/>
          </a:p>
        </p:txBody>
      </p:sp>
      <p:pic>
        <p:nvPicPr>
          <p:cNvPr id="48132" name="Picture 2" descr="https://www.clipartmax.com/png/full/82-825182_this-free-icons-png-design-of-gray-pencil-icon-gray-penci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258" y="906919"/>
            <a:ext cx="743858" cy="109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91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Подзаголовок 2"/>
          <p:cNvSpPr>
            <a:spLocks noGrp="1"/>
          </p:cNvSpPr>
          <p:nvPr>
            <p:ph type="subTitle"/>
          </p:nvPr>
        </p:nvSpPr>
        <p:spPr>
          <a:xfrm>
            <a:off x="436612" y="457200"/>
            <a:ext cx="9850389" cy="6096000"/>
          </a:xfrm>
        </p:spPr>
        <p:txBody>
          <a:bodyPr/>
          <a:lstStyle/>
          <a:p>
            <a:r>
              <a:rPr lang="ru-RU" altLang="ru-RU" sz="4263" dirty="0"/>
              <a:t>Избегайте диетических газированных напитков с искусственными подсластителями</a:t>
            </a:r>
          </a:p>
          <a:p>
            <a:r>
              <a:rPr lang="ru-RU" altLang="ru-RU" sz="4263" dirty="0"/>
              <a:t>Большое количество жиров разрушает кишечный барьер за счет секреции желчных кислот</a:t>
            </a:r>
          </a:p>
          <a:p>
            <a:r>
              <a:rPr lang="ru-RU" altLang="ru-RU" sz="4263" dirty="0" err="1"/>
              <a:t>Глутамин</a:t>
            </a:r>
            <a:r>
              <a:rPr lang="ru-RU" altLang="ru-RU" sz="4263" dirty="0"/>
              <a:t> – аминокислота для питания оболочки ЖКТ. Много в молоке.</a:t>
            </a:r>
          </a:p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39179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ustomShape 1"/>
          <p:cNvSpPr>
            <a:spLocks noChangeArrowheads="1"/>
          </p:cNvSpPr>
          <p:nvPr/>
        </p:nvSpPr>
        <p:spPr bwMode="auto">
          <a:xfrm>
            <a:off x="1981201" y="274638"/>
            <a:ext cx="82280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52227" name="CustomShape 2"/>
          <p:cNvSpPr>
            <a:spLocks noChangeArrowheads="1"/>
          </p:cNvSpPr>
          <p:nvPr/>
        </p:nvSpPr>
        <p:spPr bwMode="auto">
          <a:xfrm>
            <a:off x="1981201" y="1600201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522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-304800"/>
            <a:ext cx="9601201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9142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одзаголовок 2"/>
          <p:cNvSpPr>
            <a:spLocks noGrp="1"/>
          </p:cNvSpPr>
          <p:nvPr>
            <p:ph type="subTitle"/>
          </p:nvPr>
        </p:nvSpPr>
        <p:spPr>
          <a:xfrm>
            <a:off x="1703275" y="409942"/>
            <a:ext cx="8229600" cy="3978276"/>
          </a:xfrm>
        </p:spPr>
        <p:txBody>
          <a:bodyPr/>
          <a:lstStyle/>
          <a:p>
            <a:r>
              <a:rPr lang="ru-RU" altLang="ru-RU" sz="4263" dirty="0"/>
              <a:t>Разнообразие цвета пищи отражает содержание разных питательных элементов</a:t>
            </a:r>
          </a:p>
          <a:p>
            <a:endParaRPr lang="ru-RU" altLang="ru-RU" sz="4263" dirty="0"/>
          </a:p>
          <a:p>
            <a:r>
              <a:rPr lang="ru-RU" altLang="ru-RU" sz="4263" dirty="0"/>
              <a:t>Средиземноморская диета</a:t>
            </a:r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3919538" y="3632200"/>
            <a:ext cx="4267200" cy="3124201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</a:rPr>
              <a:t>60% сложные углеводы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616451" y="5638801"/>
            <a:ext cx="2873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257800" y="4724401"/>
            <a:ext cx="14493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6" name="TextBox 8"/>
          <p:cNvSpPr txBox="1">
            <a:spLocks noChangeArrowheads="1"/>
          </p:cNvSpPr>
          <p:nvPr/>
        </p:nvSpPr>
        <p:spPr bwMode="auto">
          <a:xfrm>
            <a:off x="5380040" y="5000625"/>
            <a:ext cx="1326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</a:rPr>
              <a:t>30% белок</a:t>
            </a:r>
          </a:p>
        </p:txBody>
      </p:sp>
      <p:sp>
        <p:nvSpPr>
          <p:cNvPr id="51207" name="TextBox 9"/>
          <p:cNvSpPr txBox="1">
            <a:spLocks noChangeArrowheads="1"/>
          </p:cNvSpPr>
          <p:nvPr/>
        </p:nvSpPr>
        <p:spPr bwMode="auto">
          <a:xfrm>
            <a:off x="4783139" y="4030663"/>
            <a:ext cx="27215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F0000"/>
                </a:solidFill>
              </a:rPr>
              <a:t>10% простые у.в., жиры</a:t>
            </a:r>
          </a:p>
        </p:txBody>
      </p:sp>
    </p:spTree>
    <p:extLst>
      <p:ext uri="{BB962C8B-B14F-4D97-AF65-F5344CB8AC3E}">
        <p14:creationId xmlns:p14="http://schemas.microsoft.com/office/powerpoint/2010/main" val="4363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838200" y="354227"/>
            <a:ext cx="10515600" cy="69444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rgbClr val="0070C0"/>
                </a:solidFill>
              </a:rPr>
              <a:t>Факторы, повышающие жизнестойкость:</a:t>
            </a:r>
            <a:endParaRPr lang="ru-RU" sz="36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ru-RU" sz="3600" dirty="0">
              <a:solidFill>
                <a:srgbClr val="0070C0"/>
              </a:solidFill>
            </a:endParaRP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‾"/>
            </a:pPr>
            <a:r>
              <a:rPr lang="ru-RU" dirty="0" smtClean="0"/>
              <a:t>Достаточный </a:t>
            </a:r>
            <a:r>
              <a:rPr lang="ru-RU" dirty="0"/>
              <a:t>и качественный </a:t>
            </a:r>
            <a:r>
              <a:rPr lang="ru-RU" dirty="0" smtClean="0"/>
              <a:t>сон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‾"/>
            </a:pPr>
            <a:r>
              <a:rPr lang="ru-RU" dirty="0" smtClean="0"/>
              <a:t>Положительные эмоции</a:t>
            </a:r>
            <a:endParaRPr lang="ru-RU" dirty="0" smtClean="0"/>
          </a:p>
          <a:p>
            <a:pPr>
              <a:spcBef>
                <a:spcPts val="1200"/>
              </a:spcBef>
              <a:buFont typeface="Arial" panose="020B0604020202020204" pitchFamily="34" charset="0"/>
              <a:buChar char="‾"/>
            </a:pPr>
            <a:r>
              <a:rPr lang="ru-RU" dirty="0" smtClean="0"/>
              <a:t>Контроль стресса с профилактикой </a:t>
            </a:r>
            <a:r>
              <a:rPr lang="ru-RU" dirty="0" smtClean="0"/>
              <a:t>его избытка</a:t>
            </a:r>
            <a:endParaRPr lang="ru-RU" dirty="0"/>
          </a:p>
          <a:p>
            <a:pPr>
              <a:spcBef>
                <a:spcPts val="1200"/>
              </a:spcBef>
              <a:buFont typeface="Arial" panose="020B0604020202020204" pitchFamily="34" charset="0"/>
              <a:buChar char="‾"/>
            </a:pPr>
            <a:r>
              <a:rPr lang="ru-RU" dirty="0"/>
              <a:t>Исключение алкоголя и других </a:t>
            </a:r>
            <a:r>
              <a:rPr lang="ru-RU" dirty="0"/>
              <a:t>психоактивных</a:t>
            </a:r>
            <a:r>
              <a:rPr lang="ru-RU" dirty="0"/>
              <a:t> препаратов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‾"/>
            </a:pPr>
            <a:r>
              <a:rPr lang="ru-RU" dirty="0" smtClean="0"/>
              <a:t>Полноценное питание</a:t>
            </a:r>
            <a:endParaRPr lang="en-US" dirty="0" smtClean="0"/>
          </a:p>
          <a:p>
            <a:pPr>
              <a:spcBef>
                <a:spcPts val="1200"/>
              </a:spcBef>
              <a:buFont typeface="Arial" panose="020B0604020202020204" pitchFamily="34" charset="0"/>
              <a:buChar char="‾"/>
            </a:pPr>
            <a:r>
              <a:rPr lang="ru-RU" dirty="0" smtClean="0"/>
              <a:t>Дозированные физические нагрузки</a:t>
            </a:r>
            <a:endParaRPr lang="ru-RU" dirty="0"/>
          </a:p>
          <a:p>
            <a:pPr>
              <a:spcBef>
                <a:spcPts val="1200"/>
              </a:spcBef>
              <a:buFont typeface="Arial" panose="020B0604020202020204" pitchFamily="34" charset="0"/>
              <a:buChar char="‾"/>
            </a:pPr>
            <a:r>
              <a:rPr lang="ru-RU" dirty="0" smtClean="0"/>
              <a:t>Тренировки адаптивных ресурсов (баня, закаливание, </a:t>
            </a:r>
            <a:r>
              <a:rPr lang="ru-RU" dirty="0" smtClean="0"/>
              <a:t>тренировки в горах</a:t>
            </a:r>
            <a:r>
              <a:rPr lang="ru-RU" dirty="0" smtClean="0"/>
              <a:t>…)</a:t>
            </a:r>
            <a:endParaRPr lang="ru-RU" dirty="0" smtClean="0"/>
          </a:p>
          <a:p>
            <a:pPr>
              <a:spcBef>
                <a:spcPts val="1200"/>
              </a:spcBef>
              <a:buFont typeface="Arial" panose="020B0604020202020204" pitchFamily="34" charset="0"/>
              <a:buChar char="‾"/>
            </a:pPr>
            <a:r>
              <a:rPr lang="ru-RU" dirty="0" smtClean="0"/>
              <a:t>Удовлетворения биологических потребностей (секс, кормление грудью…) </a:t>
            </a:r>
            <a:endParaRPr lang="ru-RU" dirty="0"/>
          </a:p>
          <a:p>
            <a:pPr>
              <a:buFont typeface="Wingdings" panose="05000000000000000000" pitchFamily="2" charset="2"/>
              <a:buChar char="§"/>
            </a:pPr>
            <a:endParaRPr lang="ru-RU" sz="3200" dirty="0"/>
          </a:p>
          <a:p>
            <a:pPr>
              <a:buFont typeface="Wingdings" panose="05000000000000000000" pitchFamily="2" charset="2"/>
              <a:buChar char="§"/>
            </a:pPr>
            <a:endParaRPr lang="ru-RU" sz="3200" dirty="0"/>
          </a:p>
          <a:p>
            <a:pPr>
              <a:buFont typeface="Wingdings" panose="05000000000000000000" pitchFamily="2" charset="2"/>
              <a:buChar char="§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40096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981201" y="219076"/>
            <a:ext cx="8229600" cy="12541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54275" name="Подзаголовок 2"/>
          <p:cNvSpPr>
            <a:spLocks noGrp="1"/>
          </p:cNvSpPr>
          <p:nvPr>
            <p:ph type="subTitle"/>
          </p:nvPr>
        </p:nvSpPr>
        <p:spPr>
          <a:xfrm>
            <a:off x="1981201" y="219076"/>
            <a:ext cx="8229600" cy="1254125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54276" name="Picture 2" descr="http://1goodblog.ru/wp-content/uploads/2017/03/vitaminy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9" y="-14287"/>
            <a:ext cx="7751762" cy="581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1"/>
          <p:cNvSpPr txBox="1">
            <a:spLocks noChangeArrowheads="1"/>
          </p:cNvSpPr>
          <p:nvPr/>
        </p:nvSpPr>
        <p:spPr bwMode="auto">
          <a:xfrm>
            <a:off x="2438401" y="6065839"/>
            <a:ext cx="5422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Тест на 25-ОН витамин Д.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800"/>
              <a:t>SPF 15 </a:t>
            </a:r>
            <a:r>
              <a:rPr lang="ru-RU" altLang="ru-RU" sz="1800"/>
              <a:t>снижает на 95% синтез в коже на солнце</a:t>
            </a:r>
          </a:p>
        </p:txBody>
      </p:sp>
    </p:spTree>
    <p:extLst>
      <p:ext uri="{BB962C8B-B14F-4D97-AF65-F5344CB8AC3E}">
        <p14:creationId xmlns:p14="http://schemas.microsoft.com/office/powerpoint/2010/main" val="218644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Подзаголовок 2"/>
          <p:cNvSpPr>
            <a:spLocks noGrp="1"/>
          </p:cNvSpPr>
          <p:nvPr>
            <p:ph type="subTitle"/>
          </p:nvPr>
        </p:nvSpPr>
        <p:spPr>
          <a:xfrm>
            <a:off x="1108063" y="218100"/>
            <a:ext cx="9222479" cy="5486014"/>
          </a:xfrm>
        </p:spPr>
        <p:txBody>
          <a:bodyPr>
            <a:normAutofit/>
          </a:bodyPr>
          <a:lstStyle/>
          <a:p>
            <a:r>
              <a:rPr lang="ru-RU" altLang="ru-RU" sz="3730" u="sng" dirty="0">
                <a:solidFill>
                  <a:srgbClr val="FF0000"/>
                </a:solidFill>
              </a:rPr>
              <a:t>Продукты с противовоспалительными свойствами:</a:t>
            </a:r>
          </a:p>
          <a:p>
            <a:r>
              <a:rPr lang="ru-RU" altLang="ru-RU" sz="3730" dirty="0"/>
              <a:t>Куркума (-0.785)</a:t>
            </a:r>
          </a:p>
          <a:p>
            <a:r>
              <a:rPr lang="ru-RU" altLang="ru-RU" sz="3730" dirty="0"/>
              <a:t>Диетическая клетчатка (-0.663)</a:t>
            </a:r>
          </a:p>
          <a:p>
            <a:r>
              <a:rPr lang="ru-RU" altLang="ru-RU" sz="3730" dirty="0" err="1"/>
              <a:t>Флавиноиды</a:t>
            </a:r>
            <a:r>
              <a:rPr lang="ru-RU" altLang="ru-RU" sz="3730" dirty="0"/>
              <a:t> (сельдерей, перец, тимьян) (-0.616)</a:t>
            </a:r>
          </a:p>
          <a:p>
            <a:r>
              <a:rPr lang="ru-RU" altLang="ru-RU" sz="3730" dirty="0" err="1"/>
              <a:t>Изофлавоны</a:t>
            </a:r>
            <a:r>
              <a:rPr lang="ru-RU" altLang="ru-RU" sz="3730" dirty="0"/>
              <a:t> (бобы) (-0.593)</a:t>
            </a:r>
          </a:p>
          <a:p>
            <a:r>
              <a:rPr lang="ru-RU" altLang="ru-RU" sz="3730" dirty="0"/>
              <a:t>Бета-каротин (морковь, сладкий картофель) (-0.584)</a:t>
            </a:r>
          </a:p>
          <a:p>
            <a:r>
              <a:rPr lang="ru-RU" altLang="ru-RU" sz="3730" dirty="0"/>
              <a:t>Зеленый и черные чай (-0.536)</a:t>
            </a: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4108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Подзаголовок 2"/>
          <p:cNvSpPr>
            <a:spLocks noGrp="1"/>
          </p:cNvSpPr>
          <p:nvPr>
            <p:ph type="subTitle"/>
          </p:nvPr>
        </p:nvSpPr>
        <p:spPr>
          <a:xfrm>
            <a:off x="436612" y="839111"/>
            <a:ext cx="9774190" cy="3978275"/>
          </a:xfrm>
        </p:spPr>
        <p:txBody>
          <a:bodyPr>
            <a:normAutofit lnSpcReduction="10000"/>
          </a:bodyPr>
          <a:lstStyle/>
          <a:p>
            <a:r>
              <a:rPr lang="ru-RU" altLang="ru-RU" sz="4263" dirty="0"/>
              <a:t>Низкотемпературная обработка пищи лучше высокотемпературной. </a:t>
            </a:r>
            <a:r>
              <a:rPr lang="en-US" altLang="ru-RU" sz="4263" dirty="0"/>
              <a:t>Sous-vide </a:t>
            </a:r>
            <a:r>
              <a:rPr lang="en-US" altLang="ru-RU" sz="4263" i="1" dirty="0"/>
              <a:t>– </a:t>
            </a:r>
            <a:r>
              <a:rPr lang="ru-RU" altLang="ru-RU" sz="4263" i="1" dirty="0"/>
              <a:t>способ продолжительной готовки на водяной бане (55-60 градусов)</a:t>
            </a:r>
          </a:p>
          <a:p>
            <a:r>
              <a:rPr lang="ru-RU" altLang="ru-RU" sz="4263" dirty="0"/>
              <a:t>Во влажной среде – готовить лучше, чем на сухом жару (меньше конечных продуктов </a:t>
            </a:r>
            <a:r>
              <a:rPr lang="ru-RU" altLang="ru-RU" sz="4263" dirty="0" err="1"/>
              <a:t>гликирования</a:t>
            </a:r>
            <a:r>
              <a:rPr lang="ru-RU" altLang="ru-RU" sz="4263" dirty="0"/>
              <a:t>)</a:t>
            </a:r>
            <a:endParaRPr lang="ru-RU" altLang="ru-RU" dirty="0" smtClean="0"/>
          </a:p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93765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/>
          </p:cNvSpPr>
          <p:nvPr>
            <p:ph type="body" idx="4294967295"/>
          </p:nvPr>
        </p:nvSpPr>
        <p:spPr>
          <a:xfrm>
            <a:off x="1981201" y="1604964"/>
            <a:ext cx="8229600" cy="3976687"/>
          </a:xfrm>
          <a:prstGeom prst="rect">
            <a:avLst/>
          </a:prstGeo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58371" name="Picture 5" descr="omega-3-omega-6-rati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636589"/>
            <a:ext cx="8458200" cy="598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41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1981201" y="219076"/>
            <a:ext cx="8229600" cy="12541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60419" name="Текст 2"/>
          <p:cNvSpPr>
            <a:spLocks noGrp="1"/>
          </p:cNvSpPr>
          <p:nvPr>
            <p:ph type="body"/>
          </p:nvPr>
        </p:nvSpPr>
        <p:spPr>
          <a:xfrm>
            <a:off x="1981201" y="219076"/>
            <a:ext cx="8229600" cy="1254125"/>
          </a:xfr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60420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9" y="-1"/>
            <a:ext cx="385762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4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/>
          </p:cNvSpPr>
          <p:nvPr>
            <p:ph type="body" idx="4294967295"/>
          </p:nvPr>
        </p:nvSpPr>
        <p:spPr>
          <a:xfrm>
            <a:off x="1981201" y="1604964"/>
            <a:ext cx="8229600" cy="3976687"/>
          </a:xfrm>
          <a:prstGeom prst="rect">
            <a:avLst/>
          </a:prstGeo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61443" name="Picture 5" descr="214123412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704849"/>
            <a:ext cx="8077200" cy="615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378325"/>
            <a:ext cx="2286001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10134600" y="900113"/>
            <a:ext cx="381001" cy="381001"/>
          </a:xfrm>
          <a:prstGeom prst="line">
            <a:avLst/>
          </a:prstGeom>
          <a:ln w="1016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46" name="Picture 10" descr="C:\Users\ПК\Downloads\b4fT3ci6S-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25" y="1960563"/>
            <a:ext cx="396240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04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>
          <a:xfrm>
            <a:off x="1981201" y="219076"/>
            <a:ext cx="8229600" cy="1254125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63491" name="Объект 2"/>
          <p:cNvSpPr>
            <a:spLocks noGrp="1"/>
          </p:cNvSpPr>
          <p:nvPr>
            <p:ph idx="4294967295"/>
          </p:nvPr>
        </p:nvSpPr>
        <p:spPr>
          <a:xfrm>
            <a:off x="1981201" y="1600202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63492" name="Picture 2" descr="https://i.pinimg.com/originals/bd/b3/9a/bdb39ae4ea14e98ac4e38792effd443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898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85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Текст 2"/>
          <p:cNvSpPr>
            <a:spLocks noGrp="1"/>
          </p:cNvSpPr>
          <p:nvPr>
            <p:ph type="body"/>
          </p:nvPr>
        </p:nvSpPr>
        <p:spPr>
          <a:xfrm>
            <a:off x="631371" y="2383973"/>
            <a:ext cx="10602686" cy="4332514"/>
          </a:xfrm>
        </p:spPr>
        <p:txBody>
          <a:bodyPr>
            <a:normAutofit/>
          </a:bodyPr>
          <a:lstStyle/>
          <a:p>
            <a:r>
              <a:rPr lang="ru-RU" altLang="ru-RU" sz="3197" dirty="0"/>
              <a:t>Если Ваш ИМТ 25 и выше, углеводы не должны составлять более 50% калорий. </a:t>
            </a:r>
          </a:p>
          <a:p>
            <a:r>
              <a:rPr lang="ru-RU" altLang="ru-RU" sz="3197" dirty="0"/>
              <a:t>При </a:t>
            </a:r>
            <a:r>
              <a:rPr lang="ru-RU" altLang="ru-RU" sz="3197" dirty="0" err="1"/>
              <a:t>инсулинорезистентности</a:t>
            </a:r>
            <a:r>
              <a:rPr lang="ru-RU" altLang="ru-RU" sz="3197" dirty="0"/>
              <a:t> – не более 30%. </a:t>
            </a:r>
          </a:p>
          <a:p>
            <a:r>
              <a:rPr lang="ru-RU" altLang="ru-RU" sz="3197" dirty="0"/>
              <a:t>ВОЗ рекомендует для взрослых (небеременных и не спортсменов) 0.8 г белка на кг веса в день.</a:t>
            </a:r>
          </a:p>
          <a:p>
            <a:r>
              <a:rPr lang="ru-RU" altLang="ru-RU" sz="3197" dirty="0"/>
              <a:t>Прием 40 мл кокосового масла холодного отжима в день улучшает данные когнитивного теста при БА</a:t>
            </a:r>
          </a:p>
        </p:txBody>
      </p:sp>
      <p:pic>
        <p:nvPicPr>
          <p:cNvPr id="64515" name="Picture 2" descr="http://cmpmos.ru/wp-content/uploads/2018/10/%D0%A4%D0%BE%D1%80%D0%BC%D1%83%D0%BB%D0%B0-%D0%98%D0%9C%D0%A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59973"/>
            <a:ext cx="6048376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76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-138920" y="5347438"/>
            <a:ext cx="9144000" cy="3976687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3197" b="1" dirty="0">
                <a:cs typeface="Arial" panose="020B0604020202020204" pitchFamily="34" charset="0"/>
              </a:rPr>
              <a:t>Герои русских сказок, которые  жили долго были тощими, стройными, крепкими и костлявым</a:t>
            </a:r>
            <a:r>
              <a:rPr lang="ru-RU" altLang="ru-RU" sz="3197" b="1" dirty="0"/>
              <a:t>и</a:t>
            </a:r>
          </a:p>
        </p:txBody>
      </p:sp>
      <p:pic>
        <p:nvPicPr>
          <p:cNvPr id="6553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0" y="1"/>
            <a:ext cx="4149726" cy="5408613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 b="5174"/>
          <a:stretch>
            <a:fillRect/>
          </a:stretch>
        </p:blipFill>
        <p:spPr bwMode="auto">
          <a:xfrm>
            <a:off x="4138837" y="1193706"/>
            <a:ext cx="3881401" cy="2427138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1" name="TextBox 8"/>
          <p:cNvSpPr txBox="1">
            <a:spLocks noChangeArrowheads="1"/>
          </p:cNvSpPr>
          <p:nvPr/>
        </p:nvSpPr>
        <p:spPr bwMode="auto">
          <a:xfrm>
            <a:off x="3018838" y="3754861"/>
            <a:ext cx="612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Calibri" panose="020F0502020204030204" pitchFamily="34" charset="0"/>
                <a:cs typeface="Arial" panose="020B0604020202020204" pitchFamily="34" charset="0"/>
              </a:rPr>
              <a:t>               К</a:t>
            </a:r>
            <a:r>
              <a:rPr lang="ru-RU" altLang="ru-RU" sz="1600" b="1" dirty="0">
                <a:latin typeface="Calibri" panose="020F0502020204030204" pitchFamily="34" charset="0"/>
                <a:cs typeface="Arial" panose="020B0604020202020204" pitchFamily="34" charset="0"/>
              </a:rPr>
              <a:t>ощей Бессмертный      </a:t>
            </a:r>
            <a:r>
              <a:rPr lang="ru-RU" altLang="ru-RU" sz="1600" b="1" dirty="0">
                <a:latin typeface="Calibri" panose="020F0502020204030204" pitchFamily="34" charset="0"/>
                <a:cs typeface="Arial" panose="020B0604020202020204" pitchFamily="34" charset="0"/>
              </a:rPr>
              <a:t>И. </a:t>
            </a:r>
            <a:r>
              <a:rPr lang="ru-RU" altLang="ru-RU" sz="1600" b="1" dirty="0" err="1">
                <a:latin typeface="Calibri" panose="020F0502020204030204" pitchFamily="34" charset="0"/>
                <a:cs typeface="Arial" panose="020B0604020202020204" pitchFamily="34" charset="0"/>
              </a:rPr>
              <a:t>Билибин</a:t>
            </a:r>
            <a:r>
              <a:rPr lang="ru-RU" altLang="ru-RU" sz="1600" b="1" dirty="0">
                <a:latin typeface="Calibri" panose="020F0502020204030204" pitchFamily="34" charset="0"/>
                <a:cs typeface="Arial" panose="020B0604020202020204" pitchFamily="34" charset="0"/>
              </a:rPr>
              <a:t>, 1901</a:t>
            </a:r>
          </a:p>
        </p:txBody>
      </p:sp>
      <p:pic>
        <p:nvPicPr>
          <p:cNvPr id="29702" name="Picture 6" descr="C:\Users\HP\Desktop\Daily Mail Femail в Твиттере_ «A 70-year-old woman with an incredible bikini body hasn't eaten sugar for 28 YEARS https___t.co_is744lNCOA https___t.co_btlTQhs6Vo»_files\DBA5zIvXkAAVYC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115" y="1070653"/>
            <a:ext cx="3053240" cy="542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402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162301" y="1"/>
            <a:ext cx="6400800" cy="787400"/>
          </a:xfrm>
          <a:prstGeom prst="rect">
            <a:avLst/>
          </a:prstGeom>
        </p:spPr>
        <p:txBody>
          <a:bodyPr vert="horz" lIns="91441" tIns="45720" rIns="91441" bIns="45720" rtlCol="0">
            <a:normAutofit/>
          </a:bodyPr>
          <a:lstStyle/>
          <a:p>
            <a:pPr marL="0" indent="0" algn="ctr">
              <a:buNone/>
            </a:pPr>
            <a:r>
              <a:rPr lang="ru-RU" altLang="ru-RU" sz="3000" b="1">
                <a:solidFill>
                  <a:srgbClr val="800000"/>
                </a:solidFill>
                <a:cs typeface="Arial" panose="020B0604020202020204" pitchFamily="34" charset="0"/>
              </a:rPr>
              <a:t>Лучше бегать меньше, но чаще!</a:t>
            </a:r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4" y="668338"/>
            <a:ext cx="5722937" cy="4627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Прямоугольник 3"/>
          <p:cNvSpPr>
            <a:spLocks noChangeArrowheads="1"/>
          </p:cNvSpPr>
          <p:nvPr/>
        </p:nvSpPr>
        <p:spPr bwMode="auto">
          <a:xfrm>
            <a:off x="1524000" y="5302252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Бегуны живут в среднем на три года дольше и на 45% устойчивее к заболеваниям сердца и сосудов. Пробежка по 5–10 минут на 30% снижает риск возникновения болезней и почти вполовину повышает устойчивость организма к инфаркту миокарда, гипертонии, тахикардии и аритмии.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ru-RU" sz="1800" b="1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D.-C Lee et al. J Am Coll Cardiol. 2014;64:472-481</a:t>
            </a:r>
            <a:endParaRPr lang="ru-RU" altLang="ru-RU" sz="1800" b="1" i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7589" name="TextBox 4"/>
          <p:cNvSpPr txBox="1">
            <a:spLocks noChangeArrowheads="1"/>
          </p:cNvSpPr>
          <p:nvPr/>
        </p:nvSpPr>
        <p:spPr bwMode="auto">
          <a:xfrm>
            <a:off x="8305800" y="668338"/>
            <a:ext cx="2514600" cy="409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999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15 лет:  55 000 чел.   от 18 до 100 лет.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999" b="1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999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За время тестов умерло 3413 человек (почти треть - от сердечно-сосудистых заболеваний). 24% участников программы регулярно занимались бегом.</a:t>
            </a:r>
          </a:p>
        </p:txBody>
      </p:sp>
    </p:spTree>
    <p:extLst>
      <p:ext uri="{BB962C8B-B14F-4D97-AF65-F5344CB8AC3E}">
        <p14:creationId xmlns:p14="http://schemas.microsoft.com/office/powerpoint/2010/main" val="80619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283028" y="348343"/>
            <a:ext cx="9112089" cy="1641830"/>
          </a:xfrm>
        </p:spPr>
        <p:txBody>
          <a:bodyPr>
            <a:normAutofit/>
          </a:bodyPr>
          <a:lstStyle/>
          <a:p>
            <a:pPr algn="l"/>
            <a:r>
              <a:rPr lang="ru-RU" altLang="ru-RU" sz="2131" dirty="0"/>
              <a:t>Необходимый и достаточный сон </a:t>
            </a:r>
            <a:br>
              <a:rPr lang="ru-RU" altLang="ru-RU" sz="2131" dirty="0"/>
            </a:br>
            <a:r>
              <a:rPr lang="ru-RU" altLang="ru-RU" sz="2131" dirty="0"/>
              <a:t>8-9 часов</a:t>
            </a:r>
            <a:r>
              <a:rPr lang="en-US" altLang="ru-RU" sz="2131" dirty="0"/>
              <a:t>/</a:t>
            </a:r>
            <a:r>
              <a:rPr lang="ru-RU" altLang="ru-RU" sz="2131" dirty="0"/>
              <a:t>сутки, важно и сохранение биоритма</a:t>
            </a:r>
          </a:p>
        </p:txBody>
      </p:sp>
      <p:pic>
        <p:nvPicPr>
          <p:cNvPr id="47107" name="Picture 2" descr="http://dreamcatcherreality.com/wp-content/uploads/2015/07/Out-Of-Body-Experienc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830" y="1990173"/>
            <a:ext cx="4067175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3"/>
          <p:cNvSpPr txBox="1">
            <a:spLocks noChangeArrowheads="1"/>
          </p:cNvSpPr>
          <p:nvPr/>
        </p:nvSpPr>
        <p:spPr bwMode="auto">
          <a:xfrm>
            <a:off x="1012142" y="5867399"/>
            <a:ext cx="100977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FF0000"/>
                </a:solidFill>
              </a:rPr>
              <a:t>ОБЯЗАТЕЛЬНО ВЫСЫПАТЬСЯ ПЕРЕД СОБЫТИЯМИ, ТРЕБУЮЩИМИ МОБИЛИЗАЦИИ ФИЗИЧЕСКИХ И УМСТВЕННЫХ РЕСУРСОВ (ВАЖНЫМИ ВЫСТУПЛЕНИЯМИ) </a:t>
            </a:r>
          </a:p>
        </p:txBody>
      </p:sp>
      <p:pic>
        <p:nvPicPr>
          <p:cNvPr id="47109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429001"/>
            <a:ext cx="4038601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Box 2"/>
          <p:cNvSpPr txBox="1">
            <a:spLocks noChangeArrowheads="1"/>
          </p:cNvSpPr>
          <p:nvPr/>
        </p:nvSpPr>
        <p:spPr bwMode="auto">
          <a:xfrm>
            <a:off x="1676400" y="5257800"/>
            <a:ext cx="47115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Rasmussen M.K. et al., </a:t>
            </a:r>
            <a:r>
              <a:rPr lang="en-US" altLang="en-US" sz="1800" i="1" dirty="0"/>
              <a:t>Lancet Neurol. 2018</a:t>
            </a:r>
            <a:endParaRPr lang="ru-RU" alt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178858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>
          <a:xfrm>
            <a:off x="3200400" y="146051"/>
            <a:ext cx="6858001" cy="1254125"/>
          </a:xfrm>
        </p:spPr>
        <p:txBody>
          <a:bodyPr/>
          <a:lstStyle/>
          <a:p>
            <a:r>
              <a:rPr lang="ru-RU" altLang="ru-RU" sz="2400"/>
              <a:t> Отдых для восстановления «бюджета» организма - активный отдых или покой.</a:t>
            </a:r>
          </a:p>
        </p:txBody>
      </p:sp>
      <p:sp>
        <p:nvSpPr>
          <p:cNvPr id="69635" name="Подзаголовок 2"/>
          <p:cNvSpPr>
            <a:spLocks noGrp="1"/>
          </p:cNvSpPr>
          <p:nvPr>
            <p:ph type="subTitle"/>
          </p:nvPr>
        </p:nvSpPr>
        <p:spPr>
          <a:xfrm>
            <a:off x="5105400" y="1736726"/>
            <a:ext cx="1828800" cy="3978275"/>
          </a:xfrm>
        </p:spPr>
        <p:txBody>
          <a:bodyPr/>
          <a:lstStyle/>
          <a:p>
            <a:r>
              <a:rPr lang="en-US" altLang="ru-RU" smtClean="0"/>
              <a:t>vs</a:t>
            </a:r>
            <a:endParaRPr lang="ru-RU" altLang="ru-RU" smtClean="0"/>
          </a:p>
        </p:txBody>
      </p:sp>
      <p:pic>
        <p:nvPicPr>
          <p:cNvPr id="69636" name="Picture 2" descr="http://www.funlib.ru/cimg/2014/102312/42306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277939"/>
            <a:ext cx="38862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 descr="http://gorod.tomsk.ru/i/u/14584/2142438797_51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9" y="1330325"/>
            <a:ext cx="3746500" cy="299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7" descr="http://re.vwp.su/pic/280715/1/image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1" y="4403726"/>
            <a:ext cx="3709987" cy="245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9" descr="http://www.ras.ru/FStorage/download.aspx?id=d46592c0-cb3a-4bac-9870-897e1ce607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4146550"/>
            <a:ext cx="37465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37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6221" y="334964"/>
            <a:ext cx="8929688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sz="31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Воспитание, ранний детский опыт и эпигенетическое наследование эмоций</a:t>
            </a:r>
            <a:r>
              <a:rPr lang="ru-RU" altLang="ru-RU" dirty="0" smtClean="0">
                <a:cs typeface="Arial" pitchFamily="34" charset="0"/>
              </a:rPr>
              <a:t/>
            </a:r>
            <a:br>
              <a:rPr lang="ru-RU" altLang="ru-RU" dirty="0" smtClean="0">
                <a:cs typeface="Arial" pitchFamily="34" charset="0"/>
              </a:rPr>
            </a:br>
            <a:endParaRPr lang="ru-RU" dirty="0"/>
          </a:p>
        </p:txBody>
      </p:sp>
      <p:pic>
        <p:nvPicPr>
          <p:cNvPr id="52228" name="Объект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7" y="1894251"/>
            <a:ext cx="5275702" cy="367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078" y="1795011"/>
            <a:ext cx="5609169" cy="387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71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704178" y="185058"/>
            <a:ext cx="10587999" cy="6503236"/>
          </a:xfrm>
        </p:spPr>
        <p:txBody>
          <a:bodyPr>
            <a:no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Обнаружена важность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сексуального удовольствия для физического здоровья, включая снижение риска сердечно-сосудистых заболеваний, уменьшение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артритов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снижение риска развития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диабета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(Lee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et al., 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2016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),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повышение когнитивных способностей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(Wright &amp; Jenks, 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2016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),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а также для эмоционального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психологического здоровья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включая повышение уровня счастья и снижение депрессий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стрессов и тревожности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(Davison et al., 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2009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O’Leary et al., 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2012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Sánchez-Fuentes et al., 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2014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).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ru-RU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ексуальное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удовлетворение способствует здоровым семейным отношениях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большей удовлетворенности, близости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преданности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Mcnulty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et al., 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2016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Sánchez-Fuentes et al., 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2014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Sprecher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et al., 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2004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Yoo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et al., 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2014</a:t>
            </a:r>
            <a:r>
              <a:rPr lang="en-US" sz="3200" dirty="0"/>
              <a:t>).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437245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>
          <a:xfrm>
            <a:off x="1981201" y="273050"/>
            <a:ext cx="8229600" cy="1144588"/>
          </a:xfrm>
        </p:spPr>
        <p:txBody>
          <a:bodyPr/>
          <a:lstStyle/>
          <a:p>
            <a:endParaRPr lang="ru-RU" altLang="ru-RU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1" y="1604964"/>
            <a:ext cx="8229600" cy="3976687"/>
          </a:xfrm>
          <a:prstGeom prst="rect">
            <a:avLst/>
          </a:prstGeom>
        </p:spPr>
        <p:txBody>
          <a:bodyPr/>
          <a:lstStyle/>
          <a:p>
            <a:endParaRPr lang="ru-RU" altLang="ru-RU" smtClean="0"/>
          </a:p>
        </p:txBody>
      </p:sp>
      <p:pic>
        <p:nvPicPr>
          <p:cNvPr id="75780" name="Picture 5" descr="0000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8100"/>
            <a:ext cx="91948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6" descr="https://hsto.org/files/6f6/a2a/323/6f6a2a32333f4c18b7a03af477c848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905250"/>
            <a:ext cx="3654426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Box 1"/>
          <p:cNvSpPr txBox="1">
            <a:spLocks noChangeArrowheads="1"/>
          </p:cNvSpPr>
          <p:nvPr/>
        </p:nvSpPr>
        <p:spPr bwMode="auto">
          <a:xfrm>
            <a:off x="2233612" y="1227139"/>
            <a:ext cx="8458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/>
              <a:t>Баня – отличное средство для включения парасимпатической системы, но только в случае глубокого охлаждения с помощью погружения тела в прохладную воду после парилки</a:t>
            </a:r>
          </a:p>
        </p:txBody>
      </p:sp>
      <p:sp>
        <p:nvSpPr>
          <p:cNvPr id="75783" name="TextBox 2"/>
          <p:cNvSpPr txBox="1">
            <a:spLocks noChangeArrowheads="1"/>
          </p:cNvSpPr>
          <p:nvPr/>
        </p:nvSpPr>
        <p:spPr bwMode="auto">
          <a:xfrm>
            <a:off x="1905001" y="6508750"/>
            <a:ext cx="10475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До бани</a:t>
            </a:r>
          </a:p>
        </p:txBody>
      </p:sp>
      <p:sp>
        <p:nvSpPr>
          <p:cNvPr id="75784" name="TextBox 7"/>
          <p:cNvSpPr txBox="1">
            <a:spLocks noChangeArrowheads="1"/>
          </p:cNvSpPr>
          <p:nvPr/>
        </p:nvSpPr>
        <p:spPr bwMode="auto">
          <a:xfrm>
            <a:off x="4114800" y="6564313"/>
            <a:ext cx="913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В бане</a:t>
            </a:r>
          </a:p>
        </p:txBody>
      </p:sp>
      <p:sp>
        <p:nvSpPr>
          <p:cNvPr id="4" name="Дуга 3"/>
          <p:cNvSpPr/>
          <p:nvPr/>
        </p:nvSpPr>
        <p:spPr>
          <a:xfrm>
            <a:off x="2927350" y="4800599"/>
            <a:ext cx="5181600" cy="3124201"/>
          </a:xfrm>
          <a:prstGeom prst="arc">
            <a:avLst/>
          </a:prstGeom>
          <a:ln w="984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02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52601" y="1142999"/>
            <a:ext cx="8915400" cy="550068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609605" indent="-609605">
              <a:lnSpc>
                <a:spcPct val="80000"/>
              </a:lnSpc>
              <a:buNone/>
            </a:pPr>
            <a:r>
              <a:rPr lang="en-US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                        1. </a:t>
            </a:r>
            <a:r>
              <a:rPr lang="ru-RU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Ставьте перед мозгом</a:t>
            </a:r>
            <a:endParaRPr lang="en-US" altLang="ru-RU" sz="2400" b="1">
              <a:solidFill>
                <a:srgbClr val="800000"/>
              </a:solidFill>
              <a:latin typeface="Bookman Old Style" panose="02050604050505020204" pitchFamily="18" charset="0"/>
            </a:endParaRPr>
          </a:p>
          <a:p>
            <a:pPr marL="609605" indent="-609605">
              <a:lnSpc>
                <a:spcPct val="80000"/>
              </a:lnSpc>
              <a:buNone/>
            </a:pPr>
            <a:r>
              <a:rPr lang="en-US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                           </a:t>
            </a:r>
            <a:r>
              <a:rPr lang="ru-RU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 нетривиальные задачи.</a:t>
            </a:r>
          </a:p>
          <a:p>
            <a:pPr marL="609605" indent="-609605">
              <a:lnSpc>
                <a:spcPct val="80000"/>
              </a:lnSpc>
              <a:buNone/>
            </a:pPr>
            <a:r>
              <a:rPr lang="en-US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                        2. </a:t>
            </a:r>
            <a:r>
              <a:rPr lang="ru-RU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Ешьте помидоры</a:t>
            </a:r>
            <a:endParaRPr lang="en-US" altLang="ru-RU" sz="2400" b="1">
              <a:solidFill>
                <a:srgbClr val="800000"/>
              </a:solidFill>
              <a:latin typeface="Bookman Old Style" panose="02050604050505020204" pitchFamily="18" charset="0"/>
            </a:endParaRPr>
          </a:p>
          <a:p>
            <a:pPr marL="609605" indent="-609605">
              <a:lnSpc>
                <a:spcPct val="80000"/>
              </a:lnSpc>
              <a:buNone/>
            </a:pPr>
            <a:r>
              <a:rPr lang="en-US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3.   </a:t>
            </a:r>
            <a:r>
              <a:rPr lang="ru-RU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Женитесь</a:t>
            </a:r>
          </a:p>
          <a:p>
            <a:pPr marL="609605" indent="-609605">
              <a:lnSpc>
                <a:spcPct val="80000"/>
              </a:lnSpc>
              <a:buNone/>
            </a:pPr>
            <a:r>
              <a:rPr lang="en-US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4.   </a:t>
            </a:r>
            <a:r>
              <a:rPr lang="ru-RU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Избавьтесь от будильника</a:t>
            </a:r>
          </a:p>
          <a:p>
            <a:pPr marL="609605" indent="-609605">
              <a:lnSpc>
                <a:spcPct val="80000"/>
              </a:lnSpc>
              <a:buNone/>
            </a:pPr>
            <a:r>
              <a:rPr lang="en-US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5.   </a:t>
            </a:r>
            <a:r>
              <a:rPr lang="ru-RU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Съедайте хлебные корки</a:t>
            </a:r>
          </a:p>
          <a:p>
            <a:pPr marL="609605" indent="-609605">
              <a:lnSpc>
                <a:spcPct val="80000"/>
              </a:lnSpc>
              <a:buNone/>
            </a:pPr>
            <a:r>
              <a:rPr lang="ru-RU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6</a:t>
            </a:r>
            <a:r>
              <a:rPr lang="en-US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.   </a:t>
            </a:r>
            <a:r>
              <a:rPr lang="ru-RU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Игнорируйте общественное мнение</a:t>
            </a:r>
          </a:p>
          <a:p>
            <a:pPr marL="609605" indent="-609605">
              <a:lnSpc>
                <a:spcPct val="80000"/>
              </a:lnSpc>
              <a:buNone/>
            </a:pPr>
            <a:r>
              <a:rPr lang="en-US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7.   </a:t>
            </a:r>
            <a:r>
              <a:rPr lang="ru-RU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Заведите домашнего питомца</a:t>
            </a:r>
          </a:p>
          <a:p>
            <a:pPr marL="609605" indent="-609605">
              <a:lnSpc>
                <a:spcPct val="80000"/>
              </a:lnSpc>
              <a:buNone/>
            </a:pPr>
            <a:r>
              <a:rPr lang="en-US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8.   </a:t>
            </a:r>
            <a:r>
              <a:rPr lang="ru-RU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Полюбите шоколад</a:t>
            </a:r>
          </a:p>
          <a:p>
            <a:pPr marL="609605" indent="-609605">
              <a:lnSpc>
                <a:spcPct val="80000"/>
              </a:lnSpc>
              <a:buNone/>
            </a:pPr>
            <a:r>
              <a:rPr lang="en-US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9.   </a:t>
            </a:r>
            <a:r>
              <a:rPr lang="ru-RU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Обретите веру</a:t>
            </a:r>
          </a:p>
          <a:p>
            <a:pPr marL="609605" indent="-609605">
              <a:lnSpc>
                <a:spcPct val="80000"/>
              </a:lnSpc>
              <a:buNone/>
            </a:pPr>
            <a:r>
              <a:rPr lang="en-US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10. </a:t>
            </a:r>
            <a:r>
              <a:rPr lang="ru-RU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Изучайте язык, учитесь играть на музыкальном инструменте</a:t>
            </a:r>
          </a:p>
          <a:p>
            <a:pPr marL="609605" indent="-609605">
              <a:lnSpc>
                <a:spcPct val="80000"/>
              </a:lnSpc>
              <a:buNone/>
            </a:pPr>
            <a:r>
              <a:rPr lang="en-US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11. </a:t>
            </a:r>
            <a:r>
              <a:rPr lang="ru-RU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Слушайте классическую музыку</a:t>
            </a:r>
          </a:p>
          <a:p>
            <a:pPr marL="609605" indent="-609605">
              <a:lnSpc>
                <a:spcPct val="80000"/>
              </a:lnSpc>
              <a:buNone/>
            </a:pPr>
            <a:r>
              <a:rPr lang="en-US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12. </a:t>
            </a:r>
            <a:r>
              <a:rPr lang="ru-RU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Дружите с солнцем</a:t>
            </a:r>
          </a:p>
          <a:p>
            <a:pPr marL="609605" indent="-609605">
              <a:lnSpc>
                <a:spcPct val="80000"/>
              </a:lnSpc>
              <a:buNone/>
            </a:pPr>
            <a:r>
              <a:rPr lang="en-US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13. </a:t>
            </a:r>
            <a:r>
              <a:rPr lang="ru-RU" altLang="ru-RU" sz="2400" b="1">
                <a:solidFill>
                  <a:srgbClr val="800000"/>
                </a:solidFill>
                <a:latin typeface="Bookman Old Style" panose="02050604050505020204" pitchFamily="18" charset="0"/>
              </a:rPr>
              <a:t>Танцуйте!</a:t>
            </a:r>
          </a:p>
          <a:p>
            <a:pPr marL="609605" indent="-609605">
              <a:lnSpc>
                <a:spcPct val="80000"/>
              </a:lnSpc>
            </a:pPr>
            <a:endParaRPr lang="ru-RU" altLang="ru-RU" sz="2400" b="1">
              <a:solidFill>
                <a:srgbClr val="800000"/>
              </a:solidFill>
              <a:latin typeface="Bookman Old Style" panose="02050604050505020204" pitchFamily="18" charset="0"/>
            </a:endParaRPr>
          </a:p>
          <a:p>
            <a:pPr marL="609605" indent="-609605" algn="r">
              <a:lnSpc>
                <a:spcPct val="80000"/>
              </a:lnSpc>
            </a:pPr>
            <a:endParaRPr lang="ru-RU" altLang="ru-RU" sz="2400" b="1">
              <a:solidFill>
                <a:srgbClr val="800000"/>
              </a:solidFill>
              <a:latin typeface="Bookman Old Style" panose="02050604050505020204" pitchFamily="18" charset="0"/>
            </a:endParaRPr>
          </a:p>
          <a:p>
            <a:pPr marL="609605" indent="-609605">
              <a:lnSpc>
                <a:spcPct val="80000"/>
              </a:lnSpc>
            </a:pPr>
            <a:endParaRPr lang="ru-RU" altLang="ru-RU" sz="1800" b="1">
              <a:solidFill>
                <a:srgbClr val="800000"/>
              </a:solidFill>
              <a:latin typeface="Bookman Old Style" panose="02050604050505020204" pitchFamily="18" charset="0"/>
            </a:endParaRPr>
          </a:p>
          <a:p>
            <a:pPr marL="609605" indent="-609605" algn="r">
              <a:lnSpc>
                <a:spcPct val="80000"/>
              </a:lnSpc>
            </a:pPr>
            <a:endParaRPr lang="ru-RU" altLang="ru-RU" sz="1800" b="1">
              <a:solidFill>
                <a:srgbClr val="800000"/>
              </a:solidFill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410189" y="235969"/>
            <a:ext cx="8368154" cy="830997"/>
          </a:xfrm>
          <a:prstGeom prst="rect">
            <a:avLst/>
          </a:prstGeom>
          <a:solidFill>
            <a:srgbClr val="00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800000"/>
                </a:solidFill>
              </a:rPr>
              <a:t>13 действенных </a:t>
            </a:r>
            <a:r>
              <a:rPr lang="ru-RU" altLang="ru-RU" sz="2400" b="1" dirty="0" smtClean="0">
                <a:solidFill>
                  <a:srgbClr val="800000"/>
                </a:solidFill>
              </a:rPr>
              <a:t>рекомендаций </a:t>
            </a:r>
            <a:r>
              <a:rPr lang="ru-RU" altLang="ru-RU" sz="2400" b="1" dirty="0">
                <a:solidFill>
                  <a:srgbClr val="800000"/>
                </a:solidFill>
              </a:rPr>
              <a:t>Университетского госпиталя </a:t>
            </a:r>
            <a:r>
              <a:rPr lang="ru-RU" altLang="ru-RU" sz="2400" b="1" dirty="0" smtClean="0">
                <a:solidFill>
                  <a:srgbClr val="800000"/>
                </a:solidFill>
              </a:rPr>
              <a:t>Женевы для увеличения жизнестойкости</a:t>
            </a:r>
            <a:endParaRPr lang="ru-RU" altLang="ru-RU" sz="2400" b="1" dirty="0">
              <a:solidFill>
                <a:srgbClr val="800000"/>
              </a:solidFill>
            </a:endParaRPr>
          </a:p>
        </p:txBody>
      </p:sp>
      <p:pic>
        <p:nvPicPr>
          <p:cNvPr id="36868" name="Picture 4" descr="skazka-kolobok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5343"/>
            <a:ext cx="2438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93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1905001" y="1447800"/>
            <a:ext cx="9562623" cy="1252538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/>
              <a:t>Желаю сохранения жизнестойкости в любых ситуациях</a:t>
            </a:r>
            <a:r>
              <a:rPr lang="ru-RU" altLang="ru-RU" dirty="0" smtClean="0"/>
              <a:t>!</a:t>
            </a:r>
            <a:endParaRPr lang="ru-RU" altLang="ru-RU" dirty="0" smtClean="0"/>
          </a:p>
        </p:txBody>
      </p:sp>
      <p:pic>
        <p:nvPicPr>
          <p:cNvPr id="47107" name="Picture 2" descr="https://img-fotki.yandex.ru/get/9830/121447594.5c2/0_1063d7_1df3e7c4_X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049" y="3192463"/>
            <a:ext cx="2058988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CustomShape 1"/>
          <p:cNvSpPr>
            <a:spLocks noChangeArrowheads="1"/>
          </p:cNvSpPr>
          <p:nvPr/>
        </p:nvSpPr>
        <p:spPr bwMode="auto">
          <a:xfrm>
            <a:off x="5791200" y="3962401"/>
            <a:ext cx="61849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1" tIns="45000" rIns="90001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999" b="1" dirty="0" err="1">
                <a:cs typeface="Arial" pitchFamily="34" charset="0"/>
              </a:rPr>
              <a:t>Умрюхин</a:t>
            </a:r>
            <a:r>
              <a:rPr lang="ru-RU" altLang="ru-RU" sz="1999" b="1" dirty="0">
                <a:cs typeface="Arial" pitchFamily="34" charset="0"/>
              </a:rPr>
              <a:t> </a:t>
            </a:r>
            <a:r>
              <a:rPr lang="ru-RU" altLang="ru-RU" sz="1999" b="1" dirty="0" smtClean="0">
                <a:cs typeface="Arial" pitchFamily="34" charset="0"/>
              </a:rPr>
              <a:t>Павел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999" b="1" dirty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999" b="1" dirty="0" smtClean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999" b="1" dirty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999" b="1" dirty="0">
                <a:cs typeface="Arial" pitchFamily="34" charset="0"/>
              </a:rPr>
              <a:t>+79261375787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999" b="1" dirty="0">
                <a:cs typeface="Arial" pitchFamily="34" charset="0"/>
              </a:rPr>
              <a:t>pavelum@mail.ru</a:t>
            </a:r>
          </a:p>
        </p:txBody>
      </p:sp>
    </p:spTree>
    <p:extLst>
      <p:ext uri="{BB962C8B-B14F-4D97-AF65-F5344CB8AC3E}">
        <p14:creationId xmlns:p14="http://schemas.microsoft.com/office/powerpoint/2010/main" val="287015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>
          <a:xfrm>
            <a:off x="1309603" y="359502"/>
            <a:ext cx="8229600" cy="5353050"/>
          </a:xfrm>
        </p:spPr>
        <p:txBody>
          <a:bodyPr/>
          <a:lstStyle/>
          <a:p>
            <a:pPr>
              <a:defRPr/>
            </a:pPr>
            <a:r>
              <a:rPr lang="ru-RU" sz="2400" dirty="0"/>
              <a:t>Мозг работает в 24-часовом режиме и заснуть в непривычное время может быть трудно.</a:t>
            </a:r>
          </a:p>
          <a:p>
            <a:pPr>
              <a:defRPr/>
            </a:pPr>
            <a:r>
              <a:rPr lang="ru-RU" sz="2400" dirty="0"/>
              <a:t>Важная роль мелатонина – гормона, который вырабатывается под влиянием гипоталамуса (СХЯ) в отсутствие яркого синего света. Стимуляция мелатониновых рецепторов (агомелатин) снижает уровень стресса</a:t>
            </a:r>
            <a:r>
              <a:rPr lang="en-US" sz="2400" dirty="0"/>
              <a:t> </a:t>
            </a:r>
            <a:r>
              <a:rPr lang="en-US" sz="2400" i="1" dirty="0"/>
              <a:t>(</a:t>
            </a:r>
            <a:r>
              <a:rPr lang="en-US" sz="2400" i="1" dirty="0" err="1"/>
              <a:t>Boulle</a:t>
            </a:r>
            <a:r>
              <a:rPr lang="en-US" sz="2400" i="1" dirty="0"/>
              <a:t> F. et al., 2014)</a:t>
            </a:r>
          </a:p>
          <a:p>
            <a:pPr>
              <a:defRPr/>
            </a:pPr>
            <a:endParaRPr lang="en-US" sz="2400" i="1" dirty="0"/>
          </a:p>
          <a:p>
            <a:pPr marL="514354" indent="-514354">
              <a:buFontTx/>
              <a:buAutoNum type="arabicPeriod"/>
              <a:defRPr/>
            </a:pPr>
            <a:r>
              <a:rPr lang="ru-RU" sz="2400" i="1" dirty="0"/>
              <a:t>Старайтесь чаще бывать в местах с естественным освещением</a:t>
            </a:r>
          </a:p>
          <a:p>
            <a:pPr marL="514354" indent="-514354">
              <a:buFontTx/>
              <a:buAutoNum type="arabicPeriod"/>
              <a:defRPr/>
            </a:pPr>
            <a:r>
              <a:rPr lang="ru-RU" sz="2400" i="1" dirty="0"/>
              <a:t>Особенно утром важен яркий свет</a:t>
            </a:r>
          </a:p>
          <a:p>
            <a:pPr marL="514354" indent="-514354">
              <a:buFontTx/>
              <a:buAutoNum type="arabicPeriod"/>
              <a:defRPr/>
            </a:pPr>
            <a:r>
              <a:rPr lang="ru-RU" sz="2400" i="1" dirty="0"/>
              <a:t>После захода солнца уменьшите яркость – лучше свечи</a:t>
            </a:r>
          </a:p>
          <a:p>
            <a:pPr marL="514354" indent="-514354">
              <a:buFontTx/>
              <a:buAutoNum type="arabicPeriod"/>
              <a:defRPr/>
            </a:pPr>
            <a:r>
              <a:rPr lang="ru-RU" sz="2400" i="1" dirty="0" err="1"/>
              <a:t>Блокруйте</a:t>
            </a:r>
            <a:r>
              <a:rPr lang="ru-RU" sz="2400" i="1" dirty="0"/>
              <a:t> синий спектр – гаджеты</a:t>
            </a:r>
            <a:r>
              <a:rPr lang="en-US" sz="2400" i="1" dirty="0"/>
              <a:t>,</a:t>
            </a:r>
            <a:r>
              <a:rPr lang="ru-RU" sz="2400" i="1" dirty="0"/>
              <a:t> </a:t>
            </a:r>
            <a:r>
              <a:rPr lang="en-US" sz="2400" i="1" dirty="0"/>
              <a:t>(</a:t>
            </a:r>
            <a:r>
              <a:rPr lang="en-US" sz="2400" i="1" dirty="0" err="1"/>
              <a:t>F.lux</a:t>
            </a:r>
            <a:r>
              <a:rPr lang="en-US" sz="2400" i="1" dirty="0"/>
              <a:t> software)</a:t>
            </a:r>
            <a:endParaRPr lang="ru-RU" sz="2400" i="1" dirty="0"/>
          </a:p>
          <a:p>
            <a:pPr marL="514354" indent="-514354">
              <a:buFontTx/>
              <a:buAutoNum type="arabicPeriod"/>
              <a:defRPr/>
            </a:pPr>
            <a:r>
              <a:rPr lang="ru-RU" sz="2400" i="1" dirty="0"/>
              <a:t>Спите в темноте, если нет возможности – маска, </a:t>
            </a:r>
            <a:r>
              <a:rPr lang="ru-RU" sz="2400" i="1" dirty="0" err="1"/>
              <a:t>беруши</a:t>
            </a:r>
            <a:r>
              <a:rPr lang="ru-RU" sz="2400" i="1" dirty="0"/>
              <a:t>.</a:t>
            </a:r>
            <a:endParaRPr lang="en-US" sz="2400" i="1" dirty="0"/>
          </a:p>
          <a:p>
            <a:pPr marL="514354" indent="-514354">
              <a:buFontTx/>
              <a:buAutoNum type="arabicPeriod"/>
              <a:defRPr/>
            </a:pPr>
            <a:endParaRPr lang="ru-RU" sz="2400" i="1" dirty="0"/>
          </a:p>
        </p:txBody>
      </p:sp>
      <p:pic>
        <p:nvPicPr>
          <p:cNvPr id="47107" name="Picture 2" descr="https://www.clipartmax.com/png/full/82-825182_this-free-icons-png-design-of-gray-pencil-icon-gray-penci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951" y="228601"/>
            <a:ext cx="9144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26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ustomShape 1"/>
          <p:cNvSpPr>
            <a:spLocks noChangeArrowheads="1"/>
          </p:cNvSpPr>
          <p:nvPr/>
        </p:nvSpPr>
        <p:spPr bwMode="auto">
          <a:xfrm>
            <a:off x="4038601" y="-100012"/>
            <a:ext cx="6919913" cy="117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1" tIns="45000" rIns="90001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Стадии стресса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12291" name="CustomShape 2"/>
          <p:cNvSpPr>
            <a:spLocks noChangeArrowheads="1"/>
          </p:cNvSpPr>
          <p:nvPr/>
        </p:nvSpPr>
        <p:spPr bwMode="auto">
          <a:xfrm>
            <a:off x="1981201" y="1600201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2292" name="CustomShape 3"/>
          <p:cNvSpPr>
            <a:spLocks noChangeArrowheads="1"/>
          </p:cNvSpPr>
          <p:nvPr/>
        </p:nvSpPr>
        <p:spPr bwMode="auto">
          <a:xfrm>
            <a:off x="1524001" y="0"/>
            <a:ext cx="9142413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9" y="1168402"/>
            <a:ext cx="2492375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39" y="1066801"/>
            <a:ext cx="6011861" cy="353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CustomShape 4"/>
          <p:cNvSpPr>
            <a:spLocks noChangeArrowheads="1"/>
          </p:cNvSpPr>
          <p:nvPr/>
        </p:nvSpPr>
        <p:spPr bwMode="auto">
          <a:xfrm>
            <a:off x="1558925" y="5092700"/>
            <a:ext cx="910907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1" tIns="45000" rIns="90001" bIns="45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   - </a:t>
            </a:r>
            <a:r>
              <a:rPr lang="ru-RU" altLang="ru-RU" sz="220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ТРЕВОГА</a:t>
            </a:r>
            <a:endParaRPr lang="ru-RU" altLang="ru-RU" sz="1800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II  - </a:t>
            </a:r>
            <a:r>
              <a:rPr lang="ru-RU" altLang="ru-RU" sz="220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РЕЗИСТЕНТНОСТЬ </a:t>
            </a:r>
            <a:r>
              <a:rPr lang="ru-RU" altLang="ru-RU" sz="220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- </a:t>
            </a:r>
            <a:r>
              <a:rPr lang="ru-RU" altLang="ru-RU" sz="2201" dirty="0">
                <a:solidFill>
                  <a:srgbClr val="D60093"/>
                </a:solidFill>
                <a:latin typeface="Calibri" pitchFamily="34" charset="0"/>
                <a:cs typeface="Arial" pitchFamily="34" charset="0"/>
              </a:rPr>
              <a:t>положительный стресс, тренировка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1" dirty="0">
                <a:solidFill>
                  <a:srgbClr val="D60093"/>
                </a:solidFill>
                <a:latin typeface="Calibri" pitchFamily="34" charset="0"/>
                <a:cs typeface="Arial" pitchFamily="34" charset="0"/>
              </a:rPr>
              <a:t>адаптации, сопровождается положительными эмоциями</a:t>
            </a:r>
            <a:endParaRPr lang="ru-RU" altLang="ru-RU" sz="1800" dirty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III - </a:t>
            </a:r>
            <a:r>
              <a:rPr lang="ru-RU" altLang="ru-RU" sz="220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Arial" pitchFamily="34" charset="0"/>
              </a:rPr>
              <a:t>ИСТОЩЕНИЕ </a:t>
            </a:r>
            <a:r>
              <a:rPr lang="ru-RU" altLang="ru-RU" sz="220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- </a:t>
            </a:r>
            <a:r>
              <a:rPr lang="ru-RU" altLang="ru-RU" sz="2201" dirty="0">
                <a:solidFill>
                  <a:srgbClr val="D60093"/>
                </a:solidFill>
                <a:latin typeface="Calibri" pitchFamily="34" charset="0"/>
                <a:cs typeface="Arial" pitchFamily="34" charset="0"/>
              </a:rPr>
              <a:t>отрицательный стресс- отрицательные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201" dirty="0">
                <a:solidFill>
                  <a:srgbClr val="D60093"/>
                </a:solidFill>
                <a:latin typeface="Calibri" pitchFamily="34" charset="0"/>
                <a:cs typeface="Arial" pitchFamily="34" charset="0"/>
              </a:rPr>
              <a:t>эмоции </a:t>
            </a:r>
            <a:r>
              <a:rPr lang="ru-RU" altLang="ru-RU" sz="2201" dirty="0">
                <a:solidFill>
                  <a:srgbClr val="FF0066"/>
                </a:solidFill>
                <a:latin typeface="Calibri" pitchFamily="34" charset="0"/>
                <a:cs typeface="Arial" pitchFamily="34" charset="0"/>
              </a:rPr>
              <a:t>язвы,</a:t>
            </a:r>
            <a:r>
              <a:rPr lang="ru-RU" altLang="ru-RU" sz="1800" dirty="0">
                <a:cs typeface="Arial" pitchFamily="34" charset="0"/>
              </a:rPr>
              <a:t> </a:t>
            </a:r>
            <a:r>
              <a:rPr lang="ru-RU" altLang="ru-RU" sz="2201" dirty="0">
                <a:solidFill>
                  <a:srgbClr val="FF0066"/>
                </a:solidFill>
                <a:latin typeface="Calibri" pitchFamily="34" charset="0"/>
                <a:cs typeface="Arial" pitchFamily="34" charset="0"/>
              </a:rPr>
              <a:t>гипертония, аллергии, рак, неврозы, алкоголизм и т.д.</a:t>
            </a:r>
            <a:endParaRPr lang="ru-RU" altLang="ru-RU" sz="1800" dirty="0">
              <a:cs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800" dirty="0">
              <a:cs typeface="Arial" pitchFamily="34" charset="0"/>
            </a:endParaRPr>
          </a:p>
        </p:txBody>
      </p:sp>
      <p:sp>
        <p:nvSpPr>
          <p:cNvPr id="12296" name="CustomShape 5"/>
          <p:cNvSpPr>
            <a:spLocks noChangeArrowheads="1"/>
          </p:cNvSpPr>
          <p:nvPr/>
        </p:nvSpPr>
        <p:spPr bwMode="auto">
          <a:xfrm>
            <a:off x="8080375" y="4508501"/>
            <a:ext cx="2128838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1" tIns="45000" rIns="90001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Ганс Селье</a:t>
            </a:r>
            <a:endParaRPr lang="ru-RU" altLang="ru-RU" sz="18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1907 —1982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12297" name="CustomShape 6"/>
          <p:cNvSpPr>
            <a:spLocks noChangeArrowheads="1"/>
          </p:cNvSpPr>
          <p:nvPr/>
        </p:nvSpPr>
        <p:spPr bwMode="auto">
          <a:xfrm>
            <a:off x="5195888" y="1908176"/>
            <a:ext cx="287337" cy="28575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2298" name="CustomShape 7"/>
          <p:cNvSpPr>
            <a:spLocks noChangeArrowheads="1"/>
          </p:cNvSpPr>
          <p:nvPr/>
        </p:nvSpPr>
        <p:spPr bwMode="auto">
          <a:xfrm>
            <a:off x="5778502" y="1116014"/>
            <a:ext cx="627063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1" tIns="45000" rIns="90001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80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12299" name="Freeform 13"/>
          <p:cNvSpPr>
            <a:spLocks/>
          </p:cNvSpPr>
          <p:nvPr/>
        </p:nvSpPr>
        <p:spPr bwMode="auto">
          <a:xfrm>
            <a:off x="5410201" y="1295400"/>
            <a:ext cx="381001" cy="469900"/>
          </a:xfrm>
          <a:custGeom>
            <a:avLst/>
            <a:gdLst>
              <a:gd name="T0" fmla="*/ 0 w 240"/>
              <a:gd name="T1" fmla="*/ 2147483646 h 296"/>
              <a:gd name="T2" fmla="*/ 2147483646 w 240"/>
              <a:gd name="T3" fmla="*/ 2147483646 h 296"/>
              <a:gd name="T4" fmla="*/ 2147483646 w 240"/>
              <a:gd name="T5" fmla="*/ 2147483646 h 296"/>
              <a:gd name="T6" fmla="*/ 2147483646 w 240"/>
              <a:gd name="T7" fmla="*/ 2147483646 h 296"/>
              <a:gd name="T8" fmla="*/ 2147483646 w 240"/>
              <a:gd name="T9" fmla="*/ 2147483646 h 2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0" h="296">
                <a:moveTo>
                  <a:pt x="0" y="296"/>
                </a:moveTo>
                <a:cubicBezTo>
                  <a:pt x="76" y="288"/>
                  <a:pt x="152" y="280"/>
                  <a:pt x="192" y="248"/>
                </a:cubicBezTo>
                <a:cubicBezTo>
                  <a:pt x="232" y="216"/>
                  <a:pt x="240" y="144"/>
                  <a:pt x="240" y="104"/>
                </a:cubicBezTo>
                <a:cubicBezTo>
                  <a:pt x="240" y="64"/>
                  <a:pt x="200" y="16"/>
                  <a:pt x="192" y="8"/>
                </a:cubicBezTo>
                <a:cubicBezTo>
                  <a:pt x="184" y="0"/>
                  <a:pt x="188" y="28"/>
                  <a:pt x="192" y="56"/>
                </a:cubicBezTo>
              </a:path>
            </a:pathLst>
          </a:custGeom>
          <a:noFill/>
          <a:ln w="539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9385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457202"/>
            <a:ext cx="9142413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ustomShape 2"/>
          <p:cNvSpPr>
            <a:spLocks noChangeArrowheads="1"/>
          </p:cNvSpPr>
          <p:nvPr/>
        </p:nvSpPr>
        <p:spPr bwMode="auto">
          <a:xfrm>
            <a:off x="1504950" y="1066801"/>
            <a:ext cx="3200401" cy="91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1" tIns="45000" rIns="90001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u="sng">
                <a:solidFill>
                  <a:srgbClr val="FA170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СИМПАТИЧЕСКИЙ ОТДЕЛ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A1706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«ГАЗ СТРЕССА»</a:t>
            </a:r>
            <a:endParaRPr lang="ru-RU" altLang="ru-RU" sz="1800">
              <a:solidFill>
                <a:srgbClr val="FA1706"/>
              </a:solidFill>
              <a:cs typeface="Arial" panose="020B0604020202020204" pitchFamily="34" charset="0"/>
            </a:endParaRPr>
          </a:p>
        </p:txBody>
      </p:sp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7239001" y="762000"/>
            <a:ext cx="388620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52B34D"/>
                </a:solidFill>
              </a:rPr>
              <a:t>АНАБОЛИЗМ – восстановление организма</a:t>
            </a:r>
          </a:p>
        </p:txBody>
      </p:sp>
      <p:sp>
        <p:nvSpPr>
          <p:cNvPr id="15365" name="Line 8"/>
          <p:cNvSpPr>
            <a:spLocks noChangeShapeType="1"/>
          </p:cNvSpPr>
          <p:nvPr/>
        </p:nvSpPr>
        <p:spPr bwMode="auto">
          <a:xfrm flipH="1">
            <a:off x="8534401" y="1828800"/>
            <a:ext cx="533399" cy="4572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1538288" y="835026"/>
            <a:ext cx="43434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A1706"/>
                </a:solidFill>
              </a:rPr>
              <a:t>КАТАБОЛИЗМ – распад веществ для энергии</a:t>
            </a:r>
          </a:p>
        </p:txBody>
      </p:sp>
      <p:sp>
        <p:nvSpPr>
          <p:cNvPr id="15367" name="Line 10"/>
          <p:cNvSpPr>
            <a:spLocks noChangeShapeType="1"/>
          </p:cNvSpPr>
          <p:nvPr/>
        </p:nvSpPr>
        <p:spPr bwMode="auto">
          <a:xfrm>
            <a:off x="3276600" y="1600200"/>
            <a:ext cx="152400" cy="3810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368" name="Line 11"/>
          <p:cNvSpPr>
            <a:spLocks noChangeShapeType="1"/>
          </p:cNvSpPr>
          <p:nvPr/>
        </p:nvSpPr>
        <p:spPr bwMode="auto">
          <a:xfrm>
            <a:off x="2971800" y="1828800"/>
            <a:ext cx="914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 useBgFill="1">
        <p:nvSpPr>
          <p:cNvPr id="15369" name="Text Box 12"/>
          <p:cNvSpPr txBox="1">
            <a:spLocks noChangeArrowheads="1"/>
          </p:cNvSpPr>
          <p:nvPr/>
        </p:nvSpPr>
        <p:spPr bwMode="auto">
          <a:xfrm>
            <a:off x="1974851" y="1662114"/>
            <a:ext cx="1302023" cy="30777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/>
              <a:t>Густая слюна</a:t>
            </a:r>
          </a:p>
        </p:txBody>
      </p:sp>
      <p:sp>
        <p:nvSpPr>
          <p:cNvPr id="2" name="CustomShape 3"/>
          <p:cNvSpPr>
            <a:spLocks noChangeArrowheads="1"/>
          </p:cNvSpPr>
          <p:nvPr/>
        </p:nvSpPr>
        <p:spPr bwMode="auto">
          <a:xfrm>
            <a:off x="7148514" y="1236663"/>
            <a:ext cx="3519487" cy="744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90001" tIns="45000" rIns="90001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u="sng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ru-RU" altLang="ru-RU" sz="1999" u="sng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ПАРАСИМПАТИЧЕСКИЙ ОТДЕЛ</a:t>
            </a:r>
            <a:endParaRPr lang="en-US" altLang="ru-RU" sz="1999" u="sng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1999" u="sng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ru-RU" sz="1999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ru-RU" altLang="ru-RU" sz="1999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«ТОРМОЗ СТРЕССА»</a:t>
            </a:r>
            <a:endParaRPr lang="ru-RU" altLang="ru-RU" sz="1999" dirty="0">
              <a:solidFill>
                <a:schemeClr val="accent3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5371" name="CustomShape 1"/>
          <p:cNvSpPr>
            <a:spLocks noChangeArrowheads="1"/>
          </p:cNvSpPr>
          <p:nvPr/>
        </p:nvSpPr>
        <p:spPr bwMode="auto">
          <a:xfrm>
            <a:off x="2651125" y="60326"/>
            <a:ext cx="3995738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1" tIns="45000" rIns="90001" bIns="4500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900" b="1" u="sng">
                <a:latin typeface="Calibri" panose="020F0502020204030204" pitchFamily="34" charset="0"/>
                <a:cs typeface="Arial" panose="020B0604020202020204" pitchFamily="34" charset="0"/>
              </a:rPr>
              <a:t>Регуляция баланса энергии ВЕГЕТАТИВНОЙ нервной системой</a:t>
            </a:r>
            <a:endParaRPr lang="ru-RU" altLang="ru-RU" sz="1900" b="1" u="sng">
              <a:cs typeface="Arial" panose="020B0604020202020204" pitchFamily="34" charset="0"/>
            </a:endParaRPr>
          </a:p>
        </p:txBody>
      </p:sp>
      <p:sp useBgFill="1"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1614033" y="1905001"/>
            <a:ext cx="1281568" cy="52322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1400"/>
              <a:t>Расширение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ru-RU" altLang="ru-RU" sz="1400"/>
              <a:t>зрачков</a:t>
            </a:r>
          </a:p>
        </p:txBody>
      </p:sp>
      <p:sp useBgFill="1">
        <p:nvSpPr>
          <p:cNvPr id="15373" name="Text Box 12"/>
          <p:cNvSpPr txBox="1">
            <a:spLocks noChangeArrowheads="1"/>
          </p:cNvSpPr>
          <p:nvPr/>
        </p:nvSpPr>
        <p:spPr bwMode="auto">
          <a:xfrm>
            <a:off x="9256714" y="2743200"/>
            <a:ext cx="1411733" cy="52322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/>
              <a:t>Жидкая слюна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400"/>
          </a:p>
        </p:txBody>
      </p:sp>
      <p:sp useBgFill="1">
        <p:nvSpPr>
          <p:cNvPr id="15374" name="Text Box 12"/>
          <p:cNvSpPr txBox="1">
            <a:spLocks noChangeArrowheads="1"/>
          </p:cNvSpPr>
          <p:nvPr/>
        </p:nvSpPr>
        <p:spPr bwMode="auto">
          <a:xfrm>
            <a:off x="9256713" y="4191001"/>
            <a:ext cx="1548052" cy="52322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/>
              <a:t>Пищеварение в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/>
              <a:t>желудке</a:t>
            </a:r>
          </a:p>
        </p:txBody>
      </p:sp>
      <p:sp useBgFill="1">
        <p:nvSpPr>
          <p:cNvPr id="15375" name="Text Box 12"/>
          <p:cNvSpPr txBox="1">
            <a:spLocks noChangeArrowheads="1"/>
          </p:cNvSpPr>
          <p:nvPr/>
        </p:nvSpPr>
        <p:spPr bwMode="auto">
          <a:xfrm>
            <a:off x="9372601" y="3306764"/>
            <a:ext cx="1370013" cy="52322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/>
              <a:t>Отдых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/>
              <a:t>сердца        </a:t>
            </a:r>
          </a:p>
        </p:txBody>
      </p:sp>
      <p:sp useBgFill="1">
        <p:nvSpPr>
          <p:cNvPr id="15376" name="Text Box 12"/>
          <p:cNvSpPr txBox="1">
            <a:spLocks noChangeArrowheads="1"/>
          </p:cNvSpPr>
          <p:nvPr/>
        </p:nvSpPr>
        <p:spPr bwMode="auto">
          <a:xfrm>
            <a:off x="1525588" y="2819401"/>
            <a:ext cx="1141412" cy="95410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/>
              <a:t>Усиление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/>
              <a:t>сердца и повышение давления       </a:t>
            </a:r>
          </a:p>
        </p:txBody>
      </p:sp>
      <p:sp useBgFill="1">
        <p:nvSpPr>
          <p:cNvPr id="15377" name="Text Box 12"/>
          <p:cNvSpPr txBox="1">
            <a:spLocks noChangeArrowheads="1"/>
          </p:cNvSpPr>
          <p:nvPr/>
        </p:nvSpPr>
        <p:spPr bwMode="auto">
          <a:xfrm>
            <a:off x="1481138" y="4343400"/>
            <a:ext cx="1233479" cy="738664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/>
              <a:t>Желудок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/>
              <a:t>тормозится,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/>
              <a:t>язвы </a:t>
            </a:r>
          </a:p>
        </p:txBody>
      </p:sp>
    </p:spTree>
    <p:extLst>
      <p:ext uri="{BB962C8B-B14F-4D97-AF65-F5344CB8AC3E}">
        <p14:creationId xmlns:p14="http://schemas.microsoft.com/office/powerpoint/2010/main" val="23586392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2457450"/>
            <a:ext cx="76454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28025" y="5070475"/>
            <a:ext cx="1200150" cy="36830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Действие</a:t>
            </a:r>
            <a:endParaRPr lang="ru-RU" alt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202613" y="3752850"/>
            <a:ext cx="1416050" cy="369888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Параметры</a:t>
            </a:r>
            <a:endParaRPr lang="ru-RU" alt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293101" y="4397375"/>
            <a:ext cx="1235075" cy="36830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Результат</a:t>
            </a:r>
            <a:endParaRPr lang="ru-RU" alt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383339" y="2087564"/>
            <a:ext cx="2935287" cy="36988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Обратная афферентация</a:t>
            </a:r>
            <a:endParaRPr lang="ru-RU" alt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707063" y="4694238"/>
            <a:ext cx="1485900" cy="64611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Программа действия</a:t>
            </a:r>
            <a:endParaRPr lang="ru-RU" alt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628901" y="5616575"/>
            <a:ext cx="1370013" cy="36830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Мотивация</a:t>
            </a:r>
            <a:endParaRPr lang="ru-RU" alt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419351" y="3176589"/>
            <a:ext cx="989013" cy="369887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Память</a:t>
            </a:r>
            <a:endParaRPr lang="ru-RU" alt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24338" y="4371976"/>
            <a:ext cx="1511300" cy="646113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Принятие решения</a:t>
            </a:r>
            <a:endParaRPr lang="ru-RU" altLang="ru-RU"/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1625601" y="3568701"/>
            <a:ext cx="688975" cy="1871663"/>
            <a:chOff x="101600" y="2092325"/>
            <a:chExt cx="688975" cy="1871663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01600" y="2092325"/>
              <a:ext cx="647700" cy="36988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>
                  <a:solidFill>
                    <a:srgbClr val="9933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О.А.</a:t>
              </a:r>
              <a:endParaRPr lang="ru-RU" alt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44463" y="3594100"/>
              <a:ext cx="646112" cy="36988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>
                  <a:solidFill>
                    <a:srgbClr val="9933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О.А.</a:t>
              </a:r>
              <a:endParaRPr lang="ru-RU" altLang="ru-RU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1625600" y="4397375"/>
            <a:ext cx="647700" cy="368300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П.С.</a:t>
            </a:r>
            <a:endParaRPr lang="ru-RU" alt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035676" y="4044950"/>
            <a:ext cx="633413" cy="369888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>
                <a:solidFill>
                  <a:srgbClr val="99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АРД</a:t>
            </a:r>
            <a:endParaRPr lang="ru-RU" altLang="ru-RU"/>
          </a:p>
        </p:txBody>
      </p:sp>
      <p:grpSp>
        <p:nvGrpSpPr>
          <p:cNvPr id="17" name="Группа 18"/>
          <p:cNvGrpSpPr>
            <a:grpSpLocks/>
          </p:cNvGrpSpPr>
          <p:nvPr/>
        </p:nvGrpSpPr>
        <p:grpSpPr bwMode="auto">
          <a:xfrm>
            <a:off x="3119438" y="4730751"/>
            <a:ext cx="577850" cy="574675"/>
            <a:chOff x="2123728" y="5229225"/>
            <a:chExt cx="576610" cy="576039"/>
          </a:xfrm>
        </p:grpSpPr>
        <p:sp>
          <p:nvSpPr>
            <p:cNvPr id="4" name="Овал 3"/>
            <p:cNvSpPr/>
            <p:nvPr/>
          </p:nvSpPr>
          <p:spPr>
            <a:xfrm>
              <a:off x="2123728" y="5229225"/>
              <a:ext cx="576610" cy="57603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2267880" y="5517245"/>
              <a:ext cx="288305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6397"/>
          <p:cNvGrpSpPr>
            <a:grpSpLocks/>
          </p:cNvGrpSpPr>
          <p:nvPr/>
        </p:nvGrpSpPr>
        <p:grpSpPr bwMode="auto">
          <a:xfrm>
            <a:off x="3156858" y="1421947"/>
            <a:ext cx="3255963" cy="2114550"/>
            <a:chOff x="1554163" y="334963"/>
            <a:chExt cx="3256550" cy="2115243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1554163" y="334963"/>
              <a:ext cx="2657954" cy="916288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DejaVu Sans" panose="020B0603030804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ru-RU" altLang="ru-RU">
                  <a:solidFill>
                    <a:srgbClr val="9933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Ориентировочно-исследовательская реакция «что такое?»</a:t>
              </a:r>
              <a:endParaRPr lang="ru-RU" altLang="ru-RU"/>
            </a:p>
          </p:txBody>
        </p:sp>
        <p:grpSp>
          <p:nvGrpSpPr>
            <p:cNvPr id="24603" name="Группа 21"/>
            <p:cNvGrpSpPr>
              <a:grpSpLocks/>
            </p:cNvGrpSpPr>
            <p:nvPr/>
          </p:nvGrpSpPr>
          <p:grpSpPr bwMode="auto">
            <a:xfrm>
              <a:off x="4234103" y="1874167"/>
              <a:ext cx="576610" cy="576039"/>
              <a:chOff x="2123728" y="5229225"/>
              <a:chExt cx="576610" cy="576039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2123971" y="5228813"/>
                <a:ext cx="576367" cy="576451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2268460" y="5516244"/>
                <a:ext cx="287389" cy="0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Группа 16396"/>
          <p:cNvGrpSpPr>
            <a:grpSpLocks/>
          </p:cNvGrpSpPr>
          <p:nvPr/>
        </p:nvGrpSpPr>
        <p:grpSpPr bwMode="auto">
          <a:xfrm>
            <a:off x="6927851" y="3278189"/>
            <a:ext cx="576263" cy="574675"/>
            <a:chOff x="2851074" y="5373216"/>
            <a:chExt cx="576610" cy="576039"/>
          </a:xfrm>
        </p:grpSpPr>
        <p:sp>
          <p:nvSpPr>
            <p:cNvPr id="26" name="Овал 25"/>
            <p:cNvSpPr/>
            <p:nvPr/>
          </p:nvSpPr>
          <p:spPr>
            <a:xfrm>
              <a:off x="2851074" y="5373216"/>
              <a:ext cx="576610" cy="57603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24599" name="Группа 16395"/>
            <p:cNvGrpSpPr>
              <a:grpSpLocks/>
            </p:cNvGrpSpPr>
            <p:nvPr/>
          </p:nvGrpSpPr>
          <p:grpSpPr bwMode="auto">
            <a:xfrm>
              <a:off x="2995363" y="5517220"/>
              <a:ext cx="288032" cy="288030"/>
              <a:chOff x="2028106" y="5445226"/>
              <a:chExt cx="288032" cy="288030"/>
            </a:xfrm>
          </p:grpSpPr>
          <p:cxnSp>
            <p:nvCxnSpPr>
              <p:cNvPr id="27" name="Прямая соединительная линия 26"/>
              <p:cNvCxnSpPr/>
              <p:nvPr/>
            </p:nvCxnSpPr>
            <p:spPr>
              <a:xfrm>
                <a:off x="2028367" y="5597198"/>
                <a:ext cx="287510" cy="0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Прямая соединительная линия 29"/>
              <p:cNvCxnSpPr/>
              <p:nvPr/>
            </p:nvCxnSpPr>
            <p:spPr>
              <a:xfrm flipV="1">
                <a:off x="2172916" y="5444436"/>
                <a:ext cx="0" cy="289611"/>
              </a:xfrm>
              <a:prstGeom prst="line">
                <a:avLst/>
              </a:prstGeom>
              <a:ln w="508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593" name="Rectangle 3"/>
          <p:cNvSpPr>
            <a:spLocks noChangeArrowheads="1"/>
          </p:cNvSpPr>
          <p:nvPr/>
        </p:nvSpPr>
        <p:spPr bwMode="auto">
          <a:xfrm>
            <a:off x="1029151" y="-21772"/>
            <a:ext cx="1041173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Системные принципы различных эмоций</a:t>
            </a:r>
            <a:endParaRPr lang="ru-RU" altLang="ru-RU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dirty="0">
                <a:solidFill>
                  <a:srgbClr val="10253F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4594" name="Picture 10" descr="Cудак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226" y="571501"/>
            <a:ext cx="1247775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5" name="Text Box 11"/>
          <p:cNvSpPr txBox="1">
            <a:spLocks noChangeArrowheads="1"/>
          </p:cNvSpPr>
          <p:nvPr/>
        </p:nvSpPr>
        <p:spPr bwMode="auto">
          <a:xfrm>
            <a:off x="7934326" y="635000"/>
            <a:ext cx="18192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10253F"/>
                </a:solidFill>
              </a:rPr>
              <a:t>Академик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10253F"/>
                </a:solidFill>
              </a:rPr>
              <a:t>К.В. Судаков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10253F"/>
                </a:solidFill>
              </a:rPr>
              <a:t>(1932-2013)</a:t>
            </a:r>
            <a:r>
              <a:rPr lang="ru-RU" altLang="ru-RU" sz="1800">
                <a:solidFill>
                  <a:srgbClr val="10253F"/>
                </a:solidFill>
              </a:rPr>
              <a:t>		</a:t>
            </a:r>
          </a:p>
        </p:txBody>
      </p:sp>
      <p:sp>
        <p:nvSpPr>
          <p:cNvPr id="24596" name="Text Box 12"/>
          <p:cNvSpPr txBox="1">
            <a:spLocks noChangeArrowheads="1"/>
          </p:cNvSpPr>
          <p:nvPr/>
        </p:nvSpPr>
        <p:spPr bwMode="auto">
          <a:xfrm>
            <a:off x="3119438" y="574675"/>
            <a:ext cx="13192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10253F"/>
                </a:solidFill>
              </a:rPr>
              <a:t>Академик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10253F"/>
                </a:solidFill>
              </a:rPr>
              <a:t>П.К. Анохин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10253F"/>
                </a:solidFill>
              </a:rPr>
              <a:t>(1898-1974)</a:t>
            </a:r>
          </a:p>
        </p:txBody>
      </p:sp>
      <p:pic>
        <p:nvPicPr>
          <p:cNvPr id="24597" name="Picture 2" descr="A2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1" y="546101"/>
            <a:ext cx="1679575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11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 descr="http://www.zoopicture.ru/assets/2011/06/735735617701780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7" y="766466"/>
            <a:ext cx="9039225" cy="6019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Прямоугольник 4"/>
          <p:cNvSpPr>
            <a:spLocks noChangeArrowheads="1"/>
          </p:cNvSpPr>
          <p:nvPr/>
        </p:nvSpPr>
        <p:spPr bwMode="auto">
          <a:xfrm>
            <a:off x="608978" y="76201"/>
            <a:ext cx="9039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dirty="0"/>
              <a:t>Опыт Д.И. </a:t>
            </a:r>
            <a:r>
              <a:rPr lang="ru-RU" altLang="ru-RU" sz="1800" dirty="0" err="1"/>
              <a:t>Миминошвили</a:t>
            </a:r>
            <a:r>
              <a:rPr lang="ru-RU" altLang="ru-RU" sz="1800" dirty="0"/>
              <a:t> и Г.О </a:t>
            </a:r>
            <a:r>
              <a:rPr lang="ru-RU" altLang="ru-RU" sz="1800" dirty="0" err="1"/>
              <a:t>Макагян</a:t>
            </a:r>
            <a:r>
              <a:rPr lang="ru-RU" altLang="ru-RU" sz="1800" dirty="0"/>
              <a:t> в 1956 г. (</a:t>
            </a:r>
            <a:r>
              <a:rPr lang="ru-RU" altLang="ru-RU" sz="1800" dirty="0" err="1"/>
              <a:t>г.</a:t>
            </a:r>
            <a:r>
              <a:rPr lang="ru-RU" altLang="ru-RU" sz="1800" b="1" dirty="0" err="1"/>
              <a:t>Сухуми</a:t>
            </a:r>
            <a:r>
              <a:rPr lang="ru-RU" altLang="ru-RU" sz="1800" b="1" dirty="0"/>
              <a:t>) – стресс и гипертония  у павианов</a:t>
            </a:r>
            <a:endParaRPr lang="ru-RU" altLang="ru-RU" sz="1800" dirty="0"/>
          </a:p>
        </p:txBody>
      </p:sp>
      <p:sp>
        <p:nvSpPr>
          <p:cNvPr id="30725" name="TextBox 2"/>
          <p:cNvSpPr txBox="1">
            <a:spLocks noChangeArrowheads="1"/>
          </p:cNvSpPr>
          <p:nvPr/>
        </p:nvSpPr>
        <p:spPr bwMode="auto">
          <a:xfrm>
            <a:off x="1091577" y="4889502"/>
            <a:ext cx="7391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FFC000"/>
                </a:solidFill>
              </a:rPr>
              <a:t>Для сохранениия здоровья стресс не должен быть постоянным, а должен быть  дозированным и сменяться расслаблением</a:t>
            </a:r>
          </a:p>
        </p:txBody>
      </p:sp>
      <p:cxnSp>
        <p:nvCxnSpPr>
          <p:cNvPr id="3" name="Прямая со стрелкой 2"/>
          <p:cNvCxnSpPr/>
          <p:nvPr/>
        </p:nvCxnSpPr>
        <p:spPr>
          <a:xfrm flipV="1">
            <a:off x="797890" y="533400"/>
            <a:ext cx="0" cy="2743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804240" y="3276600"/>
            <a:ext cx="441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 7"/>
          <p:cNvSpPr/>
          <p:nvPr/>
        </p:nvSpPr>
        <p:spPr>
          <a:xfrm>
            <a:off x="804241" y="887413"/>
            <a:ext cx="3935413" cy="1841500"/>
          </a:xfrm>
          <a:custGeom>
            <a:avLst/>
            <a:gdLst>
              <a:gd name="connsiteX0" fmla="*/ 0 w 3934691"/>
              <a:gd name="connsiteY0" fmla="*/ 1842654 h 1842654"/>
              <a:gd name="connsiteX1" fmla="*/ 27709 w 3934691"/>
              <a:gd name="connsiteY1" fmla="*/ 1773382 h 1842654"/>
              <a:gd name="connsiteX2" fmla="*/ 110837 w 3934691"/>
              <a:gd name="connsiteY2" fmla="*/ 1634836 h 1842654"/>
              <a:gd name="connsiteX3" fmla="*/ 138546 w 3934691"/>
              <a:gd name="connsiteY3" fmla="*/ 1551709 h 1842654"/>
              <a:gd name="connsiteX4" fmla="*/ 152400 w 3934691"/>
              <a:gd name="connsiteY4" fmla="*/ 1510145 h 1842654"/>
              <a:gd name="connsiteX5" fmla="*/ 193964 w 3934691"/>
              <a:gd name="connsiteY5" fmla="*/ 1482436 h 1842654"/>
              <a:gd name="connsiteX6" fmla="*/ 249382 w 3934691"/>
              <a:gd name="connsiteY6" fmla="*/ 1343891 h 1842654"/>
              <a:gd name="connsiteX7" fmla="*/ 290946 w 3934691"/>
              <a:gd name="connsiteY7" fmla="*/ 1330036 h 1842654"/>
              <a:gd name="connsiteX8" fmla="*/ 304800 w 3934691"/>
              <a:gd name="connsiteY8" fmla="*/ 1371600 h 1842654"/>
              <a:gd name="connsiteX9" fmla="*/ 374073 w 3934691"/>
              <a:gd name="connsiteY9" fmla="*/ 1316182 h 1842654"/>
              <a:gd name="connsiteX10" fmla="*/ 415637 w 3934691"/>
              <a:gd name="connsiteY10" fmla="*/ 1302327 h 1842654"/>
              <a:gd name="connsiteX11" fmla="*/ 484909 w 3934691"/>
              <a:gd name="connsiteY11" fmla="*/ 1357745 h 1842654"/>
              <a:gd name="connsiteX12" fmla="*/ 526473 w 3934691"/>
              <a:gd name="connsiteY12" fmla="*/ 1385454 h 1842654"/>
              <a:gd name="connsiteX13" fmla="*/ 554182 w 3934691"/>
              <a:gd name="connsiteY13" fmla="*/ 1413164 h 1842654"/>
              <a:gd name="connsiteX14" fmla="*/ 581891 w 3934691"/>
              <a:gd name="connsiteY14" fmla="*/ 1385454 h 1842654"/>
              <a:gd name="connsiteX15" fmla="*/ 623455 w 3934691"/>
              <a:gd name="connsiteY15" fmla="*/ 1288473 h 1842654"/>
              <a:gd name="connsiteX16" fmla="*/ 678873 w 3934691"/>
              <a:gd name="connsiteY16" fmla="*/ 1274618 h 1842654"/>
              <a:gd name="connsiteX17" fmla="*/ 775855 w 3934691"/>
              <a:gd name="connsiteY17" fmla="*/ 1246909 h 1842654"/>
              <a:gd name="connsiteX18" fmla="*/ 817418 w 3934691"/>
              <a:gd name="connsiteY18" fmla="*/ 1219200 h 1842654"/>
              <a:gd name="connsiteX19" fmla="*/ 858982 w 3934691"/>
              <a:gd name="connsiteY19" fmla="*/ 1136073 h 1842654"/>
              <a:gd name="connsiteX20" fmla="*/ 955964 w 3934691"/>
              <a:gd name="connsiteY20" fmla="*/ 1163782 h 1842654"/>
              <a:gd name="connsiteX21" fmla="*/ 1052946 w 3934691"/>
              <a:gd name="connsiteY21" fmla="*/ 1219200 h 1842654"/>
              <a:gd name="connsiteX22" fmla="*/ 1149928 w 3934691"/>
              <a:gd name="connsiteY22" fmla="*/ 1274618 h 1842654"/>
              <a:gd name="connsiteX23" fmla="*/ 1191491 w 3934691"/>
              <a:gd name="connsiteY23" fmla="*/ 1260764 h 1842654"/>
              <a:gd name="connsiteX24" fmla="*/ 1219200 w 3934691"/>
              <a:gd name="connsiteY24" fmla="*/ 1233054 h 1842654"/>
              <a:gd name="connsiteX25" fmla="*/ 1260764 w 3934691"/>
              <a:gd name="connsiteY25" fmla="*/ 1205345 h 1842654"/>
              <a:gd name="connsiteX26" fmla="*/ 1316182 w 3934691"/>
              <a:gd name="connsiteY26" fmla="*/ 1094509 h 1842654"/>
              <a:gd name="connsiteX27" fmla="*/ 1399309 w 3934691"/>
              <a:gd name="connsiteY27" fmla="*/ 1039091 h 1842654"/>
              <a:gd name="connsiteX28" fmla="*/ 1427018 w 3934691"/>
              <a:gd name="connsiteY28" fmla="*/ 997527 h 1842654"/>
              <a:gd name="connsiteX29" fmla="*/ 1454728 w 3934691"/>
              <a:gd name="connsiteY29" fmla="*/ 969818 h 1842654"/>
              <a:gd name="connsiteX30" fmla="*/ 1482437 w 3934691"/>
              <a:gd name="connsiteY30" fmla="*/ 1011382 h 1842654"/>
              <a:gd name="connsiteX31" fmla="*/ 1496291 w 3934691"/>
              <a:gd name="connsiteY31" fmla="*/ 1052945 h 1842654"/>
              <a:gd name="connsiteX32" fmla="*/ 1537855 w 3934691"/>
              <a:gd name="connsiteY32" fmla="*/ 1080654 h 1842654"/>
              <a:gd name="connsiteX33" fmla="*/ 1634837 w 3934691"/>
              <a:gd name="connsiteY33" fmla="*/ 1108364 h 1842654"/>
              <a:gd name="connsiteX34" fmla="*/ 1731818 w 3934691"/>
              <a:gd name="connsiteY34" fmla="*/ 1191491 h 1842654"/>
              <a:gd name="connsiteX35" fmla="*/ 1773382 w 3934691"/>
              <a:gd name="connsiteY35" fmla="*/ 1205345 h 1842654"/>
              <a:gd name="connsiteX36" fmla="*/ 1814946 w 3934691"/>
              <a:gd name="connsiteY36" fmla="*/ 1191491 h 1842654"/>
              <a:gd name="connsiteX37" fmla="*/ 1856509 w 3934691"/>
              <a:gd name="connsiteY37" fmla="*/ 1066800 h 1842654"/>
              <a:gd name="connsiteX38" fmla="*/ 1911928 w 3934691"/>
              <a:gd name="connsiteY38" fmla="*/ 955964 h 1842654"/>
              <a:gd name="connsiteX39" fmla="*/ 2050473 w 3934691"/>
              <a:gd name="connsiteY39" fmla="*/ 969818 h 1842654"/>
              <a:gd name="connsiteX40" fmla="*/ 2119746 w 3934691"/>
              <a:gd name="connsiteY40" fmla="*/ 983673 h 1842654"/>
              <a:gd name="connsiteX41" fmla="*/ 2189018 w 3934691"/>
              <a:gd name="connsiteY41" fmla="*/ 1039091 h 1842654"/>
              <a:gd name="connsiteX42" fmla="*/ 2286000 w 3934691"/>
              <a:gd name="connsiteY42" fmla="*/ 983673 h 1842654"/>
              <a:gd name="connsiteX43" fmla="*/ 2327564 w 3934691"/>
              <a:gd name="connsiteY43" fmla="*/ 969818 h 1842654"/>
              <a:gd name="connsiteX44" fmla="*/ 2382982 w 3934691"/>
              <a:gd name="connsiteY44" fmla="*/ 886691 h 1842654"/>
              <a:gd name="connsiteX45" fmla="*/ 2396837 w 3934691"/>
              <a:gd name="connsiteY45" fmla="*/ 845127 h 1842654"/>
              <a:gd name="connsiteX46" fmla="*/ 2424546 w 3934691"/>
              <a:gd name="connsiteY46" fmla="*/ 803564 h 1842654"/>
              <a:gd name="connsiteX47" fmla="*/ 2466109 w 3934691"/>
              <a:gd name="connsiteY47" fmla="*/ 789709 h 1842654"/>
              <a:gd name="connsiteX48" fmla="*/ 2549237 w 3934691"/>
              <a:gd name="connsiteY48" fmla="*/ 803564 h 1842654"/>
              <a:gd name="connsiteX49" fmla="*/ 2590800 w 3934691"/>
              <a:gd name="connsiteY49" fmla="*/ 831273 h 1842654"/>
              <a:gd name="connsiteX50" fmla="*/ 2646218 w 3934691"/>
              <a:gd name="connsiteY50" fmla="*/ 748145 h 1842654"/>
              <a:gd name="connsiteX51" fmla="*/ 2673928 w 3934691"/>
              <a:gd name="connsiteY51" fmla="*/ 692727 h 1842654"/>
              <a:gd name="connsiteX52" fmla="*/ 2687782 w 3934691"/>
              <a:gd name="connsiteY52" fmla="*/ 651164 h 1842654"/>
              <a:gd name="connsiteX53" fmla="*/ 2715491 w 3934691"/>
              <a:gd name="connsiteY53" fmla="*/ 623454 h 1842654"/>
              <a:gd name="connsiteX54" fmla="*/ 2784764 w 3934691"/>
              <a:gd name="connsiteY54" fmla="*/ 498764 h 1842654"/>
              <a:gd name="connsiteX55" fmla="*/ 2867891 w 3934691"/>
              <a:gd name="connsiteY55" fmla="*/ 457200 h 1842654"/>
              <a:gd name="connsiteX56" fmla="*/ 2909455 w 3934691"/>
              <a:gd name="connsiteY56" fmla="*/ 443345 h 1842654"/>
              <a:gd name="connsiteX57" fmla="*/ 3089564 w 3934691"/>
              <a:gd name="connsiteY57" fmla="*/ 457200 h 1842654"/>
              <a:gd name="connsiteX58" fmla="*/ 3172691 w 3934691"/>
              <a:gd name="connsiteY58" fmla="*/ 471054 h 1842654"/>
              <a:gd name="connsiteX59" fmla="*/ 3200400 w 3934691"/>
              <a:gd name="connsiteY59" fmla="*/ 498764 h 1842654"/>
              <a:gd name="connsiteX60" fmla="*/ 3241964 w 3934691"/>
              <a:gd name="connsiteY60" fmla="*/ 415636 h 1842654"/>
              <a:gd name="connsiteX61" fmla="*/ 3269673 w 3934691"/>
              <a:gd name="connsiteY61" fmla="*/ 360218 h 1842654"/>
              <a:gd name="connsiteX62" fmla="*/ 3283528 w 3934691"/>
              <a:gd name="connsiteY62" fmla="*/ 318654 h 1842654"/>
              <a:gd name="connsiteX63" fmla="*/ 3325091 w 3934691"/>
              <a:gd name="connsiteY63" fmla="*/ 290945 h 1842654"/>
              <a:gd name="connsiteX64" fmla="*/ 3366655 w 3934691"/>
              <a:gd name="connsiteY64" fmla="*/ 249382 h 1842654"/>
              <a:gd name="connsiteX65" fmla="*/ 3408218 w 3934691"/>
              <a:gd name="connsiteY65" fmla="*/ 221673 h 1842654"/>
              <a:gd name="connsiteX66" fmla="*/ 3435928 w 3934691"/>
              <a:gd name="connsiteY66" fmla="*/ 193964 h 1842654"/>
              <a:gd name="connsiteX67" fmla="*/ 3477491 w 3934691"/>
              <a:gd name="connsiteY67" fmla="*/ 180109 h 1842654"/>
              <a:gd name="connsiteX68" fmla="*/ 3616037 w 3934691"/>
              <a:gd name="connsiteY68" fmla="*/ 221673 h 1842654"/>
              <a:gd name="connsiteX69" fmla="*/ 3657600 w 3934691"/>
              <a:gd name="connsiteY69" fmla="*/ 207818 h 1842654"/>
              <a:gd name="connsiteX70" fmla="*/ 3671455 w 3934691"/>
              <a:gd name="connsiteY70" fmla="*/ 138545 h 1842654"/>
              <a:gd name="connsiteX71" fmla="*/ 3685309 w 3934691"/>
              <a:gd name="connsiteY71" fmla="*/ 83127 h 1842654"/>
              <a:gd name="connsiteX72" fmla="*/ 3726873 w 3934691"/>
              <a:gd name="connsiteY72" fmla="*/ 69273 h 1842654"/>
              <a:gd name="connsiteX73" fmla="*/ 3782291 w 3934691"/>
              <a:gd name="connsiteY73" fmla="*/ 83127 h 1842654"/>
              <a:gd name="connsiteX74" fmla="*/ 3865418 w 3934691"/>
              <a:gd name="connsiteY74" fmla="*/ 55418 h 1842654"/>
              <a:gd name="connsiteX75" fmla="*/ 3893128 w 3934691"/>
              <a:gd name="connsiteY75" fmla="*/ 27709 h 1842654"/>
              <a:gd name="connsiteX76" fmla="*/ 3934691 w 3934691"/>
              <a:gd name="connsiteY76" fmla="*/ 0 h 184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3934691" h="1842654">
                <a:moveTo>
                  <a:pt x="0" y="1842654"/>
                </a:moveTo>
                <a:cubicBezTo>
                  <a:pt x="9236" y="1819563"/>
                  <a:pt x="15800" y="1795215"/>
                  <a:pt x="27709" y="1773382"/>
                </a:cubicBezTo>
                <a:cubicBezTo>
                  <a:pt x="76500" y="1683932"/>
                  <a:pt x="79450" y="1713304"/>
                  <a:pt x="110837" y="1634836"/>
                </a:cubicBezTo>
                <a:cubicBezTo>
                  <a:pt x="121685" y="1607717"/>
                  <a:pt x="129310" y="1579418"/>
                  <a:pt x="138546" y="1551709"/>
                </a:cubicBezTo>
                <a:cubicBezTo>
                  <a:pt x="143164" y="1537854"/>
                  <a:pt x="140249" y="1518246"/>
                  <a:pt x="152400" y="1510145"/>
                </a:cubicBezTo>
                <a:lnTo>
                  <a:pt x="193964" y="1482436"/>
                </a:lnTo>
                <a:cubicBezTo>
                  <a:pt x="199375" y="1466204"/>
                  <a:pt x="228996" y="1364277"/>
                  <a:pt x="249382" y="1343891"/>
                </a:cubicBezTo>
                <a:cubicBezTo>
                  <a:pt x="259709" y="1333564"/>
                  <a:pt x="277091" y="1334654"/>
                  <a:pt x="290946" y="1330036"/>
                </a:cubicBezTo>
                <a:cubicBezTo>
                  <a:pt x="295564" y="1343891"/>
                  <a:pt x="291738" y="1365069"/>
                  <a:pt x="304800" y="1371600"/>
                </a:cubicBezTo>
                <a:cubicBezTo>
                  <a:pt x="342302" y="1390351"/>
                  <a:pt x="360904" y="1326717"/>
                  <a:pt x="374073" y="1316182"/>
                </a:cubicBezTo>
                <a:cubicBezTo>
                  <a:pt x="385477" y="1307059"/>
                  <a:pt x="401782" y="1306945"/>
                  <a:pt x="415637" y="1302327"/>
                </a:cubicBezTo>
                <a:cubicBezTo>
                  <a:pt x="496553" y="1329300"/>
                  <a:pt x="422241" y="1295078"/>
                  <a:pt x="484909" y="1357745"/>
                </a:cubicBezTo>
                <a:cubicBezTo>
                  <a:pt x="496683" y="1369519"/>
                  <a:pt x="513471" y="1375052"/>
                  <a:pt x="526473" y="1385454"/>
                </a:cubicBezTo>
                <a:cubicBezTo>
                  <a:pt x="536673" y="1393614"/>
                  <a:pt x="544946" y="1403927"/>
                  <a:pt x="554182" y="1413164"/>
                </a:cubicBezTo>
                <a:cubicBezTo>
                  <a:pt x="563418" y="1403927"/>
                  <a:pt x="576049" y="1397137"/>
                  <a:pt x="581891" y="1385454"/>
                </a:cubicBezTo>
                <a:cubicBezTo>
                  <a:pt x="599270" y="1350695"/>
                  <a:pt x="585633" y="1313687"/>
                  <a:pt x="623455" y="1288473"/>
                </a:cubicBezTo>
                <a:cubicBezTo>
                  <a:pt x="639298" y="1277911"/>
                  <a:pt x="660564" y="1279849"/>
                  <a:pt x="678873" y="1274618"/>
                </a:cubicBezTo>
                <a:cubicBezTo>
                  <a:pt x="818004" y="1234866"/>
                  <a:pt x="602610" y="1290222"/>
                  <a:pt x="775855" y="1246909"/>
                </a:cubicBezTo>
                <a:cubicBezTo>
                  <a:pt x="789709" y="1237673"/>
                  <a:pt x="805644" y="1230974"/>
                  <a:pt x="817418" y="1219200"/>
                </a:cubicBezTo>
                <a:cubicBezTo>
                  <a:pt x="844277" y="1192341"/>
                  <a:pt x="847713" y="1169880"/>
                  <a:pt x="858982" y="1136073"/>
                </a:cubicBezTo>
                <a:cubicBezTo>
                  <a:pt x="887110" y="1143105"/>
                  <a:pt x="928134" y="1151855"/>
                  <a:pt x="955964" y="1163782"/>
                </a:cubicBezTo>
                <a:cubicBezTo>
                  <a:pt x="1005182" y="1184875"/>
                  <a:pt x="1011204" y="1191372"/>
                  <a:pt x="1052946" y="1219200"/>
                </a:cubicBezTo>
                <a:cubicBezTo>
                  <a:pt x="1129146" y="1333500"/>
                  <a:pt x="1074882" y="1312140"/>
                  <a:pt x="1149928" y="1274618"/>
                </a:cubicBezTo>
                <a:cubicBezTo>
                  <a:pt x="1162990" y="1268087"/>
                  <a:pt x="1177637" y="1265382"/>
                  <a:pt x="1191491" y="1260764"/>
                </a:cubicBezTo>
                <a:cubicBezTo>
                  <a:pt x="1200727" y="1251527"/>
                  <a:pt x="1209000" y="1241214"/>
                  <a:pt x="1219200" y="1233054"/>
                </a:cubicBezTo>
                <a:cubicBezTo>
                  <a:pt x="1232202" y="1222652"/>
                  <a:pt x="1252503" y="1219802"/>
                  <a:pt x="1260764" y="1205345"/>
                </a:cubicBezTo>
                <a:cubicBezTo>
                  <a:pt x="1321629" y="1098832"/>
                  <a:pt x="1222048" y="1167724"/>
                  <a:pt x="1316182" y="1094509"/>
                </a:cubicBezTo>
                <a:cubicBezTo>
                  <a:pt x="1342469" y="1074063"/>
                  <a:pt x="1399309" y="1039091"/>
                  <a:pt x="1399309" y="1039091"/>
                </a:cubicBezTo>
                <a:cubicBezTo>
                  <a:pt x="1408545" y="1025236"/>
                  <a:pt x="1416616" y="1010529"/>
                  <a:pt x="1427018" y="997527"/>
                </a:cubicBezTo>
                <a:cubicBezTo>
                  <a:pt x="1435178" y="987327"/>
                  <a:pt x="1442056" y="966650"/>
                  <a:pt x="1454728" y="969818"/>
                </a:cubicBezTo>
                <a:cubicBezTo>
                  <a:pt x="1470882" y="973857"/>
                  <a:pt x="1473201" y="997527"/>
                  <a:pt x="1482437" y="1011382"/>
                </a:cubicBezTo>
                <a:cubicBezTo>
                  <a:pt x="1487055" y="1025236"/>
                  <a:pt x="1487168" y="1041541"/>
                  <a:pt x="1496291" y="1052945"/>
                </a:cubicBezTo>
                <a:cubicBezTo>
                  <a:pt x="1506693" y="1065947"/>
                  <a:pt x="1522962" y="1073207"/>
                  <a:pt x="1537855" y="1080654"/>
                </a:cubicBezTo>
                <a:cubicBezTo>
                  <a:pt x="1557733" y="1090593"/>
                  <a:pt x="1617078" y="1103924"/>
                  <a:pt x="1634837" y="1108364"/>
                </a:cubicBezTo>
                <a:cubicBezTo>
                  <a:pt x="1655775" y="1192117"/>
                  <a:pt x="1630627" y="1157761"/>
                  <a:pt x="1731818" y="1191491"/>
                </a:cubicBezTo>
                <a:lnTo>
                  <a:pt x="1773382" y="1205345"/>
                </a:lnTo>
                <a:cubicBezTo>
                  <a:pt x="1787237" y="1200727"/>
                  <a:pt x="1803542" y="1200614"/>
                  <a:pt x="1814946" y="1191491"/>
                </a:cubicBezTo>
                <a:cubicBezTo>
                  <a:pt x="1854914" y="1159517"/>
                  <a:pt x="1845524" y="1110741"/>
                  <a:pt x="1856509" y="1066800"/>
                </a:cubicBezTo>
                <a:cubicBezTo>
                  <a:pt x="1877735" y="981894"/>
                  <a:pt x="1868311" y="999579"/>
                  <a:pt x="1911928" y="955964"/>
                </a:cubicBezTo>
                <a:cubicBezTo>
                  <a:pt x="1958110" y="960582"/>
                  <a:pt x="2004468" y="963684"/>
                  <a:pt x="2050473" y="969818"/>
                </a:cubicBezTo>
                <a:cubicBezTo>
                  <a:pt x="2073815" y="972930"/>
                  <a:pt x="2099300" y="971990"/>
                  <a:pt x="2119746" y="983673"/>
                </a:cubicBezTo>
                <a:cubicBezTo>
                  <a:pt x="2295223" y="1083945"/>
                  <a:pt x="2009162" y="979136"/>
                  <a:pt x="2189018" y="1039091"/>
                </a:cubicBezTo>
                <a:cubicBezTo>
                  <a:pt x="2284318" y="1007324"/>
                  <a:pt x="2168572" y="1050774"/>
                  <a:pt x="2286000" y="983673"/>
                </a:cubicBezTo>
                <a:cubicBezTo>
                  <a:pt x="2298680" y="976427"/>
                  <a:pt x="2313709" y="974436"/>
                  <a:pt x="2327564" y="969818"/>
                </a:cubicBezTo>
                <a:cubicBezTo>
                  <a:pt x="2346037" y="942109"/>
                  <a:pt x="2372451" y="918284"/>
                  <a:pt x="2382982" y="886691"/>
                </a:cubicBezTo>
                <a:cubicBezTo>
                  <a:pt x="2387600" y="872836"/>
                  <a:pt x="2390306" y="858189"/>
                  <a:pt x="2396837" y="845127"/>
                </a:cubicBezTo>
                <a:cubicBezTo>
                  <a:pt x="2404284" y="830234"/>
                  <a:pt x="2411544" y="813966"/>
                  <a:pt x="2424546" y="803564"/>
                </a:cubicBezTo>
                <a:cubicBezTo>
                  <a:pt x="2435950" y="794441"/>
                  <a:pt x="2452255" y="794327"/>
                  <a:pt x="2466109" y="789709"/>
                </a:cubicBezTo>
                <a:cubicBezTo>
                  <a:pt x="2493818" y="794327"/>
                  <a:pt x="2522587" y="794681"/>
                  <a:pt x="2549237" y="803564"/>
                </a:cubicBezTo>
                <a:cubicBezTo>
                  <a:pt x="2565033" y="808830"/>
                  <a:pt x="2576343" y="839534"/>
                  <a:pt x="2590800" y="831273"/>
                </a:cubicBezTo>
                <a:cubicBezTo>
                  <a:pt x="2619714" y="814750"/>
                  <a:pt x="2631324" y="777931"/>
                  <a:pt x="2646218" y="748145"/>
                </a:cubicBezTo>
                <a:cubicBezTo>
                  <a:pt x="2655455" y="729672"/>
                  <a:pt x="2665792" y="711710"/>
                  <a:pt x="2673928" y="692727"/>
                </a:cubicBezTo>
                <a:cubicBezTo>
                  <a:pt x="2679681" y="679304"/>
                  <a:pt x="2680269" y="663687"/>
                  <a:pt x="2687782" y="651164"/>
                </a:cubicBezTo>
                <a:cubicBezTo>
                  <a:pt x="2694502" y="639963"/>
                  <a:pt x="2706255" y="632691"/>
                  <a:pt x="2715491" y="623454"/>
                </a:cubicBezTo>
                <a:cubicBezTo>
                  <a:pt x="2727690" y="586857"/>
                  <a:pt x="2749036" y="510674"/>
                  <a:pt x="2784764" y="498764"/>
                </a:cubicBezTo>
                <a:cubicBezTo>
                  <a:pt x="2889237" y="463939"/>
                  <a:pt x="2760461" y="510916"/>
                  <a:pt x="2867891" y="457200"/>
                </a:cubicBezTo>
                <a:cubicBezTo>
                  <a:pt x="2880953" y="450669"/>
                  <a:pt x="2895600" y="447963"/>
                  <a:pt x="2909455" y="443345"/>
                </a:cubicBezTo>
                <a:cubicBezTo>
                  <a:pt x="2969491" y="447963"/>
                  <a:pt x="3029681" y="450897"/>
                  <a:pt x="3089564" y="457200"/>
                </a:cubicBezTo>
                <a:cubicBezTo>
                  <a:pt x="3117501" y="460141"/>
                  <a:pt x="3146388" y="461190"/>
                  <a:pt x="3172691" y="471054"/>
                </a:cubicBezTo>
                <a:cubicBezTo>
                  <a:pt x="3184922" y="475641"/>
                  <a:pt x="3191164" y="489527"/>
                  <a:pt x="3200400" y="498764"/>
                </a:cubicBezTo>
                <a:cubicBezTo>
                  <a:pt x="3253650" y="418888"/>
                  <a:pt x="3207547" y="495941"/>
                  <a:pt x="3241964" y="415636"/>
                </a:cubicBezTo>
                <a:cubicBezTo>
                  <a:pt x="3250100" y="396653"/>
                  <a:pt x="3261537" y="379201"/>
                  <a:pt x="3269673" y="360218"/>
                </a:cubicBezTo>
                <a:cubicBezTo>
                  <a:pt x="3275426" y="346795"/>
                  <a:pt x="3274405" y="330058"/>
                  <a:pt x="3283528" y="318654"/>
                </a:cubicBezTo>
                <a:cubicBezTo>
                  <a:pt x="3293930" y="305652"/>
                  <a:pt x="3312299" y="301605"/>
                  <a:pt x="3325091" y="290945"/>
                </a:cubicBezTo>
                <a:cubicBezTo>
                  <a:pt x="3340143" y="278402"/>
                  <a:pt x="3351603" y="261925"/>
                  <a:pt x="3366655" y="249382"/>
                </a:cubicBezTo>
                <a:cubicBezTo>
                  <a:pt x="3379447" y="238722"/>
                  <a:pt x="3395216" y="232075"/>
                  <a:pt x="3408218" y="221673"/>
                </a:cubicBezTo>
                <a:cubicBezTo>
                  <a:pt x="3418418" y="213513"/>
                  <a:pt x="3424727" y="200685"/>
                  <a:pt x="3435928" y="193964"/>
                </a:cubicBezTo>
                <a:cubicBezTo>
                  <a:pt x="3448451" y="186450"/>
                  <a:pt x="3463637" y="184727"/>
                  <a:pt x="3477491" y="180109"/>
                </a:cubicBezTo>
                <a:cubicBezTo>
                  <a:pt x="3578682" y="213839"/>
                  <a:pt x="3532282" y="200734"/>
                  <a:pt x="3616037" y="221673"/>
                </a:cubicBezTo>
                <a:cubicBezTo>
                  <a:pt x="3629891" y="217055"/>
                  <a:pt x="3649499" y="219969"/>
                  <a:pt x="3657600" y="207818"/>
                </a:cubicBezTo>
                <a:cubicBezTo>
                  <a:pt x="3670662" y="188225"/>
                  <a:pt x="3666347" y="161533"/>
                  <a:pt x="3671455" y="138545"/>
                </a:cubicBezTo>
                <a:cubicBezTo>
                  <a:pt x="3675586" y="119957"/>
                  <a:pt x="3673414" y="97996"/>
                  <a:pt x="3685309" y="83127"/>
                </a:cubicBezTo>
                <a:cubicBezTo>
                  <a:pt x="3694432" y="71723"/>
                  <a:pt x="3713018" y="73891"/>
                  <a:pt x="3726873" y="69273"/>
                </a:cubicBezTo>
                <a:cubicBezTo>
                  <a:pt x="3745346" y="73891"/>
                  <a:pt x="3763344" y="85022"/>
                  <a:pt x="3782291" y="83127"/>
                </a:cubicBezTo>
                <a:cubicBezTo>
                  <a:pt x="3811354" y="80221"/>
                  <a:pt x="3865418" y="55418"/>
                  <a:pt x="3865418" y="55418"/>
                </a:cubicBezTo>
                <a:cubicBezTo>
                  <a:pt x="3874655" y="46182"/>
                  <a:pt x="3882928" y="35869"/>
                  <a:pt x="3893128" y="27709"/>
                </a:cubicBezTo>
                <a:cubicBezTo>
                  <a:pt x="3906130" y="17307"/>
                  <a:pt x="3934691" y="0"/>
                  <a:pt x="3934691" y="0"/>
                </a:cubicBezTo>
              </a:path>
            </a:pathLst>
          </a:custGeom>
          <a:noFill/>
          <a:ln w="41275">
            <a:solidFill>
              <a:srgbClr val="FA17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97890" y="762001"/>
            <a:ext cx="22991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Кровяное давление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(диастолическое)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93089" y="2362200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70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93089" y="2068513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90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42277" y="1763713"/>
            <a:ext cx="5522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110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0690" y="1447800"/>
            <a:ext cx="569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130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40690" y="1142999"/>
            <a:ext cx="569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150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40690" y="838200"/>
            <a:ext cx="5693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/>
              <a:t>170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628527" y="3521075"/>
            <a:ext cx="10464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Месяцы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091578" y="3429000"/>
            <a:ext cx="40318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1</a:t>
            </a:r>
            <a:r>
              <a:rPr lang="ru-RU" altLang="ru-RU" sz="1800"/>
              <a:t>          </a:t>
            </a:r>
            <a:r>
              <a:rPr lang="ru-RU" altLang="ru-RU" sz="1800">
                <a:solidFill>
                  <a:schemeClr val="bg1"/>
                </a:solidFill>
              </a:rPr>
              <a:t>2          3         4          5          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31690" y="1036638"/>
            <a:ext cx="10961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FA1706"/>
                </a:solidFill>
              </a:rPr>
              <a:t>инфаркт</a:t>
            </a:r>
          </a:p>
        </p:txBody>
      </p:sp>
    </p:spTree>
    <p:extLst>
      <p:ext uri="{BB962C8B-B14F-4D97-AF65-F5344CB8AC3E}">
        <p14:creationId xmlns:p14="http://schemas.microsoft.com/office/powerpoint/2010/main" val="402028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10" grpId="0"/>
      <p:bldP spid="11" grpId="0"/>
      <p:bldP spid="17" grpId="0"/>
      <p:bldP spid="18" grpId="0"/>
      <p:bldP spid="19" grpId="0"/>
      <p:bldP spid="20" grpId="0"/>
      <p:bldP spid="21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htmlconvd-qhNzYP_html_m499b2d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849688"/>
            <a:ext cx="8572500" cy="30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"/>
            <a:ext cx="4419600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56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1053</Words>
  <Application>Microsoft Office PowerPoint</Application>
  <PresentationFormat>Широкоэкранный</PresentationFormat>
  <Paragraphs>194</Paragraphs>
  <Slides>35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Bookman Old Style</vt:lpstr>
      <vt:lpstr>Calibri</vt:lpstr>
      <vt:lpstr>Calibri Light</vt:lpstr>
      <vt:lpstr>DejaVu Sans</vt:lpstr>
      <vt:lpstr>Times New Roman</vt:lpstr>
      <vt:lpstr>Wingdings</vt:lpstr>
      <vt:lpstr>Тема Office</vt:lpstr>
      <vt:lpstr>Жизнестойкость - это просто </vt:lpstr>
      <vt:lpstr>Презентация PowerPoint</vt:lpstr>
      <vt:lpstr>Необходимый и достаточный сон  8-9 часов/сутки, важно и сохранение биоритма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Принципы здорового питания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Отдых для восстановления «бюджета» организма - активный отдых или покой.</vt:lpstr>
      <vt:lpstr>Воспитание, ранний детский опыт и эпигенетическое наследование эмоций </vt:lpstr>
      <vt:lpstr>Презентация PowerPoint</vt:lpstr>
      <vt:lpstr>Презентация PowerPoint</vt:lpstr>
      <vt:lpstr>Презентация PowerPoint</vt:lpstr>
      <vt:lpstr>Желаю сохранения жизнестойкости в любых ситуациях!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Жизнестойкость - это просто </dc:title>
  <dc:creator>Hewlett-Packard Company</dc:creator>
  <cp:lastModifiedBy>Hewlett-Packard Company</cp:lastModifiedBy>
  <cp:revision>14</cp:revision>
  <dcterms:created xsi:type="dcterms:W3CDTF">2022-09-27T15:41:40Z</dcterms:created>
  <dcterms:modified xsi:type="dcterms:W3CDTF">2022-09-27T16:13:44Z</dcterms:modified>
</cp:coreProperties>
</file>