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ags/tag1.xml" ContentType="application/vnd.openxmlformats-officedocument.presentationml.tags+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93" r:id="rId2"/>
  </p:sldMasterIdLst>
  <p:notesMasterIdLst>
    <p:notesMasterId r:id="rId34"/>
  </p:notesMasterIdLst>
  <p:sldIdLst>
    <p:sldId id="14999974" r:id="rId3"/>
    <p:sldId id="14999975" r:id="rId4"/>
    <p:sldId id="14999976" r:id="rId5"/>
    <p:sldId id="14999986" r:id="rId6"/>
    <p:sldId id="14999978" r:id="rId7"/>
    <p:sldId id="14999979" r:id="rId8"/>
    <p:sldId id="14999983" r:id="rId9"/>
    <p:sldId id="14999988" r:id="rId10"/>
    <p:sldId id="15000006" r:id="rId11"/>
    <p:sldId id="14999984" r:id="rId12"/>
    <p:sldId id="14999991" r:id="rId13"/>
    <p:sldId id="14999992" r:id="rId14"/>
    <p:sldId id="14999993" r:id="rId15"/>
    <p:sldId id="14999994" r:id="rId16"/>
    <p:sldId id="14999995" r:id="rId17"/>
    <p:sldId id="14999996" r:id="rId18"/>
    <p:sldId id="14999997" r:id="rId19"/>
    <p:sldId id="14999998" r:id="rId20"/>
    <p:sldId id="14999999" r:id="rId21"/>
    <p:sldId id="15000000" r:id="rId22"/>
    <p:sldId id="15000001" r:id="rId23"/>
    <p:sldId id="15000002" r:id="rId24"/>
    <p:sldId id="15000003" r:id="rId25"/>
    <p:sldId id="15000007" r:id="rId26"/>
    <p:sldId id="15000008" r:id="rId27"/>
    <p:sldId id="15000009" r:id="rId28"/>
    <p:sldId id="15000010" r:id="rId29"/>
    <p:sldId id="15000011" r:id="rId30"/>
    <p:sldId id="15000005" r:id="rId31"/>
    <p:sldId id="14999981" r:id="rId32"/>
    <p:sldId id="14999982" r:id="rId3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orient="horz" pos="2727" userDrawn="1">
          <p15:clr>
            <a:srgbClr val="A4A3A4"/>
          </p15:clr>
        </p15:guide>
        <p15:guide id="3" pos="914" userDrawn="1">
          <p15:clr>
            <a:srgbClr val="A4A3A4"/>
          </p15:clr>
        </p15:guide>
        <p15:guide id="5" pos="2502"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stasiia Platonova" initials="" lastIdx="1" clrIdx="0"/>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FF"/>
    <a:srgbClr val="F6B37A"/>
    <a:srgbClr val="209F38"/>
    <a:srgbClr val="F28282"/>
    <a:srgbClr val="3EB17D"/>
    <a:srgbClr val="81D6F1"/>
    <a:srgbClr val="00B7CC"/>
    <a:srgbClr val="1CC082"/>
    <a:srgbClr val="00D0D6"/>
    <a:srgbClr val="009E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589" autoAdjust="0"/>
    <p:restoredTop sz="91099" autoAdjust="0"/>
  </p:normalViewPr>
  <p:slideViewPr>
    <p:cSldViewPr snapToGrid="0" snapToObjects="1">
      <p:cViewPr varScale="1">
        <p:scale>
          <a:sx n="93" d="100"/>
          <a:sy n="93" d="100"/>
        </p:scale>
        <p:origin x="1638" y="66"/>
      </p:cViewPr>
      <p:guideLst>
        <p:guide orient="horz" pos="2727"/>
        <p:guide pos="914"/>
        <p:guide pos="2502"/>
      </p:guideLst>
    </p:cSldViewPr>
  </p:slideViewPr>
  <p:outlineViewPr>
    <p:cViewPr>
      <p:scale>
        <a:sx n="33" d="100"/>
        <a:sy n="33" d="100"/>
      </p:scale>
      <p:origin x="0" y="0"/>
    </p:cViewPr>
  </p:outlineViewPr>
  <p:notesTextViewPr>
    <p:cViewPr>
      <p:scale>
        <a:sx n="85" d="100"/>
        <a:sy n="85"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122ADC-1DF6-9343-AB1A-375405FEE582}" type="datetimeFigureOut">
              <a:rPr lang="ru-RU" smtClean="0"/>
              <a:t>27.09.2022</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ru-RU"/>
              <a:t>Образец текста
Второй уровень
Третий уровень
Четвертый уровень
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C92CA1-E287-8840-BD36-D23396CE63D5}" type="slidenum">
              <a:rPr lang="ru-RU" smtClean="0"/>
              <a:t>‹#›</a:t>
            </a:fld>
            <a:endParaRPr lang="ru-RU"/>
          </a:p>
        </p:txBody>
      </p:sp>
    </p:spTree>
    <p:extLst>
      <p:ext uri="{BB962C8B-B14F-4D97-AF65-F5344CB8AC3E}">
        <p14:creationId xmlns:p14="http://schemas.microsoft.com/office/powerpoint/2010/main" val="935678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ru-RU" dirty="0"/>
          </a:p>
        </p:txBody>
      </p:sp>
      <p:sp>
        <p:nvSpPr>
          <p:cNvPr id="35" name="Google Shape;3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58447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b="0" i="1"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EDDB0-F144-4DA8-981E-442B91BB9B6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72536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Мы</a:t>
            </a:r>
            <a:r>
              <a:rPr lang="ru-RU" baseline="0" dirty="0"/>
              <a:t> не будем сегодня останавливаться на всех модулях, но я готова рассказать вам поподробнее о том, что будет наиболее актуально для вас. Обычно коллеги нас спрашивают про поиск/привлечение талантов, про </a:t>
            </a:r>
            <a:r>
              <a:rPr lang="ru-RU" baseline="0" dirty="0" err="1"/>
              <a:t>кэдо</a:t>
            </a:r>
            <a:r>
              <a:rPr lang="ru-RU" baseline="0" dirty="0"/>
              <a:t> и про </a:t>
            </a:r>
            <a:r>
              <a:rPr lang="en-US" baseline="0" dirty="0"/>
              <a:t>HR-</a:t>
            </a:r>
            <a:r>
              <a:rPr lang="ru-RU" baseline="0" dirty="0"/>
              <a:t>аналитику. Коллеги, насколько было бы интересно? Есть ли ещё что-то, на чём хотелось бы задержаться поподробнее?</a:t>
            </a:r>
            <a:endParaRPr lang="ru-RU" dirty="0"/>
          </a:p>
        </p:txBody>
      </p:sp>
      <p:sp>
        <p:nvSpPr>
          <p:cNvPr id="4" name="Номер слайда 3"/>
          <p:cNvSpPr>
            <a:spLocks noGrp="1"/>
          </p:cNvSpPr>
          <p:nvPr>
            <p:ph type="sldNum" sz="quarter" idx="10"/>
          </p:nvPr>
        </p:nvSpPr>
        <p:spPr/>
        <p:txBody>
          <a:bodyPr/>
          <a:lstStyle/>
          <a:p>
            <a:fld id="{65C92CA1-E287-8840-BD36-D23396CE63D5}" type="slidenum">
              <a:rPr lang="ru-RU" smtClean="0"/>
              <a:t>11</a:t>
            </a:fld>
            <a:endParaRPr lang="ru-RU"/>
          </a:p>
        </p:txBody>
      </p:sp>
    </p:spTree>
    <p:extLst>
      <p:ext uri="{BB962C8B-B14F-4D97-AF65-F5344CB8AC3E}">
        <p14:creationId xmlns:p14="http://schemas.microsoft.com/office/powerpoint/2010/main" val="2363821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Удобное для руководителя создание вакансий</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Самостоятельный поиск и делегирование подбора</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Возможность рекомендовать своего кандидата</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Управление конфиденциальностью вакансии </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Интеграция с сайтами по поиску работы и внутренними карьерными порталами</a:t>
            </a:r>
          </a:p>
          <a:p>
            <a:pPr marL="285750" indent="-285750">
              <a:spcAft>
                <a:spcPts val="700"/>
              </a:spcAft>
              <a:buClr>
                <a:srgbClr val="0066FF"/>
              </a:buClr>
              <a:buFont typeface="Arial" panose="020B0604020202020204" pitchFamily="34" charset="0"/>
              <a:buChar char="•"/>
            </a:pPr>
            <a:r>
              <a:rPr lang="ru-RU" sz="1200" b="0" dirty="0" err="1">
                <a:latin typeface="SB Sans Display" panose="020B0503040504020204" pitchFamily="34" charset="0"/>
                <a:cs typeface="SB Sans Display" panose="020B0503040504020204" pitchFamily="34" charset="0"/>
              </a:rPr>
              <a:t>Парсинг</a:t>
            </a:r>
            <a:r>
              <a:rPr lang="ru-RU" sz="1200" b="0" dirty="0">
                <a:latin typeface="SB Sans Display" panose="020B0503040504020204" pitchFamily="34" charset="0"/>
                <a:cs typeface="SB Sans Display" panose="020B0503040504020204" pitchFamily="34" charset="0"/>
              </a:rPr>
              <a:t> (сбо</a:t>
            </a:r>
            <a:r>
              <a:rPr lang="ru-RU" sz="1200" b="0" baseline="0" dirty="0">
                <a:latin typeface="SB Sans Display" panose="020B0503040504020204" pitchFamily="34" charset="0"/>
                <a:cs typeface="SB Sans Display" panose="020B0503040504020204" pitchFamily="34" charset="0"/>
              </a:rPr>
              <a:t>р из всех источников)</a:t>
            </a:r>
            <a:r>
              <a:rPr lang="ru-RU" sz="1200" b="0" dirty="0">
                <a:latin typeface="SB Sans Display" panose="020B0503040504020204" pitchFamily="34" charset="0"/>
                <a:cs typeface="SB Sans Display" panose="020B0503040504020204" pitchFamily="34" charset="0"/>
              </a:rPr>
              <a:t> резюме с автоматическим обновлением профиля кандидата</a:t>
            </a:r>
          </a:p>
          <a:p>
            <a:pPr marL="285750" indent="-285750">
              <a:spcAft>
                <a:spcPts val="700"/>
              </a:spcAft>
              <a:buClr>
                <a:srgbClr val="0066FF"/>
              </a:buClr>
              <a:buFont typeface="Arial" panose="020B0604020202020204" pitchFamily="34" charset="0"/>
              <a:buChar char="•"/>
            </a:pPr>
            <a:r>
              <a:rPr lang="ru-RU" sz="1200" b="0" dirty="0" err="1">
                <a:latin typeface="SB Sans Display" panose="020B0503040504020204" pitchFamily="34" charset="0"/>
                <a:cs typeface="SB Sans Display" panose="020B0503040504020204" pitchFamily="34" charset="0"/>
              </a:rPr>
              <a:t>Автозаполнение</a:t>
            </a:r>
            <a:r>
              <a:rPr lang="ru-RU" sz="1200" b="0" dirty="0">
                <a:latin typeface="SB Sans Display" panose="020B0503040504020204" pitchFamily="34" charset="0"/>
                <a:cs typeface="SB Sans Display" panose="020B0503040504020204" pitchFamily="34" charset="0"/>
              </a:rPr>
              <a:t> данных об опыте работы и образовании кандидата из резюме на сайтах работы</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Автоматический сбор откликов на вакансии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Тестирование кандидатов и первичная оценка </a:t>
            </a:r>
            <a:r>
              <a:rPr lang="ru-RU" sz="1200" b="0" dirty="0" err="1">
                <a:latin typeface="SB Sans Display" panose="020B0503040504020204" pitchFamily="34" charset="0"/>
                <a:cs typeface="SB Sans Display" panose="020B0503040504020204" pitchFamily="34" charset="0"/>
              </a:rPr>
              <a:t>профуровня</a:t>
            </a:r>
            <a:endParaRPr lang="ru-RU" sz="1200" b="0" dirty="0">
              <a:latin typeface="SB Sans Display" panose="020B0503040504020204" pitchFamily="34" charset="0"/>
              <a:cs typeface="SB Sans Display" panose="020B0503040504020204" pitchFamily="34" charset="0"/>
            </a:endParaRP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Интеграция с электронными календарями, назначение и проведение интервью прямо на платформе</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Сбор аналитики на каждом шаге воронки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Гибкие возможности для массового и немассового найма</a:t>
            </a:r>
          </a:p>
        </p:txBody>
      </p:sp>
      <p:sp>
        <p:nvSpPr>
          <p:cNvPr id="4" name="Номер слайда 3"/>
          <p:cNvSpPr>
            <a:spLocks noGrp="1"/>
          </p:cNvSpPr>
          <p:nvPr>
            <p:ph type="sldNum" sz="quarter" idx="10"/>
          </p:nvPr>
        </p:nvSpPr>
        <p:spPr/>
        <p:txBody>
          <a:bodyPr/>
          <a:lstStyle/>
          <a:p>
            <a:fld id="{65C92CA1-E287-8840-BD36-D23396CE63D5}" type="slidenum">
              <a:rPr lang="ru-RU" smtClean="0"/>
              <a:t>12</a:t>
            </a:fld>
            <a:endParaRPr lang="ru-RU"/>
          </a:p>
        </p:txBody>
      </p:sp>
    </p:spTree>
    <p:extLst>
      <p:ext uri="{BB962C8B-B14F-4D97-AF65-F5344CB8AC3E}">
        <p14:creationId xmlns:p14="http://schemas.microsoft.com/office/powerpoint/2010/main" val="20995416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Статус прохождения по этапам оценки и оформления</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Электронный </a:t>
            </a:r>
            <a:r>
              <a:rPr lang="ru-RU" sz="1200" b="0" dirty="0" err="1">
                <a:latin typeface="SB Sans Display" panose="020B0503040504020204" pitchFamily="34" charset="0"/>
                <a:cs typeface="SB Sans Display" panose="020B0503040504020204" pitchFamily="34" charset="0"/>
              </a:rPr>
              <a:t>оффер</a:t>
            </a:r>
            <a:endParaRPr lang="ru-RU" sz="1200" b="0" dirty="0">
              <a:latin typeface="SB Sans Display" panose="020B0503040504020204" pitchFamily="34" charset="0"/>
              <a:cs typeface="SB Sans Display" panose="020B0503040504020204" pitchFamily="34" charset="0"/>
            </a:endParaRP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Аутентификация кандидата через </a:t>
            </a:r>
            <a:r>
              <a:rPr lang="ru-RU" sz="1200" b="0" dirty="0" err="1">
                <a:latin typeface="SB Sans Display" panose="020B0503040504020204" pitchFamily="34" charset="0"/>
                <a:cs typeface="SB Sans Display" panose="020B0503040504020204" pitchFamily="34" charset="0"/>
              </a:rPr>
              <a:t>Госуслуги</a:t>
            </a:r>
            <a:r>
              <a:rPr lang="ru-RU" sz="1200" b="0" dirty="0">
                <a:latin typeface="SB Sans Display" panose="020B0503040504020204" pitchFamily="34" charset="0"/>
                <a:cs typeface="SB Sans Display" panose="020B0503040504020204" pitchFamily="34" charset="0"/>
              </a:rPr>
              <a:t>, </a:t>
            </a:r>
            <a:r>
              <a:rPr lang="ru-RU" sz="1200" b="0" dirty="0" err="1">
                <a:latin typeface="SB Sans Display" panose="020B0503040504020204" pitchFamily="34" charset="0"/>
                <a:cs typeface="SB Sans Display" panose="020B0503040504020204" pitchFamily="34" charset="0"/>
              </a:rPr>
              <a:t>SberID</a:t>
            </a:r>
            <a:r>
              <a:rPr lang="ru-RU" sz="1200" b="0" dirty="0">
                <a:latin typeface="SB Sans Display" panose="020B0503040504020204" pitchFamily="34" charset="0"/>
                <a:cs typeface="SB Sans Display" panose="020B0503040504020204" pitchFamily="34" charset="0"/>
              </a:rPr>
              <a:t> </a:t>
            </a:r>
            <a:br>
              <a:rPr lang="ru-RU" sz="1200" b="0" dirty="0">
                <a:latin typeface="SB Sans Display" panose="020B0503040504020204" pitchFamily="34" charset="0"/>
                <a:cs typeface="SB Sans Display" panose="020B0503040504020204" pitchFamily="34" charset="0"/>
              </a:rPr>
            </a:br>
            <a:r>
              <a:rPr lang="ru-RU" sz="1200" b="0" dirty="0">
                <a:latin typeface="SB Sans Display" panose="020B0503040504020204" pitchFamily="34" charset="0"/>
                <a:cs typeface="SB Sans Display" panose="020B0503040504020204" pitchFamily="34" charset="0"/>
              </a:rPr>
              <a:t>и другие инструменты</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Интеграция с кадровыми сервисами оформления</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Автоматический контроль заполнения форм</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Электронные трудовые книжки и подписание документов через ЭЦП</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Автоматизированный сервис хранения согласий</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Проверка кандидата службами безопасности и комплаенс</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Гибкое внутреннее согласование </a:t>
            </a:r>
            <a:r>
              <a:rPr lang="ru-RU" sz="1200" b="0" dirty="0" err="1">
                <a:latin typeface="SB Sans Display" panose="020B0503040504020204" pitchFamily="34" charset="0"/>
                <a:cs typeface="SB Sans Display" panose="020B0503040504020204" pitchFamily="34" charset="0"/>
              </a:rPr>
              <a:t>оффера</a:t>
            </a:r>
            <a:endParaRPr lang="ru-RU" sz="1200" b="0" dirty="0">
              <a:latin typeface="SB Sans Display" panose="020B0503040504020204" pitchFamily="34" charset="0"/>
              <a:cs typeface="SB Sans Display" panose="020B0503040504020204" pitchFamily="34" charset="0"/>
            </a:endParaRP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Коммуникация кандидата со всеми вовлечёнными в процесс сотрудниками в одном окне</a:t>
            </a:r>
          </a:p>
        </p:txBody>
      </p:sp>
      <p:sp>
        <p:nvSpPr>
          <p:cNvPr id="4" name="Номер слайда 3"/>
          <p:cNvSpPr>
            <a:spLocks noGrp="1"/>
          </p:cNvSpPr>
          <p:nvPr>
            <p:ph type="sldNum" sz="quarter" idx="10"/>
          </p:nvPr>
        </p:nvSpPr>
        <p:spPr/>
        <p:txBody>
          <a:bodyPr/>
          <a:lstStyle/>
          <a:p>
            <a:fld id="{65C92CA1-E287-8840-BD36-D23396CE63D5}" type="slidenum">
              <a:rPr lang="ru-RU" smtClean="0"/>
              <a:t>13</a:t>
            </a:fld>
            <a:endParaRPr lang="ru-RU"/>
          </a:p>
        </p:txBody>
      </p:sp>
    </p:spTree>
    <p:extLst>
      <p:ext uri="{BB962C8B-B14F-4D97-AF65-F5344CB8AC3E}">
        <p14:creationId xmlns:p14="http://schemas.microsoft.com/office/powerpoint/2010/main" val="14565259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Подготовка рабочего места в офисе и на удалёнке</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Знакомство с корпоративной культурой в формате статей, </a:t>
            </a:r>
            <a:r>
              <a:rPr lang="ru-RU" sz="1200" b="0" dirty="0" err="1">
                <a:latin typeface="SB Sans Display" panose="020B0503040504020204" pitchFamily="34" charset="0"/>
                <a:cs typeface="SB Sans Display" panose="020B0503040504020204" pitchFamily="34" charset="0"/>
              </a:rPr>
              <a:t>сторис</a:t>
            </a:r>
            <a:r>
              <a:rPr lang="ru-RU" sz="1200" b="0" dirty="0">
                <a:latin typeface="SB Sans Display" panose="020B0503040504020204" pitchFamily="34" charset="0"/>
                <a:cs typeface="SB Sans Display" panose="020B0503040504020204" pitchFamily="34" charset="0"/>
              </a:rPr>
              <a:t> и видео</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Инструктажи по пожарной безопасности и охране труда</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Обучение основным инструментам и внутренним сервисам</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Назначение наставника (</a:t>
            </a:r>
            <a:r>
              <a:rPr lang="ru-RU" sz="1200" b="0" dirty="0" err="1">
                <a:latin typeface="SB Sans Display" panose="020B0503040504020204" pitchFamily="34" charset="0"/>
                <a:cs typeface="SB Sans Display" panose="020B0503040504020204" pitchFamily="34" charset="0"/>
              </a:rPr>
              <a:t>бадди</a:t>
            </a:r>
            <a:r>
              <a:rPr lang="ru-RU" sz="1200" b="0" dirty="0">
                <a:latin typeface="SB Sans Display" panose="020B0503040504020204" pitchFamily="34" charset="0"/>
                <a:cs typeface="SB Sans Display" panose="020B0503040504020204" pitchFamily="34" charset="0"/>
              </a:rPr>
              <a:t>) и HR бизнес-партнёра</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Стартовое профилирование типа личности, карьерных деструкторов и мотивации нового сотрудника</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Опросы о ходе адаптации сотрудника через </a:t>
            </a:r>
            <a:br>
              <a:rPr lang="ru-RU" sz="1200" b="0" dirty="0">
                <a:latin typeface="SB Sans Display" panose="020B0503040504020204" pitchFamily="34" charset="0"/>
                <a:cs typeface="SB Sans Display" panose="020B0503040504020204" pitchFamily="34" charset="0"/>
              </a:rPr>
            </a:br>
            <a:r>
              <a:rPr lang="ru-RU" sz="1200" b="0" dirty="0">
                <a:latin typeface="SB Sans Display" panose="020B0503040504020204" pitchFamily="34" charset="0"/>
                <a:cs typeface="SB Sans Display" panose="020B0503040504020204" pitchFamily="34" charset="0"/>
              </a:rPr>
              <a:t>3, 6 и 12 недель со дня начала его работы</a:t>
            </a:r>
          </a:p>
        </p:txBody>
      </p:sp>
      <p:sp>
        <p:nvSpPr>
          <p:cNvPr id="4" name="Номер слайда 3"/>
          <p:cNvSpPr>
            <a:spLocks noGrp="1"/>
          </p:cNvSpPr>
          <p:nvPr>
            <p:ph type="sldNum" sz="quarter" idx="10"/>
          </p:nvPr>
        </p:nvSpPr>
        <p:spPr/>
        <p:txBody>
          <a:bodyPr/>
          <a:lstStyle/>
          <a:p>
            <a:fld id="{65C92CA1-E287-8840-BD36-D23396CE63D5}" type="slidenum">
              <a:rPr lang="ru-RU" smtClean="0"/>
              <a:t>14</a:t>
            </a:fld>
            <a:endParaRPr lang="ru-RU"/>
          </a:p>
        </p:txBody>
      </p:sp>
    </p:spTree>
    <p:extLst>
      <p:ext uri="{BB962C8B-B14F-4D97-AF65-F5344CB8AC3E}">
        <p14:creationId xmlns:p14="http://schemas.microsoft.com/office/powerpoint/2010/main" val="2134428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14 разделов информации о сотруднике: основные сведения, результативность, предыдущий опыт и достижения, образование, личностный портрет, корпоративные активности, интересы и хобби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Объединение данных из всех источников: от самого сотрудника, из кадровых сервисов, инструментов тестирования, оценки, аналитики цифрового следа</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Редактирование и контроль заполнения профиля</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Настройка видимости необязательной информации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Зона ответственности, цели и задачи, связь с </a:t>
            </a:r>
            <a:r>
              <a:rPr lang="ru-RU" sz="1200" b="0" dirty="0" err="1">
                <a:latin typeface="SB Sans Display" panose="020B0503040504020204" pitchFamily="34" charset="0"/>
                <a:cs typeface="SB Sans Display" panose="020B0503040504020204" pitchFamily="34" charset="0"/>
              </a:rPr>
              <a:t>оргструктурой</a:t>
            </a:r>
            <a:r>
              <a:rPr lang="ru-RU" sz="1200" b="0" dirty="0">
                <a:latin typeface="SB Sans Display" panose="020B0503040504020204" pitchFamily="34" charset="0"/>
                <a:cs typeface="SB Sans Display" panose="020B0503040504020204" pitchFamily="34" charset="0"/>
              </a:rPr>
              <a:t> компании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Инсайты руководителю по ключевым зонам внимания о каждом подчинённом: история оценок, навыки и компетенции, команда, благополучие, обучение и карьерное развитие</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Уведомления о рисках оттока и отклонениях показателей сотрудника</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Механики социальных сетей: лайки, подписки и комментарии</a:t>
            </a:r>
          </a:p>
        </p:txBody>
      </p:sp>
      <p:sp>
        <p:nvSpPr>
          <p:cNvPr id="4" name="Номер слайда 3"/>
          <p:cNvSpPr>
            <a:spLocks noGrp="1"/>
          </p:cNvSpPr>
          <p:nvPr>
            <p:ph type="sldNum" sz="quarter" idx="10"/>
          </p:nvPr>
        </p:nvSpPr>
        <p:spPr/>
        <p:txBody>
          <a:bodyPr/>
          <a:lstStyle/>
          <a:p>
            <a:fld id="{65C92CA1-E287-8840-BD36-D23396CE63D5}" type="slidenum">
              <a:rPr lang="ru-RU" smtClean="0"/>
              <a:t>15</a:t>
            </a:fld>
            <a:endParaRPr lang="ru-RU"/>
          </a:p>
        </p:txBody>
      </p:sp>
    </p:spTree>
    <p:extLst>
      <p:ext uri="{BB962C8B-B14F-4D97-AF65-F5344CB8AC3E}">
        <p14:creationId xmlns:p14="http://schemas.microsoft.com/office/powerpoint/2010/main" val="156622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Единая система целей для всех сотрудников и руководителей</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Постановка целей на год / квартал / любой период</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Унифицированная система метрик и ключевые результаты для каждой цели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Ранжирование целей сотрудника через параметр веса цели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Контроль редактирования целей для полной прозрачности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Связь целей руководителя с целями команды</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Не только рабочие, но и развивающие цели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Оценка качества цели с помощью ИИ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Трекер, объединяющий задачи, которые сотруднику поставил руководитель, коллеги или он сам</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4 варианта отображения задач: список, </a:t>
            </a:r>
            <a:r>
              <a:rPr lang="ru-RU" sz="1200" b="0" dirty="0" err="1">
                <a:latin typeface="SB Sans Display" panose="020B0503040504020204" pitchFamily="34" charset="0"/>
                <a:cs typeface="SB Sans Display" panose="020B0503040504020204" pitchFamily="34" charset="0"/>
              </a:rPr>
              <a:t>канбан</a:t>
            </a:r>
            <a:r>
              <a:rPr lang="ru-RU" sz="1200" b="0" dirty="0">
                <a:latin typeface="SB Sans Display" panose="020B0503040504020204" pitchFamily="34" charset="0"/>
                <a:cs typeface="SB Sans Display" panose="020B0503040504020204" pitchFamily="34" charset="0"/>
              </a:rPr>
              <a:t>-доска, матрица или карточки</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Управление сроками и приоритетностью задач</a:t>
            </a:r>
          </a:p>
          <a:p>
            <a:pPr marL="285750" indent="-285750">
              <a:spcAft>
                <a:spcPts val="7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Формирование команд для выполнения задач</a:t>
            </a:r>
          </a:p>
        </p:txBody>
      </p:sp>
      <p:sp>
        <p:nvSpPr>
          <p:cNvPr id="4" name="Номер слайда 3"/>
          <p:cNvSpPr>
            <a:spLocks noGrp="1"/>
          </p:cNvSpPr>
          <p:nvPr>
            <p:ph type="sldNum" sz="quarter" idx="10"/>
          </p:nvPr>
        </p:nvSpPr>
        <p:spPr/>
        <p:txBody>
          <a:bodyPr/>
          <a:lstStyle/>
          <a:p>
            <a:fld id="{65C92CA1-E287-8840-BD36-D23396CE63D5}" type="slidenum">
              <a:rPr lang="ru-RU" smtClean="0"/>
              <a:t>16</a:t>
            </a:fld>
            <a:endParaRPr lang="ru-RU"/>
          </a:p>
        </p:txBody>
      </p:sp>
    </p:spTree>
    <p:extLst>
      <p:ext uri="{BB962C8B-B14F-4D97-AF65-F5344CB8AC3E}">
        <p14:creationId xmlns:p14="http://schemas.microsoft.com/office/powerpoint/2010/main" val="22693401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spcAft>
                <a:spcPts val="700"/>
              </a:spcAft>
              <a:buClr>
                <a:srgbClr val="0066FF"/>
              </a:buClr>
              <a:buFont typeface="Arial" panose="020B0604020202020204" pitchFamily="34" charset="0"/>
              <a:buChar char="•"/>
            </a:pPr>
            <a:r>
              <a:rPr lang="ru-RU" dirty="0"/>
              <a:t>28 образовательных курсов от </a:t>
            </a:r>
            <a:r>
              <a:rPr lang="ru-RU" dirty="0" err="1"/>
              <a:t>СберУниверситета</a:t>
            </a:r>
            <a:endParaRPr lang="ru-RU" dirty="0"/>
          </a:p>
          <a:p>
            <a:pPr marL="171450" indent="-171450">
              <a:spcAft>
                <a:spcPts val="700"/>
              </a:spcAft>
              <a:buClr>
                <a:srgbClr val="0066FF"/>
              </a:buClr>
              <a:buFont typeface="Arial" panose="020B0604020202020204" pitchFamily="34" charset="0"/>
              <a:buChar char="•"/>
            </a:pPr>
            <a:r>
              <a:rPr lang="ru-RU" dirty="0"/>
              <a:t>1000+ единиц контента из 60+ верифицированных источников</a:t>
            </a:r>
          </a:p>
          <a:p>
            <a:pPr marL="171450" indent="-171450">
              <a:spcAft>
                <a:spcPts val="700"/>
              </a:spcAft>
              <a:buClr>
                <a:srgbClr val="0066FF"/>
              </a:buClr>
              <a:buFont typeface="Arial" panose="020B0604020202020204" pitchFamily="34" charset="0"/>
              <a:buChar char="•"/>
            </a:pPr>
            <a:r>
              <a:rPr lang="ru-RU" dirty="0"/>
              <a:t>Персонализированная лента AI-рекомендаций развивающего контента на основе роли, пользовательского опыта и интересов сотрудника</a:t>
            </a:r>
          </a:p>
          <a:p>
            <a:pPr marL="171450" indent="-171450">
              <a:spcAft>
                <a:spcPts val="700"/>
              </a:spcAft>
              <a:buClr>
                <a:srgbClr val="0066FF"/>
              </a:buClr>
              <a:buFont typeface="Arial" panose="020B0604020202020204" pitchFamily="34" charset="0"/>
              <a:buChar char="•"/>
            </a:pPr>
            <a:r>
              <a:rPr lang="ru-RU" dirty="0"/>
              <a:t>Популярные форматы обучения: статьи, видео, подкасты, книги, аудиокниги, курсы</a:t>
            </a:r>
          </a:p>
          <a:p>
            <a:pPr marL="171450" indent="-171450">
              <a:spcAft>
                <a:spcPts val="700"/>
              </a:spcAft>
              <a:buClr>
                <a:srgbClr val="0066FF"/>
              </a:buClr>
              <a:buFont typeface="Arial" panose="020B0604020202020204" pitchFamily="34" charset="0"/>
              <a:buChar char="•"/>
            </a:pPr>
            <a:r>
              <a:rPr lang="ru-RU" dirty="0"/>
              <a:t>Возможность добавлять собственные курсы и проводить обучающие мероприятия</a:t>
            </a:r>
          </a:p>
          <a:p>
            <a:pPr marL="171450" indent="-171450">
              <a:spcAft>
                <a:spcPts val="700"/>
              </a:spcAft>
              <a:buClr>
                <a:srgbClr val="0066FF"/>
              </a:buClr>
              <a:buFont typeface="Arial" panose="020B0604020202020204" pitchFamily="34" charset="0"/>
              <a:buChar char="•"/>
            </a:pPr>
            <a:r>
              <a:rPr lang="ru-RU" dirty="0"/>
              <a:t>Гибкая настройка отображения образовательного модуля</a:t>
            </a:r>
          </a:p>
          <a:p>
            <a:pPr marL="171450" indent="-171450">
              <a:spcAft>
                <a:spcPts val="700"/>
              </a:spcAft>
              <a:buClr>
                <a:srgbClr val="0066FF"/>
              </a:buClr>
              <a:buFont typeface="Arial" panose="020B0604020202020204" pitchFamily="34" charset="0"/>
              <a:buChar char="•"/>
            </a:pPr>
            <a:r>
              <a:rPr lang="ru-RU" dirty="0"/>
              <a:t>Возможность рекомендовать понравившийся материал коллегам</a:t>
            </a:r>
          </a:p>
          <a:p>
            <a:pPr marL="171450" indent="-171450">
              <a:spcAft>
                <a:spcPts val="700"/>
              </a:spcAft>
              <a:buClr>
                <a:srgbClr val="0066FF"/>
              </a:buClr>
              <a:buFont typeface="Arial" panose="020B0604020202020204" pitchFamily="34" charset="0"/>
              <a:buChar char="•"/>
            </a:pPr>
            <a:r>
              <a:rPr lang="ru-RU" dirty="0"/>
              <a:t>Лайки и комментарии под каждым материалом</a:t>
            </a:r>
          </a:p>
          <a:p>
            <a:pPr marL="171450" indent="-171450">
              <a:spcAft>
                <a:spcPts val="700"/>
              </a:spcAft>
              <a:buClr>
                <a:srgbClr val="0066FF"/>
              </a:buClr>
              <a:buFont typeface="Arial" panose="020B0604020202020204" pitchFamily="34" charset="0"/>
              <a:buChar char="•"/>
            </a:pPr>
            <a:r>
              <a:rPr lang="ru-RU" dirty="0"/>
              <a:t>Назначение обучения сотруднику от руководителя</a:t>
            </a:r>
          </a:p>
          <a:p>
            <a:pPr marL="171450" indent="-171450">
              <a:spcAft>
                <a:spcPts val="700"/>
              </a:spcAft>
              <a:buClr>
                <a:srgbClr val="0066FF"/>
              </a:buClr>
              <a:buFont typeface="Arial" panose="020B0604020202020204" pitchFamily="34" charset="0"/>
              <a:buChar char="•"/>
            </a:pPr>
            <a:r>
              <a:rPr lang="ru-RU" dirty="0"/>
              <a:t>Создание подборок полезных материалов</a:t>
            </a:r>
          </a:p>
        </p:txBody>
      </p:sp>
      <p:sp>
        <p:nvSpPr>
          <p:cNvPr id="4" name="Номер слайда 3"/>
          <p:cNvSpPr>
            <a:spLocks noGrp="1"/>
          </p:cNvSpPr>
          <p:nvPr>
            <p:ph type="sldNum" sz="quarter" idx="10"/>
          </p:nvPr>
        </p:nvSpPr>
        <p:spPr/>
        <p:txBody>
          <a:bodyPr/>
          <a:lstStyle/>
          <a:p>
            <a:fld id="{65C92CA1-E287-8840-BD36-D23396CE63D5}" type="slidenum">
              <a:rPr lang="ru-RU" smtClean="0"/>
              <a:t>17</a:t>
            </a:fld>
            <a:endParaRPr lang="ru-RU"/>
          </a:p>
        </p:txBody>
      </p:sp>
    </p:spTree>
    <p:extLst>
      <p:ext uri="{BB962C8B-B14F-4D97-AF65-F5344CB8AC3E}">
        <p14:creationId xmlns:p14="http://schemas.microsoft.com/office/powerpoint/2010/main" val="38879926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spcAft>
                <a:spcPts val="700"/>
              </a:spcAft>
              <a:buClr>
                <a:srgbClr val="0066FF"/>
              </a:buClr>
              <a:buFont typeface="Arial" panose="020B0604020202020204" pitchFamily="34" charset="0"/>
              <a:buChar char="•"/>
            </a:pPr>
            <a:r>
              <a:rPr lang="ru-RU" dirty="0"/>
              <a:t>Самооценка сотрудников </a:t>
            </a:r>
          </a:p>
          <a:p>
            <a:pPr marL="285750" indent="-285750">
              <a:spcAft>
                <a:spcPts val="700"/>
              </a:spcAft>
              <a:buClr>
                <a:srgbClr val="0066FF"/>
              </a:buClr>
              <a:buFont typeface="Arial" panose="020B0604020202020204" pitchFamily="34" charset="0"/>
              <a:buChar char="•"/>
            </a:pPr>
            <a:r>
              <a:rPr lang="ru-RU" dirty="0"/>
              <a:t>Оценка сотрудников руководителями</a:t>
            </a:r>
          </a:p>
          <a:p>
            <a:pPr marL="742950" lvl="1" indent="-285750">
              <a:spcAft>
                <a:spcPts val="700"/>
              </a:spcAft>
              <a:buClr>
                <a:srgbClr val="0066FF"/>
              </a:buClr>
              <a:buFont typeface="Arial" panose="020B0604020202020204" pitchFamily="34" charset="0"/>
              <a:buChar char="•"/>
            </a:pPr>
            <a:r>
              <a:rPr lang="ru-RU" dirty="0"/>
              <a:t>Сотрудника оценивают на основе комплексной информации: реализованных целей, обратной связи от коллег, оценок других руководителей, оценок за предыдущие периоды</a:t>
            </a:r>
          </a:p>
          <a:p>
            <a:pPr marL="742950" lvl="1" indent="-285750">
              <a:spcAft>
                <a:spcPts val="700"/>
              </a:spcAft>
              <a:buClr>
                <a:srgbClr val="0066FF"/>
              </a:buClr>
              <a:buFont typeface="Arial" panose="020B0604020202020204" pitchFamily="34" charset="0"/>
              <a:buChar char="•"/>
            </a:pPr>
            <a:r>
              <a:rPr lang="ru-RU" dirty="0"/>
              <a:t>Удобный </a:t>
            </a:r>
            <a:r>
              <a:rPr lang="ru-RU" dirty="0" err="1"/>
              <a:t>дашборд</a:t>
            </a:r>
            <a:r>
              <a:rPr lang="ru-RU" dirty="0"/>
              <a:t> помогает отслеживать процесс и сроки, соблюдение лимитов на повышенные оценки и добавление обязательных комментариев </a:t>
            </a:r>
          </a:p>
          <a:p>
            <a:pPr marL="285750" indent="-285750">
              <a:spcAft>
                <a:spcPts val="700"/>
              </a:spcAft>
              <a:buClr>
                <a:srgbClr val="0066FF"/>
              </a:buClr>
              <a:buFont typeface="Arial" panose="020B0604020202020204" pitchFamily="34" charset="0"/>
              <a:buChar char="•"/>
            </a:pPr>
            <a:r>
              <a:rPr lang="ru-RU" dirty="0"/>
              <a:t>Калибровка оценок по подразделениям</a:t>
            </a:r>
          </a:p>
          <a:p>
            <a:pPr marL="285750" indent="-285750">
              <a:spcAft>
                <a:spcPts val="700"/>
              </a:spcAft>
              <a:buClr>
                <a:srgbClr val="0066FF"/>
              </a:buClr>
              <a:buFont typeface="Arial" panose="020B0604020202020204" pitchFamily="34" charset="0"/>
              <a:buChar char="•"/>
            </a:pPr>
            <a:r>
              <a:rPr lang="ru-RU" dirty="0"/>
              <a:t>Утверждение оценок руководителем компании</a:t>
            </a:r>
          </a:p>
          <a:p>
            <a:pPr marL="285750" indent="-285750">
              <a:spcAft>
                <a:spcPts val="700"/>
              </a:spcAft>
              <a:buClr>
                <a:srgbClr val="0066FF"/>
              </a:buClr>
              <a:buFont typeface="Arial" panose="020B0604020202020204" pitchFamily="34" charset="0"/>
              <a:buChar char="•"/>
            </a:pPr>
            <a:r>
              <a:rPr lang="ru-RU" dirty="0"/>
              <a:t>Просмотр итоговых оценок, а также оценок от всех руководителей, в профилях сотрудников</a:t>
            </a:r>
          </a:p>
        </p:txBody>
      </p:sp>
      <p:sp>
        <p:nvSpPr>
          <p:cNvPr id="4" name="Номер слайда 3"/>
          <p:cNvSpPr>
            <a:spLocks noGrp="1"/>
          </p:cNvSpPr>
          <p:nvPr>
            <p:ph type="sldNum" sz="quarter" idx="10"/>
          </p:nvPr>
        </p:nvSpPr>
        <p:spPr/>
        <p:txBody>
          <a:bodyPr/>
          <a:lstStyle/>
          <a:p>
            <a:fld id="{65C92CA1-E287-8840-BD36-D23396CE63D5}" type="slidenum">
              <a:rPr lang="ru-RU" smtClean="0"/>
              <a:t>18</a:t>
            </a:fld>
            <a:endParaRPr lang="ru-RU"/>
          </a:p>
        </p:txBody>
      </p:sp>
    </p:spTree>
    <p:extLst>
      <p:ext uri="{BB962C8B-B14F-4D97-AF65-F5344CB8AC3E}">
        <p14:creationId xmlns:p14="http://schemas.microsoft.com/office/powerpoint/2010/main" val="36827981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285750" indent="-285750">
              <a:spcAft>
                <a:spcPts val="700"/>
              </a:spcAft>
              <a:buClr>
                <a:srgbClr val="0066FF"/>
              </a:buClr>
              <a:buFont typeface="Arial" panose="020B0604020202020204" pitchFamily="34" charset="0"/>
              <a:buChar char="•"/>
            </a:pPr>
            <a:r>
              <a:rPr lang="ru-RU" dirty="0"/>
              <a:t>Возможность оставить или запросить мнение у любого коллеги и руководителя</a:t>
            </a:r>
          </a:p>
          <a:p>
            <a:pPr marL="742950" lvl="1" indent="-285750">
              <a:buClr>
                <a:srgbClr val="0066FF"/>
              </a:buClr>
              <a:buFont typeface="Arial" panose="020B0604020202020204" pitchFamily="34" charset="0"/>
              <a:buChar char="•"/>
            </a:pPr>
            <a:r>
              <a:rPr lang="ru-RU" dirty="0"/>
              <a:t>в удобный момент времени,</a:t>
            </a:r>
          </a:p>
          <a:p>
            <a:pPr marL="742950" lvl="1" indent="-285750">
              <a:spcAft>
                <a:spcPts val="700"/>
              </a:spcAft>
              <a:buClr>
                <a:srgbClr val="0066FF"/>
              </a:buClr>
              <a:buFont typeface="Arial" panose="020B0604020202020204" pitchFamily="34" charset="0"/>
              <a:buChar char="•"/>
            </a:pPr>
            <a:r>
              <a:rPr lang="ru-RU" dirty="0"/>
              <a:t>за пару кликов: короткая форма, где обязателен комментарий, опциональны </a:t>
            </a:r>
            <a:r>
              <a:rPr lang="ru-RU" dirty="0" err="1"/>
              <a:t>лайк</a:t>
            </a:r>
            <a:r>
              <a:rPr lang="ru-RU" dirty="0"/>
              <a:t> / </a:t>
            </a:r>
            <a:r>
              <a:rPr lang="ru-RU" dirty="0" err="1"/>
              <a:t>дизлайк</a:t>
            </a:r>
            <a:r>
              <a:rPr lang="ru-RU" dirty="0"/>
              <a:t>, теги, настройка анонимности</a:t>
            </a:r>
          </a:p>
          <a:p>
            <a:pPr marL="285750" indent="-285750">
              <a:spcAft>
                <a:spcPts val="700"/>
              </a:spcAft>
              <a:buClr>
                <a:srgbClr val="0066FF"/>
              </a:buClr>
              <a:buFont typeface="Arial" panose="020B0604020202020204" pitchFamily="34" charset="0"/>
              <a:buChar char="•"/>
            </a:pPr>
            <a:r>
              <a:rPr lang="ru-RU" dirty="0"/>
              <a:t>Просмотр истории мнений «от меня и обо мне», расширенной статистики, </a:t>
            </a:r>
            <a:r>
              <a:rPr lang="ru-RU" dirty="0" err="1"/>
              <a:t>инсайтов</a:t>
            </a:r>
            <a:endParaRPr lang="ru-RU" dirty="0"/>
          </a:p>
          <a:p>
            <a:pPr marL="285750" indent="-285750">
              <a:spcAft>
                <a:spcPts val="700"/>
              </a:spcAft>
              <a:buClr>
                <a:srgbClr val="0066FF"/>
              </a:buClr>
              <a:buFont typeface="Arial" panose="020B0604020202020204" pitchFamily="34" charset="0"/>
              <a:buChar char="•"/>
            </a:pPr>
            <a:r>
              <a:rPr lang="ru-RU" dirty="0"/>
              <a:t>Руководители видят накопившиеся за период мнения коллег о своих сотрудниках в оценке</a:t>
            </a:r>
          </a:p>
        </p:txBody>
      </p:sp>
      <p:sp>
        <p:nvSpPr>
          <p:cNvPr id="4" name="Номер слайда 3"/>
          <p:cNvSpPr>
            <a:spLocks noGrp="1"/>
          </p:cNvSpPr>
          <p:nvPr>
            <p:ph type="sldNum" sz="quarter" idx="10"/>
          </p:nvPr>
        </p:nvSpPr>
        <p:spPr/>
        <p:txBody>
          <a:bodyPr/>
          <a:lstStyle/>
          <a:p>
            <a:fld id="{65C92CA1-E287-8840-BD36-D23396CE63D5}" type="slidenum">
              <a:rPr lang="ru-RU" smtClean="0"/>
              <a:t>19</a:t>
            </a:fld>
            <a:endParaRPr lang="ru-RU"/>
          </a:p>
        </p:txBody>
      </p:sp>
    </p:spTree>
    <p:extLst>
      <p:ext uri="{BB962C8B-B14F-4D97-AF65-F5344CB8AC3E}">
        <p14:creationId xmlns:p14="http://schemas.microsoft.com/office/powerpoint/2010/main" val="1740582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ru-RU" dirty="0"/>
              <a:t>Коротко о себе</a:t>
            </a:r>
            <a:r>
              <a:rPr lang="ru-RU" baseline="0" dirty="0"/>
              <a:t> – </a:t>
            </a:r>
            <a:r>
              <a:rPr lang="ru-RU" i="1" baseline="0" dirty="0"/>
              <a:t>10-15 секунд говорим самое главное, если нужно. Если не нужно, можно просто «мелькнуть» слайдом и двигаться дальше.</a:t>
            </a:r>
            <a:endParaRPr lang="ru-RU" i="1" dirty="0"/>
          </a:p>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EDDB0-F144-4DA8-981E-442B91BB9B6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57666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71450" indent="-171450">
              <a:spcAft>
                <a:spcPts val="700"/>
              </a:spcAft>
              <a:buClr>
                <a:srgbClr val="0066FF"/>
              </a:buClr>
              <a:buFont typeface="Arial" panose="020B0604020202020204" pitchFamily="34" charset="0"/>
              <a:buChar char="•"/>
            </a:pPr>
            <a:r>
              <a:rPr lang="ru-RU" dirty="0"/>
              <a:t>Настройка видимости профиля сотрудника для карьерного продвижения</a:t>
            </a:r>
          </a:p>
          <a:p>
            <a:pPr marL="171450" indent="-171450">
              <a:spcAft>
                <a:spcPts val="700"/>
              </a:spcAft>
              <a:buClr>
                <a:srgbClr val="0066FF"/>
              </a:buClr>
              <a:buFont typeface="Arial" panose="020B0604020202020204" pitchFamily="34" charset="0"/>
              <a:buChar char="•"/>
            </a:pPr>
            <a:r>
              <a:rPr lang="ru-RU" dirty="0"/>
              <a:t>Поиск вакансий по заданным параметрам</a:t>
            </a:r>
          </a:p>
          <a:p>
            <a:pPr marL="171450" indent="-171450">
              <a:spcAft>
                <a:spcPts val="700"/>
              </a:spcAft>
              <a:buClr>
                <a:srgbClr val="0066FF"/>
              </a:buClr>
              <a:buFont typeface="Arial" panose="020B0604020202020204" pitchFamily="34" charset="0"/>
              <a:buChar char="•"/>
            </a:pPr>
            <a:r>
              <a:rPr lang="ru-RU" dirty="0"/>
              <a:t>Подписка на интересующие карьерные направления с уведомлением о появлении вакансии</a:t>
            </a:r>
          </a:p>
          <a:p>
            <a:pPr marL="171450" indent="-171450">
              <a:spcAft>
                <a:spcPts val="700"/>
              </a:spcAft>
              <a:buClr>
                <a:srgbClr val="0066FF"/>
              </a:buClr>
              <a:buFont typeface="Arial" panose="020B0604020202020204" pitchFamily="34" charset="0"/>
              <a:buChar char="•"/>
            </a:pPr>
            <a:r>
              <a:rPr lang="ru-RU" dirty="0"/>
              <a:t>Оценка готовности сотрудника к карьерному переходу</a:t>
            </a:r>
          </a:p>
          <a:p>
            <a:pPr marL="171450" indent="-171450">
              <a:spcAft>
                <a:spcPts val="700"/>
              </a:spcAft>
              <a:buClr>
                <a:srgbClr val="0066FF"/>
              </a:buClr>
              <a:buFont typeface="Arial" panose="020B0604020202020204" pitchFamily="34" charset="0"/>
              <a:buChar char="•"/>
            </a:pPr>
            <a:r>
              <a:rPr lang="ru-RU" dirty="0"/>
              <a:t>Рекомендации к обучению и прогресс готовности</a:t>
            </a:r>
          </a:p>
          <a:p>
            <a:pPr marL="171450" indent="-171450">
              <a:spcAft>
                <a:spcPts val="700"/>
              </a:spcAft>
              <a:buClr>
                <a:srgbClr val="0066FF"/>
              </a:buClr>
              <a:buFont typeface="Arial" panose="020B0604020202020204" pitchFamily="34" charset="0"/>
              <a:buChar char="•"/>
            </a:pPr>
            <a:r>
              <a:rPr lang="ru-RU" dirty="0"/>
              <a:t>Переквалификация и обучение новой профессии</a:t>
            </a:r>
          </a:p>
          <a:p>
            <a:pPr marL="171450" indent="-171450">
              <a:spcAft>
                <a:spcPts val="700"/>
              </a:spcAft>
              <a:buClr>
                <a:srgbClr val="0066FF"/>
              </a:buClr>
              <a:buFont typeface="Arial" panose="020B0604020202020204" pitchFamily="34" charset="0"/>
              <a:buChar char="•"/>
            </a:pPr>
            <a:r>
              <a:rPr lang="ru-RU" dirty="0"/>
              <a:t>Статусы подписок и откликов</a:t>
            </a:r>
          </a:p>
          <a:p>
            <a:pPr marL="171450" indent="-171450">
              <a:spcAft>
                <a:spcPts val="700"/>
              </a:spcAft>
              <a:buClr>
                <a:srgbClr val="0066FF"/>
              </a:buClr>
              <a:buFont typeface="Arial" panose="020B0604020202020204" pitchFamily="34" charset="0"/>
              <a:buChar char="•"/>
            </a:pPr>
            <a:r>
              <a:rPr lang="ru-RU" dirty="0"/>
              <a:t>Рекомендации по этичному карьерному переходу</a:t>
            </a:r>
          </a:p>
          <a:p>
            <a:pPr marL="171450" indent="-171450">
              <a:spcAft>
                <a:spcPts val="700"/>
              </a:spcAft>
              <a:buClr>
                <a:srgbClr val="0066FF"/>
              </a:buClr>
              <a:buFont typeface="Arial" panose="020B0604020202020204" pitchFamily="34" charset="0"/>
              <a:buChar char="•"/>
            </a:pPr>
            <a:r>
              <a:rPr lang="ru-RU" dirty="0"/>
              <a:t>Поиск талантов среди сотрудников с открытым профилем</a:t>
            </a:r>
          </a:p>
          <a:p>
            <a:pPr marL="171450" indent="-171450">
              <a:spcAft>
                <a:spcPts val="700"/>
              </a:spcAft>
              <a:buClr>
                <a:srgbClr val="0066FF"/>
              </a:buClr>
              <a:buFont typeface="Arial" panose="020B0604020202020204" pitchFamily="34" charset="0"/>
              <a:buChar char="•"/>
            </a:pPr>
            <a:r>
              <a:rPr lang="ru-RU" dirty="0"/>
              <a:t>Проверка соответствия кандидата требованиям вакансии</a:t>
            </a:r>
          </a:p>
          <a:p>
            <a:pPr marL="171450" indent="-171450">
              <a:spcAft>
                <a:spcPts val="700"/>
              </a:spcAft>
              <a:buClr>
                <a:srgbClr val="0066FF"/>
              </a:buClr>
              <a:buFont typeface="Arial" panose="020B0604020202020204" pitchFamily="34" charset="0"/>
              <a:buChar char="•"/>
            </a:pPr>
            <a:r>
              <a:rPr lang="ru-RU" dirty="0"/>
              <a:t>Проведение внутренних собеседований и внутренних отборочных мероприятий</a:t>
            </a:r>
          </a:p>
          <a:p>
            <a:pPr marL="171450" indent="-171450">
              <a:spcAft>
                <a:spcPts val="700"/>
              </a:spcAft>
              <a:buClr>
                <a:srgbClr val="0066FF"/>
              </a:buClr>
              <a:buFont typeface="Arial" panose="020B0604020202020204" pitchFamily="34" charset="0"/>
              <a:buChar char="•"/>
            </a:pPr>
            <a:r>
              <a:rPr lang="ru-RU" dirty="0"/>
              <a:t>Умный внутренний наём: уменьшение среднего срока закрытия вакансий и увеличение продолжительности жизни сотрудника </a:t>
            </a:r>
          </a:p>
        </p:txBody>
      </p:sp>
      <p:sp>
        <p:nvSpPr>
          <p:cNvPr id="4" name="Номер слайда 3"/>
          <p:cNvSpPr>
            <a:spLocks noGrp="1"/>
          </p:cNvSpPr>
          <p:nvPr>
            <p:ph type="sldNum" sz="quarter" idx="10"/>
          </p:nvPr>
        </p:nvSpPr>
        <p:spPr/>
        <p:txBody>
          <a:bodyPr/>
          <a:lstStyle/>
          <a:p>
            <a:fld id="{65C92CA1-E287-8840-BD36-D23396CE63D5}" type="slidenum">
              <a:rPr lang="ru-RU" smtClean="0"/>
              <a:t>20</a:t>
            </a:fld>
            <a:endParaRPr lang="ru-RU"/>
          </a:p>
        </p:txBody>
      </p:sp>
    </p:spTree>
    <p:extLst>
      <p:ext uri="{BB962C8B-B14F-4D97-AF65-F5344CB8AC3E}">
        <p14:creationId xmlns:p14="http://schemas.microsoft.com/office/powerpoint/2010/main" val="1331789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spcAft>
                <a:spcPts val="700"/>
              </a:spcAft>
              <a:buClr>
                <a:srgbClr val="0066FF"/>
              </a:buClr>
              <a:buFont typeface="Arial" panose="020B0604020202020204" pitchFamily="34" charset="0"/>
              <a:buNone/>
            </a:pPr>
            <a:r>
              <a:rPr lang="ru-RU" sz="1200" b="0" dirty="0">
                <a:latin typeface="SB Sans Display" panose="020B0503040504020204" pitchFamily="34" charset="0"/>
                <a:cs typeface="SB Sans Display" panose="020B0503040504020204" pitchFamily="34" charset="0"/>
              </a:rPr>
              <a:t>Аналитика для принятия решений</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по сотрудникам: половозрастная структура, </a:t>
            </a:r>
            <a:r>
              <a:rPr lang="ru-RU" sz="1200" b="0" dirty="0" err="1">
                <a:latin typeface="SB Sans Display" panose="020B0503040504020204" pitchFamily="34" charset="0"/>
                <a:cs typeface="SB Sans Display" panose="020B0503040504020204" pitchFamily="34" charset="0"/>
              </a:rPr>
              <a:t>гео</a:t>
            </a:r>
            <a:r>
              <a:rPr lang="ru-RU" sz="1200" b="0" dirty="0">
                <a:latin typeface="SB Sans Display" panose="020B0503040504020204" pitchFamily="34" charset="0"/>
                <a:cs typeface="SB Sans Display" panose="020B0503040504020204" pitchFamily="34" charset="0"/>
              </a:rPr>
              <a:t>, офис / </a:t>
            </a:r>
            <a:r>
              <a:rPr lang="ru-RU" sz="1200" b="0" dirty="0" err="1">
                <a:latin typeface="SB Sans Display" panose="020B0503040504020204" pitchFamily="34" charset="0"/>
                <a:cs typeface="SB Sans Display" panose="020B0503040504020204" pitchFamily="34" charset="0"/>
              </a:rPr>
              <a:t>дистант</a:t>
            </a:r>
            <a:r>
              <a:rPr lang="ru-RU" sz="1200" b="0" dirty="0">
                <a:latin typeface="SB Sans Display" panose="020B0503040504020204" pitchFamily="34" charset="0"/>
                <a:cs typeface="SB Sans Display" panose="020B0503040504020204" pitchFamily="34" charset="0"/>
              </a:rPr>
              <a:t>, статистика вакцинации </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по командам: отпуска / больничные / прогулы, благополучие / выгорание, прогресс по целям</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потенциал команд: развитие и карьерное движение сотрудников, результаты оценки 5+ и оценки по компетенциям, NPS руководителя</a:t>
            </a:r>
          </a:p>
          <a:p>
            <a:pPr marL="0" indent="0">
              <a:spcAft>
                <a:spcPts val="400"/>
              </a:spcAft>
              <a:buClr>
                <a:srgbClr val="0066FF"/>
              </a:buClr>
              <a:buFont typeface="Arial" panose="020B0604020202020204" pitchFamily="34" charset="0"/>
              <a:buNone/>
            </a:pPr>
            <a:endParaRPr lang="ru-RU" sz="1200" b="0" dirty="0">
              <a:latin typeface="SB Sans Display" panose="020B0503040504020204" pitchFamily="34" charset="0"/>
              <a:cs typeface="SB Sans Display" panose="020B0503040504020204" pitchFamily="34" charset="0"/>
            </a:endParaRPr>
          </a:p>
          <a:p>
            <a:pPr marL="0" indent="0">
              <a:spcAft>
                <a:spcPts val="700"/>
              </a:spcAft>
              <a:buClr>
                <a:srgbClr val="0066FF"/>
              </a:buClr>
              <a:buFont typeface="Arial" panose="020B0604020202020204" pitchFamily="34" charset="0"/>
              <a:buNone/>
            </a:pPr>
            <a:r>
              <a:rPr lang="ru-RU" sz="1200" b="0" dirty="0">
                <a:latin typeface="SB Sans Display" panose="020B0503040504020204" pitchFamily="34" charset="0"/>
                <a:cs typeface="SB Sans Display" panose="020B0503040504020204" pitchFamily="34" charset="0"/>
              </a:rPr>
              <a:t>Рекомендательная и поведенческая аналитика</a:t>
            </a:r>
          </a:p>
          <a:p>
            <a:pPr marL="171450" indent="-171450">
              <a:spcAft>
                <a:spcPts val="400"/>
              </a:spcAft>
              <a:buClr>
                <a:srgbClr val="0066FF"/>
              </a:buClr>
              <a:buFont typeface="Arial" panose="020B0604020202020204" pitchFamily="34" charset="0"/>
              <a:buChar char="•"/>
            </a:pPr>
            <a:r>
              <a:rPr lang="ru-RU" sz="1200" b="0" dirty="0" err="1">
                <a:latin typeface="SB Sans Display" panose="020B0503040504020204" pitchFamily="34" charset="0"/>
                <a:cs typeface="SB Sans Display" panose="020B0503040504020204" pitchFamily="34" charset="0"/>
              </a:rPr>
              <a:t>инсайты</a:t>
            </a:r>
            <a:r>
              <a:rPr lang="ru-RU" sz="1200" b="0" dirty="0">
                <a:latin typeface="SB Sans Display" panose="020B0503040504020204" pitchFamily="34" charset="0"/>
                <a:cs typeface="SB Sans Display" panose="020B0503040504020204" pitchFamily="34" charset="0"/>
              </a:rPr>
              <a:t>, прогнозирование проблем и рекомендация действий</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социальное взаимодействие, социальные рейтинги</a:t>
            </a:r>
          </a:p>
          <a:p>
            <a:pPr marL="0" indent="0">
              <a:spcAft>
                <a:spcPts val="400"/>
              </a:spcAft>
              <a:buClr>
                <a:srgbClr val="0066FF"/>
              </a:buClr>
              <a:buFont typeface="Arial" panose="020B0604020202020204" pitchFamily="34" charset="0"/>
              <a:buNone/>
            </a:pPr>
            <a:endParaRPr lang="ru-RU" sz="1200" b="0" dirty="0">
              <a:latin typeface="SB Sans Display" panose="020B0503040504020204" pitchFamily="34" charset="0"/>
              <a:cs typeface="SB Sans Display" panose="020B0503040504020204" pitchFamily="34" charset="0"/>
            </a:endParaRPr>
          </a:p>
          <a:p>
            <a:pPr marL="0" indent="0">
              <a:spcAft>
                <a:spcPts val="700"/>
              </a:spcAft>
              <a:buClr>
                <a:srgbClr val="0066FF"/>
              </a:buClr>
              <a:buFont typeface="Arial" panose="020B0604020202020204" pitchFamily="34" charset="0"/>
              <a:buNone/>
            </a:pPr>
            <a:r>
              <a:rPr lang="ru-RU" sz="1200" b="0" dirty="0">
                <a:latin typeface="SB Sans Display" panose="020B0503040504020204" pitchFamily="34" charset="0"/>
                <a:cs typeface="SB Sans Display" panose="020B0503040504020204" pitchFamily="34" charset="0"/>
              </a:rPr>
              <a:t>HR метрики для оценка эффективности HR-процессов:</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укомплектованность, текучесть и её причины, </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эффективность </a:t>
            </a:r>
            <a:r>
              <a:rPr lang="ru-RU" sz="1200" b="0" dirty="0" err="1">
                <a:latin typeface="SB Sans Display" panose="020B0503040504020204" pitchFamily="34" charset="0"/>
                <a:cs typeface="SB Sans Display" panose="020B0503040504020204" pitchFamily="34" charset="0"/>
              </a:rPr>
              <a:t>рекрутинга</a:t>
            </a:r>
            <a:r>
              <a:rPr lang="ru-RU" sz="1200" b="0" dirty="0">
                <a:latin typeface="SB Sans Display" panose="020B0503040504020204" pitchFamily="34" charset="0"/>
                <a:cs typeface="SB Sans Display" panose="020B0503040504020204" pitchFamily="34" charset="0"/>
              </a:rPr>
              <a:t>, адаптации, других затрат на персонал</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бренд работодателя</a:t>
            </a:r>
          </a:p>
          <a:p>
            <a:pPr marL="0" indent="0">
              <a:spcAft>
                <a:spcPts val="400"/>
              </a:spcAft>
              <a:buClr>
                <a:srgbClr val="0066FF"/>
              </a:buClr>
              <a:buFont typeface="Arial" panose="020B0604020202020204" pitchFamily="34" charset="0"/>
              <a:buNone/>
            </a:pPr>
            <a:endParaRPr lang="ru-RU" sz="1200" b="0" dirty="0">
              <a:latin typeface="SB Sans Display" panose="020B0503040504020204" pitchFamily="34" charset="0"/>
              <a:cs typeface="SB Sans Display" panose="020B0503040504020204" pitchFamily="34" charset="0"/>
            </a:endParaRPr>
          </a:p>
          <a:p>
            <a:pPr marL="0" indent="0">
              <a:spcAft>
                <a:spcPts val="700"/>
              </a:spcAft>
              <a:buClr>
                <a:srgbClr val="0066FF"/>
              </a:buClr>
              <a:buFont typeface="Arial" panose="020B0604020202020204" pitchFamily="34" charset="0"/>
              <a:buNone/>
            </a:pPr>
            <a:r>
              <a:rPr lang="ru-RU" sz="1200" b="0" dirty="0">
                <a:latin typeface="SB Sans Display" panose="020B0503040504020204" pitchFamily="34" charset="0"/>
                <a:cs typeface="SB Sans Display" panose="020B0503040504020204" pitchFamily="34" charset="0"/>
              </a:rPr>
              <a:t>Гибкая аналитическая система</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Конструктор отчётов с возможностью делиться выбранными отчётами с коллегами</a:t>
            </a:r>
          </a:p>
          <a:p>
            <a:pPr marL="171450" indent="-171450">
              <a:spcAft>
                <a:spcPts val="400"/>
              </a:spcAft>
              <a:buClr>
                <a:srgbClr val="0066FF"/>
              </a:buClr>
              <a:buFont typeface="Arial" panose="020B0604020202020204" pitchFamily="34" charset="0"/>
              <a:buChar char="•"/>
            </a:pPr>
            <a:r>
              <a:rPr lang="ru-RU" sz="1200" b="0" dirty="0">
                <a:solidFill>
                  <a:srgbClr val="FF0000"/>
                </a:solidFill>
                <a:latin typeface="SB Sans Display" panose="020B0503040504020204" pitchFamily="34" charset="0"/>
                <a:cs typeface="SB Sans Display" panose="020B0503040504020204" pitchFamily="34" charset="0"/>
              </a:rPr>
              <a:t>Открытый API </a:t>
            </a:r>
            <a:r>
              <a:rPr lang="ru-RU" sz="1200" b="0" dirty="0">
                <a:latin typeface="SB Sans Display" panose="020B0503040504020204" pitchFamily="34" charset="0"/>
                <a:cs typeface="SB Sans Display" panose="020B0503040504020204" pitchFamily="34" charset="0"/>
              </a:rPr>
              <a:t>для интеграции с любым источником данных</a:t>
            </a:r>
          </a:p>
          <a:p>
            <a:pPr marL="171450" indent="-171450">
              <a:spcAft>
                <a:spcPts val="400"/>
              </a:spcAft>
              <a:buClr>
                <a:srgbClr val="0066FF"/>
              </a:buClr>
              <a:buFont typeface="Arial" panose="020B0604020202020204" pitchFamily="34" charset="0"/>
              <a:buChar char="•"/>
            </a:pPr>
            <a:r>
              <a:rPr lang="ru-RU" sz="1200" b="0" dirty="0">
                <a:solidFill>
                  <a:srgbClr val="FF0000"/>
                </a:solidFill>
                <a:latin typeface="SB Sans Display" panose="020B0503040504020204" pitchFamily="34" charset="0"/>
                <a:cs typeface="SB Sans Display" panose="020B0503040504020204" pitchFamily="34" charset="0"/>
              </a:rPr>
              <a:t>AI-обработка </a:t>
            </a:r>
            <a:r>
              <a:rPr lang="ru-RU" sz="1200" b="0" dirty="0">
                <a:latin typeface="SB Sans Display" panose="020B0503040504020204" pitchFamily="34" charset="0"/>
                <a:cs typeface="SB Sans Display" panose="020B0503040504020204" pitchFamily="34" charset="0"/>
              </a:rPr>
              <a:t>и контроль качества данных из кадровых сервисов, цифрового следа сотрудников, результатов тестирования, оценок и опросов</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Обновление данных в реальном времени</a:t>
            </a:r>
          </a:p>
          <a:p>
            <a:pPr marL="171450" indent="-171450">
              <a:spcAft>
                <a:spcPts val="400"/>
              </a:spcAft>
              <a:buClr>
                <a:srgbClr val="0066FF"/>
              </a:buClr>
              <a:buFont typeface="Arial" panose="020B0604020202020204" pitchFamily="34" charset="0"/>
              <a:buChar char="•"/>
            </a:pPr>
            <a:r>
              <a:rPr lang="ru-RU" sz="1200" b="0" dirty="0">
                <a:latin typeface="SB Sans Display" panose="020B0503040504020204" pitchFamily="34" charset="0"/>
                <a:cs typeface="SB Sans Display" panose="020B0503040504020204" pitchFamily="34" charset="0"/>
              </a:rPr>
              <a:t>Ролевая модель доступов к аналитике</a:t>
            </a:r>
          </a:p>
          <a:p>
            <a:pPr marL="171450" marR="0" lvl="0" indent="-171450" algn="l" defTabSz="914400" rtl="0" eaLnBrk="1" fontAlgn="auto" latinLnBrk="0" hangingPunct="1">
              <a:lnSpc>
                <a:spcPct val="100000"/>
              </a:lnSpc>
              <a:spcBef>
                <a:spcPts val="0"/>
              </a:spcBef>
              <a:spcAft>
                <a:spcPts val="400"/>
              </a:spcAft>
              <a:buClr>
                <a:srgbClr val="0066FF"/>
              </a:buClr>
              <a:buSzTx/>
              <a:buFont typeface="Arial" panose="020B0604020202020204" pitchFamily="34" charset="0"/>
              <a:buChar char="•"/>
              <a:tabLst/>
              <a:defRPr/>
            </a:pPr>
            <a:r>
              <a:rPr lang="ru-RU" sz="1200" b="0" dirty="0">
                <a:latin typeface="SB Sans Display" panose="020B0503040504020204" pitchFamily="34" charset="0"/>
                <a:cs typeface="SB Sans Display" panose="020B0503040504020204" pitchFamily="34" charset="0"/>
              </a:rPr>
              <a:t>Аналитика встроена в клиентские пути руководителя</a:t>
            </a:r>
            <a:br>
              <a:rPr lang="en-US" sz="1200" b="0" dirty="0">
                <a:latin typeface="SB Sans Display" panose="020B0503040504020204" pitchFamily="34" charset="0"/>
                <a:cs typeface="SB Sans Display" panose="020B0503040504020204" pitchFamily="34" charset="0"/>
              </a:rPr>
            </a:br>
            <a:br>
              <a:rPr lang="en-US" sz="1200" b="0" dirty="0">
                <a:latin typeface="SB Sans Display" panose="020B0503040504020204" pitchFamily="34" charset="0"/>
                <a:cs typeface="SB Sans Display" panose="020B0503040504020204" pitchFamily="34" charset="0"/>
              </a:rPr>
            </a:br>
            <a:r>
              <a:rPr lang="en-US" sz="1200" b="0" dirty="0">
                <a:latin typeface="SB Sans Display" panose="020B0503040504020204" pitchFamily="34" charset="0"/>
                <a:cs typeface="SB Sans Display" panose="020B0503040504020204" pitchFamily="34" charset="0"/>
              </a:rPr>
              <a:t>AI</a:t>
            </a:r>
            <a:r>
              <a:rPr lang="en-US" sz="1200" b="0" baseline="0" dirty="0">
                <a:latin typeface="SB Sans Display" panose="020B0503040504020204" pitchFamily="34" charset="0"/>
                <a:cs typeface="SB Sans Display" panose="020B0503040504020204" pitchFamily="34" charset="0"/>
              </a:rPr>
              <a:t> </a:t>
            </a:r>
            <a:r>
              <a:rPr lang="ru-RU" sz="1200" b="0" baseline="0" dirty="0">
                <a:latin typeface="SB Sans Display" panose="020B0503040504020204" pitchFamily="34" charset="0"/>
                <a:cs typeface="SB Sans Display" panose="020B0503040504020204" pitchFamily="34" charset="0"/>
              </a:rPr>
              <a:t>– </a:t>
            </a:r>
            <a:r>
              <a:rPr lang="ru-RU" sz="1200" b="0" baseline="0" dirty="0" err="1">
                <a:latin typeface="SB Sans Display" panose="020B0503040504020204" pitchFamily="34" charset="0"/>
                <a:cs typeface="SB Sans Display" panose="020B0503040504020204" pitchFamily="34" charset="0"/>
              </a:rPr>
              <a:t>эйай</a:t>
            </a:r>
            <a:r>
              <a:rPr lang="ru-RU" sz="1200" b="0" baseline="0" dirty="0">
                <a:latin typeface="SB Sans Display" panose="020B0503040504020204" pitchFamily="34" charset="0"/>
                <a:cs typeface="SB Sans Display" panose="020B0503040504020204" pitchFamily="34" charset="0"/>
              </a:rPr>
              <a:t> обработка. Обработка с помощью </a:t>
            </a:r>
            <a:r>
              <a:rPr lang="en-US" sz="1200" b="0" baseline="0" dirty="0" err="1">
                <a:latin typeface="SB Sans Display" panose="020B0503040504020204" pitchFamily="34" charset="0"/>
                <a:cs typeface="SB Sans Display" panose="020B0503040504020204" pitchFamily="34" charset="0"/>
              </a:rPr>
              <a:t>Artifficial</a:t>
            </a:r>
            <a:r>
              <a:rPr lang="en-US" sz="1200" b="0" baseline="0" dirty="0">
                <a:latin typeface="SB Sans Display" panose="020B0503040504020204" pitchFamily="34" charset="0"/>
                <a:cs typeface="SB Sans Display" panose="020B0503040504020204" pitchFamily="34" charset="0"/>
              </a:rPr>
              <a:t> Intelligence</a:t>
            </a:r>
            <a:r>
              <a:rPr lang="ru-RU" sz="1200" b="0" baseline="0" dirty="0">
                <a:latin typeface="SB Sans Display" panose="020B0503040504020204" pitchFamily="34" charset="0"/>
                <a:cs typeface="SB Sans Display" panose="020B0503040504020204" pitchFamily="34" charset="0"/>
              </a:rPr>
              <a:t>, искусственного интеллекта</a:t>
            </a:r>
            <a:br>
              <a:rPr lang="ru-RU" sz="1200" b="0" baseline="0" dirty="0">
                <a:latin typeface="SB Sans Display" panose="020B0503040504020204" pitchFamily="34" charset="0"/>
                <a:cs typeface="SB Sans Display" panose="020B0503040504020204" pitchFamily="34" charset="0"/>
              </a:rPr>
            </a:br>
            <a:br>
              <a:rPr lang="ru-RU" sz="1200" b="0" baseline="0" dirty="0">
                <a:latin typeface="SB Sans Display" panose="020B0503040504020204" pitchFamily="34" charset="0"/>
                <a:cs typeface="SB Sans Display" panose="020B0503040504020204" pitchFamily="34" charset="0"/>
              </a:rPr>
            </a:br>
            <a:r>
              <a:rPr lang="en-US" dirty="0"/>
              <a:t>API</a:t>
            </a:r>
            <a:r>
              <a:rPr lang="en-US" baseline="0" dirty="0"/>
              <a:t> </a:t>
            </a:r>
            <a:r>
              <a:rPr lang="ru-RU" baseline="0" dirty="0"/>
              <a:t>– «</a:t>
            </a:r>
            <a:r>
              <a:rPr lang="ru-RU" baseline="0" dirty="0" err="1"/>
              <a:t>эпиай</a:t>
            </a:r>
            <a:r>
              <a:rPr lang="ru-RU" baseline="0" dirty="0"/>
              <a:t>» – полная расшифровка аббревиатуры вам не нужна, это так и называют. По факту это программный интерфейс (не пользовательский, он именно для программистов), который оставляет часть кода как бы открытой для изменений. Это нужно, чтобы «поженить» Пульс, например, с </a:t>
            </a:r>
            <a:r>
              <a:rPr lang="ru-RU" baseline="0" dirty="0" err="1"/>
              <a:t>самописным</a:t>
            </a:r>
            <a:r>
              <a:rPr lang="ru-RU" baseline="0" dirty="0"/>
              <a:t> источником данных или какой-нибудь экзотической кадровой системой, не типовой 1С ЗУП, а что-то нерядовое.</a:t>
            </a:r>
            <a:endParaRPr lang="en-US" baseline="0" dirty="0"/>
          </a:p>
          <a:p>
            <a:pPr marL="171450" indent="-171450">
              <a:spcAft>
                <a:spcPts val="400"/>
              </a:spcAft>
              <a:buClr>
                <a:srgbClr val="0066FF"/>
              </a:buClr>
              <a:buFont typeface="Arial" panose="020B0604020202020204" pitchFamily="34" charset="0"/>
              <a:buChar char="•"/>
            </a:pPr>
            <a:endParaRPr lang="ru-RU" b="0" dirty="0"/>
          </a:p>
        </p:txBody>
      </p:sp>
      <p:sp>
        <p:nvSpPr>
          <p:cNvPr id="4" name="Номер слайда 3"/>
          <p:cNvSpPr>
            <a:spLocks noGrp="1"/>
          </p:cNvSpPr>
          <p:nvPr>
            <p:ph type="sldNum" sz="quarter" idx="10"/>
          </p:nvPr>
        </p:nvSpPr>
        <p:spPr/>
        <p:txBody>
          <a:bodyPr/>
          <a:lstStyle/>
          <a:p>
            <a:fld id="{65C92CA1-E287-8840-BD36-D23396CE63D5}" type="slidenum">
              <a:rPr lang="ru-RU" smtClean="0"/>
              <a:t>21</a:t>
            </a:fld>
            <a:endParaRPr lang="ru-RU"/>
          </a:p>
        </p:txBody>
      </p:sp>
    </p:spTree>
    <p:extLst>
      <p:ext uri="{BB962C8B-B14F-4D97-AF65-F5344CB8AC3E}">
        <p14:creationId xmlns:p14="http://schemas.microsoft.com/office/powerpoint/2010/main" val="35991319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Уточнить, нужна ли плашка с экономикой</a:t>
            </a:r>
            <a:r>
              <a:rPr lang="ru-RU" baseline="0" dirty="0"/>
              <a:t> и нужна ли подпись, что это посчитано через калькулятор </a:t>
            </a:r>
            <a:r>
              <a:rPr lang="ru-RU" baseline="0" dirty="0" err="1"/>
              <a:t>СберКоруса</a:t>
            </a:r>
            <a:endParaRPr lang="ru-RU" baseline="0" dirty="0"/>
          </a:p>
          <a:p>
            <a:endParaRPr lang="ru-RU" baseline="0" dirty="0"/>
          </a:p>
          <a:p>
            <a:pPr marL="171450" indent="-171450">
              <a:spcAft>
                <a:spcPts val="700"/>
              </a:spcAft>
              <a:buClr>
                <a:srgbClr val="0066FF"/>
              </a:buClr>
              <a:buFont typeface="Arial" panose="020B0604020202020204" pitchFamily="34" charset="0"/>
              <a:buChar char="•"/>
            </a:pPr>
            <a:r>
              <a:rPr lang="ru-RU" dirty="0"/>
              <a:t>Автоматизация основных процессов кадрового документооборота: наём/увольнение, справки, оформление больничных, отпусков, декретов</a:t>
            </a:r>
          </a:p>
          <a:p>
            <a:pPr marL="171450" indent="-171450">
              <a:spcAft>
                <a:spcPts val="700"/>
              </a:spcAft>
              <a:buClr>
                <a:srgbClr val="0066FF"/>
              </a:buClr>
              <a:buFont typeface="Arial" panose="020B0604020202020204" pitchFamily="34" charset="0"/>
              <a:buChar char="•"/>
            </a:pPr>
            <a:r>
              <a:rPr lang="ru-RU" dirty="0"/>
              <a:t>Оформление больничных, отпусков, справок с места работы и мн. др.</a:t>
            </a:r>
          </a:p>
          <a:p>
            <a:pPr marL="171450" indent="-171450">
              <a:spcAft>
                <a:spcPts val="700"/>
              </a:spcAft>
              <a:buClr>
                <a:srgbClr val="0066FF"/>
              </a:buClr>
              <a:buFont typeface="Arial" panose="020B0604020202020204" pitchFamily="34" charset="0"/>
              <a:buChar char="•"/>
            </a:pPr>
            <a:r>
              <a:rPr lang="ru-RU" dirty="0"/>
              <a:t>Вся информация о доходе, расчётный листок, собственные документы</a:t>
            </a:r>
          </a:p>
          <a:p>
            <a:pPr marL="171450" indent="-171450">
              <a:spcAft>
                <a:spcPts val="700"/>
              </a:spcAft>
              <a:buClr>
                <a:srgbClr val="0066FF"/>
              </a:buClr>
              <a:buFont typeface="Arial" panose="020B0604020202020204" pitchFamily="34" charset="0"/>
              <a:buChar char="•"/>
            </a:pPr>
            <a:r>
              <a:rPr lang="ru-RU" dirty="0"/>
              <a:t>Полный кадровый документооборот через ЭЦП</a:t>
            </a:r>
          </a:p>
          <a:p>
            <a:pPr marL="171450" indent="-171450">
              <a:spcAft>
                <a:spcPts val="700"/>
              </a:spcAft>
              <a:buClr>
                <a:srgbClr val="0066FF"/>
              </a:buClr>
              <a:buFont typeface="Arial" panose="020B0604020202020204" pitchFamily="34" charset="0"/>
              <a:buChar char="•"/>
            </a:pPr>
            <a:r>
              <a:rPr lang="ru-RU" dirty="0"/>
              <a:t>100 % соблюдения законодательства при работе с кадровыми документам</a:t>
            </a:r>
          </a:p>
          <a:p>
            <a:pPr marL="171450" indent="-171450">
              <a:spcAft>
                <a:spcPts val="700"/>
              </a:spcAft>
              <a:buClr>
                <a:srgbClr val="0066FF"/>
              </a:buClr>
              <a:buFont typeface="Arial" panose="020B0604020202020204" pitchFamily="34" charset="0"/>
              <a:buChar char="•"/>
            </a:pPr>
            <a:r>
              <a:rPr lang="ru-RU" dirty="0"/>
              <a:t>В 3 раза проще подготовка к проверкам за счёт снижения нагрузки на отдел кадров</a:t>
            </a:r>
          </a:p>
          <a:p>
            <a:pPr marL="171450" indent="-171450">
              <a:spcAft>
                <a:spcPts val="700"/>
              </a:spcAft>
              <a:buClr>
                <a:srgbClr val="0066FF"/>
              </a:buClr>
              <a:buFont typeface="Arial" panose="020B0604020202020204" pitchFamily="34" charset="0"/>
              <a:buChar char="•"/>
            </a:pPr>
            <a:r>
              <a:rPr lang="ru-RU" dirty="0"/>
              <a:t>Умное управление рабочим временем HR-специалистов: меньше рутины, больше работы с сотрудниками, эффективно принятых решений и реализованных проектов</a:t>
            </a:r>
          </a:p>
          <a:p>
            <a:pPr marL="171450" indent="-171450">
              <a:spcAft>
                <a:spcPts val="700"/>
              </a:spcAft>
              <a:buClr>
                <a:srgbClr val="0066FF"/>
              </a:buClr>
              <a:buFont typeface="Arial" panose="020B0604020202020204" pitchFamily="34" charset="0"/>
              <a:buChar char="•"/>
            </a:pPr>
            <a:r>
              <a:rPr lang="ru-RU" dirty="0"/>
              <a:t>Многократное ускорение бизнес-процессов за счёт полного перехода от бумажной логистики к цифровому документообороту</a:t>
            </a:r>
          </a:p>
          <a:p>
            <a:pPr marL="171450" indent="-171450">
              <a:spcAft>
                <a:spcPts val="700"/>
              </a:spcAft>
              <a:buClr>
                <a:srgbClr val="0066FF"/>
              </a:buClr>
              <a:buFont typeface="Arial" panose="020B0604020202020204" pitchFamily="34" charset="0"/>
              <a:buChar char="•"/>
            </a:pPr>
            <a:r>
              <a:rPr lang="ru-RU" dirty="0"/>
              <a:t>Умный контроль документооборота: исключение ошибок и снижение рисков, связанных с ручным ведением / хранением КД.</a:t>
            </a:r>
          </a:p>
        </p:txBody>
      </p:sp>
      <p:sp>
        <p:nvSpPr>
          <p:cNvPr id="4" name="Номер слайда 3"/>
          <p:cNvSpPr>
            <a:spLocks noGrp="1"/>
          </p:cNvSpPr>
          <p:nvPr>
            <p:ph type="sldNum" sz="quarter" idx="10"/>
          </p:nvPr>
        </p:nvSpPr>
        <p:spPr/>
        <p:txBody>
          <a:bodyPr/>
          <a:lstStyle/>
          <a:p>
            <a:fld id="{65C92CA1-E287-8840-BD36-D23396CE63D5}" type="slidenum">
              <a:rPr lang="ru-RU" smtClean="0"/>
              <a:t>22</a:t>
            </a:fld>
            <a:endParaRPr lang="ru-RU"/>
          </a:p>
        </p:txBody>
      </p:sp>
    </p:spTree>
    <p:extLst>
      <p:ext uri="{BB962C8B-B14F-4D97-AF65-F5344CB8AC3E}">
        <p14:creationId xmlns:p14="http://schemas.microsoft.com/office/powerpoint/2010/main" val="28672849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Уточнить, нужна ли плашка с экономикой</a:t>
            </a:r>
            <a:r>
              <a:rPr lang="ru-RU" baseline="0" dirty="0"/>
              <a:t> и нужна ли подпись, что это посчитано через калькулятор </a:t>
            </a:r>
            <a:r>
              <a:rPr lang="ru-RU" baseline="0" dirty="0" err="1"/>
              <a:t>СберКоруса</a:t>
            </a:r>
            <a:endParaRPr lang="ru-RU" baseline="0" dirty="0"/>
          </a:p>
          <a:p>
            <a:endParaRPr lang="ru-RU" baseline="0" dirty="0"/>
          </a:p>
          <a:p>
            <a:pPr marL="171450" indent="-171450">
              <a:spcAft>
                <a:spcPts val="700"/>
              </a:spcAft>
              <a:buClr>
                <a:srgbClr val="0066FF"/>
              </a:buClr>
              <a:buFont typeface="Arial" panose="020B0604020202020204" pitchFamily="34" charset="0"/>
              <a:buChar char="•"/>
            </a:pPr>
            <a:r>
              <a:rPr lang="ru-RU" dirty="0"/>
              <a:t>Оценка софт-компетенций: системное мышление и решение проблем, управление результатом и ответственность, развитие команд и сотрудничество, управление собой, фокус на клиента</a:t>
            </a:r>
          </a:p>
          <a:p>
            <a:pPr marL="171450" indent="-171450">
              <a:spcAft>
                <a:spcPts val="700"/>
              </a:spcAft>
              <a:buClr>
                <a:srgbClr val="0066FF"/>
              </a:buClr>
              <a:buFont typeface="Arial" panose="020B0604020202020204" pitchFamily="34" charset="0"/>
              <a:buChar char="•"/>
            </a:pPr>
            <a:r>
              <a:rPr lang="ru-RU" dirty="0"/>
              <a:t>Ежегодный </a:t>
            </a:r>
            <a:r>
              <a:rPr lang="ru-RU" dirty="0" err="1"/>
              <a:t>eNPS</a:t>
            </a:r>
            <a:r>
              <a:rPr lang="ru-RU" dirty="0"/>
              <a:t> руководителя (опрос</a:t>
            </a:r>
            <a:r>
              <a:rPr lang="ru-RU" baseline="0" dirty="0"/>
              <a:t> рейтинга руководителя)</a:t>
            </a:r>
            <a:endParaRPr lang="ru-RU" dirty="0"/>
          </a:p>
          <a:p>
            <a:pPr marL="171450" indent="-171450">
              <a:spcAft>
                <a:spcPts val="700"/>
              </a:spcAft>
              <a:buClr>
                <a:srgbClr val="0066FF"/>
              </a:buClr>
              <a:buFont typeface="Arial" panose="020B0604020202020204" pitchFamily="34" charset="0"/>
              <a:buChar char="•"/>
            </a:pPr>
            <a:r>
              <a:rPr lang="ru-RU" dirty="0"/>
              <a:t>Уровень профессионального и психологического доверия</a:t>
            </a:r>
          </a:p>
          <a:p>
            <a:pPr marL="171450" indent="-171450">
              <a:spcAft>
                <a:spcPts val="700"/>
              </a:spcAft>
              <a:buClr>
                <a:srgbClr val="0066FF"/>
              </a:buClr>
              <a:buFont typeface="Arial" panose="020B0604020202020204" pitchFamily="34" charset="0"/>
              <a:buChar char="•"/>
            </a:pPr>
            <a:r>
              <a:rPr lang="ru-RU" dirty="0"/>
              <a:t>Оценка сотрудника коллегами по принципу 360°</a:t>
            </a:r>
          </a:p>
          <a:p>
            <a:pPr marL="171450" indent="-171450">
              <a:spcAft>
                <a:spcPts val="700"/>
              </a:spcAft>
              <a:buClr>
                <a:srgbClr val="0066FF"/>
              </a:buClr>
              <a:buFont typeface="Arial" panose="020B0604020202020204" pitchFamily="34" charset="0"/>
              <a:buChar char="•"/>
            </a:pPr>
            <a:r>
              <a:rPr lang="ru-RU" dirty="0"/>
              <a:t>Результаты и карьерные рекомендации от системы</a:t>
            </a:r>
          </a:p>
          <a:p>
            <a:pPr marL="171450" indent="-171450">
              <a:spcAft>
                <a:spcPts val="700"/>
              </a:spcAft>
              <a:buClr>
                <a:srgbClr val="0066FF"/>
              </a:buClr>
              <a:buFont typeface="Arial" panose="020B0604020202020204" pitchFamily="34" charset="0"/>
              <a:buChar char="•"/>
            </a:pPr>
            <a:r>
              <a:rPr lang="ru-RU" dirty="0"/>
              <a:t>Ежедневные 60-секундные пульс-опросы сотрудников</a:t>
            </a:r>
          </a:p>
          <a:p>
            <a:pPr marL="171450" indent="-171450">
              <a:spcAft>
                <a:spcPts val="700"/>
              </a:spcAft>
              <a:buClr>
                <a:srgbClr val="0066FF"/>
              </a:buClr>
              <a:buFont typeface="Arial" panose="020B0604020202020204" pitchFamily="34" charset="0"/>
              <a:buChar char="•"/>
            </a:pPr>
            <a:r>
              <a:rPr lang="ru-RU" dirty="0"/>
              <a:t>Оценка благополучия, эффективности и лидерского потенциала команд в режиме реального времени</a:t>
            </a:r>
          </a:p>
          <a:p>
            <a:pPr marL="171450" indent="-171450">
              <a:spcAft>
                <a:spcPts val="700"/>
              </a:spcAft>
              <a:buClr>
                <a:srgbClr val="0066FF"/>
              </a:buClr>
              <a:buFont typeface="Arial" panose="020B0604020202020204" pitchFamily="34" charset="0"/>
              <a:buChar char="•"/>
            </a:pPr>
            <a:r>
              <a:rPr lang="ru-RU" dirty="0"/>
              <a:t>Ранние сигналы о проблемах и возможность быстрого реагирования для руководителей и HR</a:t>
            </a:r>
          </a:p>
          <a:p>
            <a:pPr marL="171450" indent="-171450">
              <a:spcAft>
                <a:spcPts val="700"/>
              </a:spcAft>
              <a:buClr>
                <a:srgbClr val="0066FF"/>
              </a:buClr>
              <a:buFont typeface="Arial" panose="020B0604020202020204" pitchFamily="34" charset="0"/>
              <a:buChar char="•"/>
            </a:pPr>
            <a:r>
              <a:rPr lang="ru-RU" dirty="0"/>
              <a:t>Режим автопилота: 0 % ручной обработки сырых данных HR-службой</a:t>
            </a:r>
          </a:p>
          <a:p>
            <a:pPr marL="171450" indent="-171450">
              <a:spcAft>
                <a:spcPts val="700"/>
              </a:spcAft>
              <a:buClr>
                <a:srgbClr val="0066FF"/>
              </a:buClr>
              <a:buFont typeface="Arial" panose="020B0604020202020204" pitchFamily="34" charset="0"/>
              <a:buChar char="•"/>
            </a:pPr>
            <a:r>
              <a:rPr lang="ru-RU" dirty="0"/>
              <a:t>Поддержка высокого уровня </a:t>
            </a:r>
            <a:r>
              <a:rPr lang="ru-RU" dirty="0" err="1"/>
              <a:t>вовлечённости</a:t>
            </a:r>
            <a:r>
              <a:rPr lang="ru-RU" dirty="0"/>
              <a:t> в прохождение за счёт персональной аналитики настроения каждому сотруднику</a:t>
            </a:r>
          </a:p>
          <a:p>
            <a:pPr marL="171450" indent="-171450">
              <a:spcAft>
                <a:spcPts val="700"/>
              </a:spcAft>
              <a:buClr>
                <a:srgbClr val="0066FF"/>
              </a:buClr>
              <a:buFont typeface="Arial" panose="020B0604020202020204" pitchFamily="34" charset="0"/>
              <a:buChar char="•"/>
            </a:pPr>
            <a:r>
              <a:rPr lang="ru-RU" dirty="0"/>
              <a:t>Автоматизированная аналитика для принятия решений</a:t>
            </a:r>
          </a:p>
        </p:txBody>
      </p:sp>
      <p:sp>
        <p:nvSpPr>
          <p:cNvPr id="4" name="Номер слайда 3"/>
          <p:cNvSpPr>
            <a:spLocks noGrp="1"/>
          </p:cNvSpPr>
          <p:nvPr>
            <p:ph type="sldNum" sz="quarter" idx="10"/>
          </p:nvPr>
        </p:nvSpPr>
        <p:spPr/>
        <p:txBody>
          <a:bodyPr/>
          <a:lstStyle/>
          <a:p>
            <a:fld id="{65C92CA1-E287-8840-BD36-D23396CE63D5}" type="slidenum">
              <a:rPr lang="ru-RU" smtClean="0"/>
              <a:t>23</a:t>
            </a:fld>
            <a:endParaRPr lang="ru-RU"/>
          </a:p>
        </p:txBody>
      </p:sp>
    </p:spTree>
    <p:extLst>
      <p:ext uri="{BB962C8B-B14F-4D97-AF65-F5344CB8AC3E}">
        <p14:creationId xmlns:p14="http://schemas.microsoft.com/office/powerpoint/2010/main" val="28641504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sz="1200" dirty="0">
                <a:latin typeface="Montserrat"/>
                <a:ea typeface="Montserrat"/>
                <a:cs typeface="Montserrat"/>
                <a:sym typeface="Montserrat"/>
              </a:rPr>
              <a:t>К сожалению (так мы думали в самом начале, но сегодня в апреле 2022 понимаем, что к большому счастью) ни одна из действующих систем не поддерживала этих функций и не реализовала этот потенциал</a:t>
            </a:r>
            <a:endParaRPr lang="ru-RU" dirty="0"/>
          </a:p>
          <a:p>
            <a:r>
              <a:rPr lang="ru-RU" dirty="0"/>
              <a:t>Мы были заложниками «коробочного решения». Оставалось одно – создавать свою систему гораздо более высокого уровня </a:t>
            </a:r>
          </a:p>
        </p:txBody>
      </p:sp>
      <p:sp>
        <p:nvSpPr>
          <p:cNvPr id="4" name="Slide Number Placeholder 3"/>
          <p:cNvSpPr>
            <a:spLocks noGrp="1"/>
          </p:cNvSpPr>
          <p:nvPr>
            <p:ph type="sldNum" sz="quarter" idx="5"/>
          </p:nvPr>
        </p:nvSpPr>
        <p:spPr/>
        <p:txBody>
          <a:bodyPr/>
          <a:lstStyle/>
          <a:p>
            <a:fld id="{65C92CA1-E287-8840-BD36-D23396CE63D5}" type="slidenum">
              <a:rPr lang="ru-RU" smtClean="0"/>
              <a:t>24</a:t>
            </a:fld>
            <a:endParaRPr lang="ru-RU"/>
          </a:p>
        </p:txBody>
      </p:sp>
    </p:spTree>
    <p:extLst>
      <p:ext uri="{BB962C8B-B14F-4D97-AF65-F5344CB8AC3E}">
        <p14:creationId xmlns:p14="http://schemas.microsoft.com/office/powerpoint/2010/main" val="32586144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9CEDDB0-F144-4DA8-981E-442B91BB9B67}" type="slidenum">
              <a:rPr lang="ru-RU" smtClean="0"/>
              <a:t>25</a:t>
            </a:fld>
            <a:endParaRPr lang="ru-RU"/>
          </a:p>
        </p:txBody>
      </p:sp>
    </p:spTree>
    <p:extLst>
      <p:ext uri="{BB962C8B-B14F-4D97-AF65-F5344CB8AC3E}">
        <p14:creationId xmlns:p14="http://schemas.microsoft.com/office/powerpoint/2010/main" val="123882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5C92CA1-E287-8840-BD36-D23396CE63D5}" type="slidenum">
              <a:rPr lang="ru-RU" smtClean="0"/>
              <a:t>26</a:t>
            </a:fld>
            <a:endParaRPr lang="ru-RU"/>
          </a:p>
        </p:txBody>
      </p:sp>
    </p:spTree>
    <p:extLst>
      <p:ext uri="{BB962C8B-B14F-4D97-AF65-F5344CB8AC3E}">
        <p14:creationId xmlns:p14="http://schemas.microsoft.com/office/powerpoint/2010/main" val="39942406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9CEDDB0-F144-4DA8-981E-442B91BB9B67}" type="slidenum">
              <a:rPr lang="ru-RU" smtClean="0"/>
              <a:t>27</a:t>
            </a:fld>
            <a:endParaRPr lang="ru-RU"/>
          </a:p>
        </p:txBody>
      </p:sp>
    </p:spTree>
    <p:extLst>
      <p:ext uri="{BB962C8B-B14F-4D97-AF65-F5344CB8AC3E}">
        <p14:creationId xmlns:p14="http://schemas.microsoft.com/office/powerpoint/2010/main" val="31884360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99CEDDB0-F144-4DA8-981E-442B91BB9B67}" type="slidenum">
              <a:rPr lang="ru-RU" smtClean="0"/>
              <a:t>28</a:t>
            </a:fld>
            <a:endParaRPr lang="ru-RU"/>
          </a:p>
        </p:txBody>
      </p:sp>
    </p:spTree>
    <p:extLst>
      <p:ext uri="{BB962C8B-B14F-4D97-AF65-F5344CB8AC3E}">
        <p14:creationId xmlns:p14="http://schemas.microsoft.com/office/powerpoint/2010/main" val="10571252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spcAft>
                <a:spcPts val="1200"/>
              </a:spcAft>
            </a:pPr>
            <a:r>
              <a:rPr lang="ru-RU" sz="1200" baseline="0" dirty="0">
                <a:latin typeface="Verdana" panose="020B0604030504040204" pitchFamily="34" charset="0"/>
                <a:ea typeface="Verdana" panose="020B0604030504040204" pitchFamily="34" charset="0"/>
                <a:cs typeface="Verdana" panose="020B0604030504040204" pitchFamily="34" charset="0"/>
              </a:rPr>
              <a:t>Благодаря полю «Страна, куда ты летишь» мы получили понимание, откуда наших сотрудников придётся вызволять, и своевременно организовали этот процесс.</a:t>
            </a:r>
            <a:br>
              <a:rPr lang="ru-RU" sz="1200" baseline="0" dirty="0">
                <a:latin typeface="Verdana" panose="020B0604030504040204" pitchFamily="34" charset="0"/>
                <a:ea typeface="Verdana" panose="020B0604030504040204" pitchFamily="34" charset="0"/>
                <a:cs typeface="Verdana" panose="020B0604030504040204" pitchFamily="34" charset="0"/>
              </a:rPr>
            </a:br>
            <a:br>
              <a:rPr lang="ru-RU" sz="1200" baseline="0" dirty="0">
                <a:latin typeface="Verdana" panose="020B0604030504040204" pitchFamily="34" charset="0"/>
                <a:ea typeface="Verdana" panose="020B0604030504040204" pitchFamily="34" charset="0"/>
                <a:cs typeface="Verdana" panose="020B0604030504040204" pitchFamily="34" charset="0"/>
              </a:rPr>
            </a:br>
            <a:r>
              <a:rPr lang="ru-RU" sz="1200" baseline="0" dirty="0">
                <a:latin typeface="Verdana" panose="020B0604030504040204" pitchFamily="34" charset="0"/>
                <a:ea typeface="Verdana" panose="020B0604030504040204" pitchFamily="34" charset="0"/>
                <a:cs typeface="Verdana" panose="020B0604030504040204" pitchFamily="34" charset="0"/>
              </a:rPr>
              <a:t>Остальные результаты показывают, что Пульс адаптируется под абсолютно любые распоряжения руководства, и если бизнес был треугольный, а стал круглый, то для </a:t>
            </a:r>
            <a:r>
              <a:rPr lang="en-US" sz="1200" baseline="0" dirty="0">
                <a:latin typeface="Verdana" panose="020B0604030504040204" pitchFamily="34" charset="0"/>
                <a:ea typeface="Verdana" panose="020B0604030504040204" pitchFamily="34" charset="0"/>
                <a:cs typeface="Verdana" panose="020B0604030504040204" pitchFamily="34" charset="0"/>
              </a:rPr>
              <a:t>HR-</a:t>
            </a:r>
            <a:r>
              <a:rPr lang="ru-RU" sz="1200" baseline="0" dirty="0">
                <a:latin typeface="Verdana" panose="020B0604030504040204" pitchFamily="34" charset="0"/>
                <a:ea typeface="Verdana" panose="020B0604030504040204" pitchFamily="34" charset="0"/>
                <a:cs typeface="Verdana" panose="020B0604030504040204" pitchFamily="34" charset="0"/>
              </a:rPr>
              <a:t>функции принять ту же форму становится не вопросом месяцев или недель, а вопросом нескольких дней. Без Пульса мы бы не смогли, а с пульсом – пожалуйста. Всего 3 дня у нас ушли на то, чтобы заморозить все процессы по найму и согласованию длительных отпусков. </a:t>
            </a:r>
            <a:endParaRPr lang="ru-RU" sz="1200" dirty="0">
              <a:latin typeface="Verdana" panose="020B0604030504040204" pitchFamily="34" charset="0"/>
              <a:ea typeface="Verdana" panose="020B0604030504040204" pitchFamily="34" charset="0"/>
              <a:cs typeface="Verdana" panose="020B0604030504040204" pitchFamily="34" charset="0"/>
            </a:endParaRPr>
          </a:p>
        </p:txBody>
      </p:sp>
      <p:sp>
        <p:nvSpPr>
          <p:cNvPr id="4" name="Номер слайда 3"/>
          <p:cNvSpPr>
            <a:spLocks noGrp="1"/>
          </p:cNvSpPr>
          <p:nvPr>
            <p:ph type="sldNum" sz="quarter" idx="10"/>
          </p:nvPr>
        </p:nvSpPr>
        <p:spPr/>
        <p:txBody>
          <a:bodyPr/>
          <a:lstStyle/>
          <a:p>
            <a:fld id="{65C92CA1-E287-8840-BD36-D23396CE63D5}" type="slidenum">
              <a:rPr lang="ru-RU" smtClean="0"/>
              <a:t>29</a:t>
            </a:fld>
            <a:endParaRPr lang="ru-RU"/>
          </a:p>
        </p:txBody>
      </p:sp>
    </p:spTree>
    <p:extLst>
      <p:ext uri="{BB962C8B-B14F-4D97-AF65-F5344CB8AC3E}">
        <p14:creationId xmlns:p14="http://schemas.microsoft.com/office/powerpoint/2010/main" val="3098403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EDDB0-F144-4DA8-981E-442B91BB9B6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4251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indent="0">
              <a:spcAft>
                <a:spcPts val="700"/>
              </a:spcAft>
              <a:buClr>
                <a:srgbClr val="0066FF"/>
              </a:buClr>
              <a:buFont typeface="Arial" panose="020B0604020202020204" pitchFamily="34" charset="0"/>
              <a:buNone/>
            </a:pPr>
            <a:endParaRPr lang="ru-RU" sz="1200" b="0" dirty="0">
              <a:latin typeface="SB Sans Display" panose="020B0503040504020204" pitchFamily="34" charset="0"/>
              <a:cs typeface="SB Sans Display" panose="020B0503040504020204" pitchFamily="34" charset="0"/>
            </a:endParaRPr>
          </a:p>
        </p:txBody>
      </p:sp>
      <p:sp>
        <p:nvSpPr>
          <p:cNvPr id="4" name="Номер слайда 3"/>
          <p:cNvSpPr>
            <a:spLocks noGrp="1"/>
          </p:cNvSpPr>
          <p:nvPr>
            <p:ph type="sldNum" sz="quarter" idx="10"/>
          </p:nvPr>
        </p:nvSpPr>
        <p:spPr/>
        <p:txBody>
          <a:bodyPr/>
          <a:lstStyle/>
          <a:p>
            <a:fld id="{65C92CA1-E287-8840-BD36-D23396CE63D5}" type="slidenum">
              <a:rPr lang="ru-RU" smtClean="0"/>
              <a:t>30</a:t>
            </a:fld>
            <a:endParaRPr lang="ru-RU"/>
          </a:p>
        </p:txBody>
      </p:sp>
    </p:spTree>
    <p:extLst>
      <p:ext uri="{BB962C8B-B14F-4D97-AF65-F5344CB8AC3E}">
        <p14:creationId xmlns:p14="http://schemas.microsoft.com/office/powerpoint/2010/main" val="40388222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38949FB-3985-DA45-9EC0-BA39D24F72AC}" type="slidenum">
              <a:rPr lang="ru-RU" smtClean="0"/>
              <a:t>31</a:t>
            </a:fld>
            <a:endParaRPr lang="ru-RU" dirty="0"/>
          </a:p>
        </p:txBody>
      </p:sp>
    </p:spTree>
    <p:extLst>
      <p:ext uri="{BB962C8B-B14F-4D97-AF65-F5344CB8AC3E}">
        <p14:creationId xmlns:p14="http://schemas.microsoft.com/office/powerpoint/2010/main" val="11033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EDDB0-F144-4DA8-981E-442B91BB9B6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76948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EDDB0-F144-4DA8-981E-442B91BB9B6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55941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EDDB0-F144-4DA8-981E-442B91BB9B6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0261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EDDB0-F144-4DA8-981E-442B91BB9B6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0017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CEDDB0-F144-4DA8-981E-442B91BB9B67}" type="slidenum">
              <a:rPr kumimoji="0" lang="ru-RU"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ru-RU"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4654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a:p>
        </p:txBody>
      </p:sp>
      <p:sp>
        <p:nvSpPr>
          <p:cNvPr id="4" name="Номер слайда 3"/>
          <p:cNvSpPr>
            <a:spLocks noGrp="1"/>
          </p:cNvSpPr>
          <p:nvPr>
            <p:ph type="sldNum" sz="quarter" idx="10"/>
          </p:nvPr>
        </p:nvSpPr>
        <p:spPr/>
        <p:txBody>
          <a:bodyPr/>
          <a:lstStyle/>
          <a:p>
            <a:fld id="{65C92CA1-E287-8840-BD36-D23396CE63D5}" type="slidenum">
              <a:rPr lang="ru-RU" smtClean="0"/>
              <a:t>9</a:t>
            </a:fld>
            <a:endParaRPr lang="ru-RU"/>
          </a:p>
        </p:txBody>
      </p:sp>
    </p:spTree>
    <p:extLst>
      <p:ext uri="{BB962C8B-B14F-4D97-AF65-F5344CB8AC3E}">
        <p14:creationId xmlns:p14="http://schemas.microsoft.com/office/powerpoint/2010/main" val="30677210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http://082FDF4FC8DEF9E8CD7EA1511B60952D.dms.sberbank.ru/082FDF4FC8DEF9E8CD7EA1511B60952D-49368B34EFFD431BC836355AD58A60F7-CC425CDB6A8418B43CEC52C4FDAF2FD6/1.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http://082FDF4FC8DEF9E8CD7EA1511B60952D.dms.sberbank.ru/082FDF4FC8DEF9E8CD7EA1511B60952D-49368B34EFFD431BC836355AD58A60F7-CC425CDB6A8418B43CEC52C4FDAF2FD6/1.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http://082FDF4FC8DEF9E8CD7EA1511B60952D.dms.sberbank.ru/082FDF4FC8DEF9E8CD7EA1511B60952D-49368B34EFFD431BC836355AD58A60F7-CC425CDB6A8418B43CEC52C4FDAF2FD6/1.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http://082FDF4FC8DEF9E8CD7EA1511B60952D.dms.sberbank.ru/082FDF4FC8DEF9E8CD7EA1511B60952D-49368B34EFFD431BC836355AD58A60F7-8B9CC97C43467F6EBFB08D39D7FC3174/1.png" TargetMode="External"/></Relationships>
</file>

<file path=ppt/slideLayouts/_rels/slideLayout20.xml.rels><?xml version="1.0" encoding="UTF-8" standalone="yes"?>
<Relationships xmlns="http://schemas.openxmlformats.org/package/2006/relationships"><Relationship Id="rId3" Type="http://schemas.openxmlformats.org/officeDocument/2006/relationships/image" Target="http://082FDF4FC8DEF9E8CD7EA1511B60952D.dms.sberbank.ru/082FDF4FC8DEF9E8CD7EA1511B60952D-49368B34EFFD431BC836355AD58A60F7-CC425CDB6A8418B43CEC52C4FDAF2FD6/1.png" TargetMode="External"/><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http://082FDF4FC8DEF9E8CD7EA1511B60952D.dms.sberbank.ru/082FDF4FC8DEF9E8CD7EA1511B60952D-49368B34EFFD431BC836355AD58A60F7-CC425CDB6A8418B43CEC52C4FDAF2FD6/1.png" TargetMode="External"/><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http://082FDF4FC8DEF9E8CD7EA1511B60952D.dms.sberbank.ru/082FDF4FC8DEF9E8CD7EA1511B60952D-49368B34EFFD431BC836355AD58A60F7-CC425CDB6A8418B43CEC52C4FDAF2FD6/1.png" TargetMode="External"/><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 Id="rId6" Type="http://schemas.openxmlformats.org/officeDocument/2006/relationships/image" Target="http://03F1FF0B4F788C21F300DD110073F364.dms.sberbank.ru/03F1FF0B4F788C21F300DD110073F364-1E89798C03F7F333C3F02B173BD1E43A-0F0140F010C2E87A9547EAAC29B273B6/1.png" TargetMode="External"/><Relationship Id="rId5" Type="http://schemas.openxmlformats.org/officeDocument/2006/relationships/image" Target="http://03F1FF0B4F788C21F300DD110073F364.dms.sberbank.ru/03F1FF0B4F788C21F300DD110073F364-1E89798C03F7F333C3F02B173BD1E43A-B7D6AE7E4A263EA339B235EF25E18435/1.png" TargetMode="External"/><Relationship Id="rId4" Type="http://schemas.openxmlformats.org/officeDocument/2006/relationships/image" Target="../media/image18.emf"/></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3" Type="http://schemas.openxmlformats.org/officeDocument/2006/relationships/image" Target="http://CA8D755C2F3AB558F13EB7F1ED88DDA2.dms.sberbank.ru/CA8D755C2F3AB558F13EB7F1ED88DDA2-49368B34EFFD431BC836355AD58A60F7-431A8236FB1B2B344DCF2DB04625DF87/1.png" TargetMode="External"/><Relationship Id="rId2" Type="http://schemas.openxmlformats.org/officeDocument/2006/relationships/image" Target="http://CA8D755C2F3AB558F13EB7F1ED88DDA2.dms.sberbank.ru/CA8D755C2F3AB558F13EB7F1ED88DDA2-49368B34EFFD431BC836355AD58A60F7-EEC52E020376768E5F9436E109681623/1.png" TargetMode="External"/><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http://CA8D755C2F3AB558F13EB7F1ED88DDA2.dms.sberbank.ru/CA8D755C2F3AB558F13EB7F1ED88DDA2-49368B34EFFD431BC836355AD58A60F7-61D2AE7D0DB729E314848B8945F6E662/1.png" TargetMode="External"/><Relationship Id="rId2" Type="http://schemas.openxmlformats.org/officeDocument/2006/relationships/image" Target="http://CA8D755C2F3AB558F13EB7F1ED88DDA2.dms.sberbank.ru/CA8D755C2F3AB558F13EB7F1ED88DDA2-49368B34EFFD431BC836355AD58A60F7-71DCE58157414B3D8A506053EE83EBA6/1.png" TargetMode="External"/><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http://CA8D755C2F3AB558F13EB7F1ED88DDA2.dms.sberbank.ru/CA8D755C2F3AB558F13EB7F1ED88DDA2-49368B34EFFD431BC836355AD58A60F7-61D2AE7D0DB729E314848B8945F6E662/1.png" TargetMode="External"/><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http://082FDF4FC8DEF9E8CD7EA1511B60952D.dms.sberbank.ru/082FDF4FC8DEF9E8CD7EA1511B60952D-49368B34EFFD431BC836355AD58A60F7-8B9CC97C43467F6EBFB08D39D7FC3174/1.png"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http://082FDF4FC8DEF9E8CD7EA1511B60952D.dms.sberbank.ru/082FDF4FC8DEF9E8CD7EA1511B60952D-49368B34EFFD431BC836355AD58A60F7-8B9CC97C43467F6EBFB08D39D7FC3174/1.png"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0D1E3E64-85C9-C14C-823F-A726880DBC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2510FF91-EC78-6E41-8E43-65BC8AE4C7B0}"/>
              </a:ext>
            </a:extLst>
          </p:cNvPr>
          <p:cNvSpPr>
            <a:spLocks noGrp="1"/>
          </p:cNvSpPr>
          <p:nvPr>
            <p:ph type="ctrTitle"/>
          </p:nvPr>
        </p:nvSpPr>
        <p:spPr>
          <a:xfrm>
            <a:off x="708771" y="1253850"/>
            <a:ext cx="10787903" cy="2387600"/>
          </a:xfrm>
          <a:prstGeom prst="rect">
            <a:avLst/>
          </a:prstGeom>
        </p:spPr>
        <p:txBody>
          <a:bodyPr lIns="36000" tIns="36000" rIns="36000" bIns="36000" anchor="b">
            <a:noAutofit/>
          </a:bodyPr>
          <a:lstStyle>
            <a:lvl1pPr algn="l">
              <a:defRPr sz="4500" b="1" i="0" baseline="0">
                <a:solidFill>
                  <a:schemeClr val="bg1"/>
                </a:solidFill>
              </a:defRPr>
            </a:lvl1pPr>
          </a:lstStyle>
          <a:p>
            <a:r>
              <a:rPr lang="ru-RU" dirty="0"/>
              <a:t>Образец заголовка</a:t>
            </a:r>
          </a:p>
        </p:txBody>
      </p:sp>
      <p:sp>
        <p:nvSpPr>
          <p:cNvPr id="3" name="Подзаголовок 2">
            <a:extLst>
              <a:ext uri="{FF2B5EF4-FFF2-40B4-BE49-F238E27FC236}">
                <a16:creationId xmlns:a16="http://schemas.microsoft.com/office/drawing/2014/main" id="{70E4DC46-5F32-C54A-AD6A-F897D53E60AF}"/>
              </a:ext>
            </a:extLst>
          </p:cNvPr>
          <p:cNvSpPr>
            <a:spLocks noGrp="1"/>
          </p:cNvSpPr>
          <p:nvPr>
            <p:ph type="subTitle" idx="1"/>
          </p:nvPr>
        </p:nvSpPr>
        <p:spPr>
          <a:xfrm>
            <a:off x="709180" y="4773027"/>
            <a:ext cx="4777628" cy="712272"/>
          </a:xfrm>
          <a:prstGeom prst="rect">
            <a:avLst/>
          </a:prstGeom>
        </p:spPr>
        <p:txBody>
          <a:bodyPr lIns="36000" tIns="36000" rIns="36000" bIns="36000"/>
          <a:lstStyle>
            <a:lvl1pPr marL="0" indent="0" algn="l">
              <a:buNone/>
              <a:defRPr sz="240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6" name="Рисунок 5">
            <a:extLst>
              <a:ext uri="{FF2B5EF4-FFF2-40B4-BE49-F238E27FC236}">
                <a16:creationId xmlns:a16="http://schemas.microsoft.com/office/drawing/2014/main" id="{71D8EED4-C3E4-8540-B027-9926BFC18DE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61665" y="418170"/>
            <a:ext cx="1721322" cy="712271"/>
          </a:xfrm>
          <a:prstGeom prst="rect">
            <a:avLst/>
          </a:prstGeom>
        </p:spPr>
      </p:pic>
    </p:spTree>
    <p:extLst>
      <p:ext uri="{BB962C8B-B14F-4D97-AF65-F5344CB8AC3E}">
        <p14:creationId xmlns:p14="http://schemas.microsoft.com/office/powerpoint/2010/main" val="1064746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Заголовок и объект">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E6BEA18C-BFA1-774B-A994-E318F1E784BA}"/>
              </a:ext>
            </a:extLst>
          </p:cNvPr>
          <p:cNvSpPr/>
          <p:nvPr userDrawn="1"/>
        </p:nvSpPr>
        <p:spPr>
          <a:xfrm rot="873762">
            <a:off x="6084145" y="-2110387"/>
            <a:ext cx="7915963" cy="1230781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a:extLst>
              <a:ext uri="{FF2B5EF4-FFF2-40B4-BE49-F238E27FC236}">
                <a16:creationId xmlns:a16="http://schemas.microsoft.com/office/drawing/2014/main" id="{800A47C5-E137-6942-BC69-7150E31F181C}"/>
              </a:ext>
            </a:extLst>
          </p:cNvPr>
          <p:cNvSpPr>
            <a:spLocks noGrp="1"/>
          </p:cNvSpPr>
          <p:nvPr>
            <p:ph type="title"/>
          </p:nvPr>
        </p:nvSpPr>
        <p:spPr>
          <a:xfrm>
            <a:off x="711091" y="504496"/>
            <a:ext cx="10801350" cy="713227"/>
          </a:xfrm>
          <a:prstGeom prst="rect">
            <a:avLst/>
          </a:prstGeom>
        </p:spPr>
        <p:txBody>
          <a:bodyPr/>
          <a:lstStyle>
            <a:lvl1pPr>
              <a:defRPr sz="3600" b="1" i="0" baseline="0"/>
            </a:lvl1pPr>
          </a:lstStyle>
          <a:p>
            <a:r>
              <a:rPr lang="ru-RU" dirty="0"/>
              <a:t>Образец заголовка</a:t>
            </a:r>
          </a:p>
        </p:txBody>
      </p:sp>
      <p:sp>
        <p:nvSpPr>
          <p:cNvPr id="9" name="Текст 10">
            <a:extLst>
              <a:ext uri="{FF2B5EF4-FFF2-40B4-BE49-F238E27FC236}">
                <a16:creationId xmlns:a16="http://schemas.microsoft.com/office/drawing/2014/main" id="{F84F2398-30F0-BA46-A43E-DED775DA99CA}"/>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spTree>
    <p:extLst>
      <p:ext uri="{BB962C8B-B14F-4D97-AF65-F5344CB8AC3E}">
        <p14:creationId xmlns:p14="http://schemas.microsoft.com/office/powerpoint/2010/main" val="2364089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Заголовок и объект">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800A47C5-E137-6942-BC69-7150E31F181C}"/>
              </a:ext>
            </a:extLst>
          </p:cNvPr>
          <p:cNvSpPr>
            <a:spLocks noGrp="1"/>
          </p:cNvSpPr>
          <p:nvPr>
            <p:ph type="title"/>
          </p:nvPr>
        </p:nvSpPr>
        <p:spPr>
          <a:xfrm>
            <a:off x="711091" y="504496"/>
            <a:ext cx="10801350" cy="713227"/>
          </a:xfrm>
          <a:prstGeom prst="rect">
            <a:avLst/>
          </a:prstGeom>
        </p:spPr>
        <p:txBody>
          <a:bodyPr/>
          <a:lstStyle>
            <a:lvl1pPr>
              <a:defRPr sz="3600" b="1" i="0" baseline="0"/>
            </a:lvl1pPr>
          </a:lstStyle>
          <a:p>
            <a:r>
              <a:rPr lang="ru-RU" dirty="0"/>
              <a:t>Образец заголовка</a:t>
            </a:r>
          </a:p>
        </p:txBody>
      </p:sp>
      <p:sp>
        <p:nvSpPr>
          <p:cNvPr id="9" name="Текст 10">
            <a:extLst>
              <a:ext uri="{FF2B5EF4-FFF2-40B4-BE49-F238E27FC236}">
                <a16:creationId xmlns:a16="http://schemas.microsoft.com/office/drawing/2014/main" id="{F84F2398-30F0-BA46-A43E-DED775DA99CA}"/>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spTree>
    <p:extLst>
      <p:ext uri="{BB962C8B-B14F-4D97-AF65-F5344CB8AC3E}">
        <p14:creationId xmlns:p14="http://schemas.microsoft.com/office/powerpoint/2010/main" val="4668439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Заголовок и объект">
    <p:spTree>
      <p:nvGrpSpPr>
        <p:cNvPr id="1" name=""/>
        <p:cNvGrpSpPr/>
        <p:nvPr/>
      </p:nvGrpSpPr>
      <p:grpSpPr>
        <a:xfrm>
          <a:off x="0" y="0"/>
          <a:ext cx="0" cy="0"/>
          <a:chOff x="0" y="0"/>
          <a:chExt cx="0" cy="0"/>
        </a:xfrm>
      </p:grpSpPr>
      <p:sp>
        <p:nvSpPr>
          <p:cNvPr id="2" name="Прямоугольник 1">
            <a:extLst>
              <a:ext uri="{FF2B5EF4-FFF2-40B4-BE49-F238E27FC236}">
                <a16:creationId xmlns:a16="http://schemas.microsoft.com/office/drawing/2014/main" id="{D6C16C2F-7FB7-E24D-9745-EC35193075BD}"/>
              </a:ext>
            </a:extLst>
          </p:cNvPr>
          <p:cNvSpPr/>
          <p:nvPr userDrawn="1"/>
        </p:nvSpPr>
        <p:spPr>
          <a:xfrm>
            <a:off x="0" y="0"/>
            <a:ext cx="12192000" cy="68580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Заголовок 1">
            <a:extLst>
              <a:ext uri="{FF2B5EF4-FFF2-40B4-BE49-F238E27FC236}">
                <a16:creationId xmlns:a16="http://schemas.microsoft.com/office/drawing/2014/main" id="{800A47C5-E137-6942-BC69-7150E31F181C}"/>
              </a:ext>
            </a:extLst>
          </p:cNvPr>
          <p:cNvSpPr>
            <a:spLocks noGrp="1"/>
          </p:cNvSpPr>
          <p:nvPr>
            <p:ph type="title"/>
          </p:nvPr>
        </p:nvSpPr>
        <p:spPr>
          <a:xfrm>
            <a:off x="711091" y="504496"/>
            <a:ext cx="9680462" cy="713227"/>
          </a:xfrm>
          <a:prstGeom prst="rect">
            <a:avLst/>
          </a:prstGeom>
        </p:spPr>
        <p:txBody>
          <a:bodyPr/>
          <a:lstStyle>
            <a:lvl1pPr>
              <a:defRPr sz="3600" b="1" i="0" baseline="0">
                <a:solidFill>
                  <a:schemeClr val="bg1"/>
                </a:solidFill>
              </a:defRPr>
            </a:lvl1pPr>
          </a:lstStyle>
          <a:p>
            <a:r>
              <a:rPr lang="ru-RU" dirty="0"/>
              <a:t>Образец заголовка</a:t>
            </a:r>
          </a:p>
        </p:txBody>
      </p:sp>
      <p:sp>
        <p:nvSpPr>
          <p:cNvPr id="9" name="Текст 10">
            <a:extLst>
              <a:ext uri="{FF2B5EF4-FFF2-40B4-BE49-F238E27FC236}">
                <a16:creationId xmlns:a16="http://schemas.microsoft.com/office/drawing/2014/main" id="{F84F2398-30F0-BA46-A43E-DED775DA99CA}"/>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solidFill>
                  <a:schemeClr val="bg1"/>
                </a:solidFill>
              </a:defRPr>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pic>
        <p:nvPicPr>
          <p:cNvPr id="6" name="Рисунок 5">
            <a:extLst>
              <a:ext uri="{FF2B5EF4-FFF2-40B4-BE49-F238E27FC236}">
                <a16:creationId xmlns:a16="http://schemas.microsoft.com/office/drawing/2014/main" id="{A42C6404-25FF-5A4E-9595-45BED76BEA29}"/>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54393" y="418197"/>
            <a:ext cx="1087500" cy="450000"/>
          </a:xfrm>
          <a:prstGeom prst="rect">
            <a:avLst/>
          </a:prstGeom>
        </p:spPr>
      </p:pic>
      <p:pic>
        <p:nvPicPr>
          <p:cNvPr id="12" name="Рисунок 11"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spTree>
    <p:extLst>
      <p:ext uri="{BB962C8B-B14F-4D97-AF65-F5344CB8AC3E}">
        <p14:creationId xmlns:p14="http://schemas.microsoft.com/office/powerpoint/2010/main" val="7621324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Заголовок раздела">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7863E289-EE1D-6A43-A759-781B58C647E8}"/>
              </a:ext>
            </a:extLst>
          </p:cNvPr>
          <p:cNvSpPr>
            <a:spLocks noGrp="1"/>
          </p:cNvSpPr>
          <p:nvPr>
            <p:ph type="title"/>
          </p:nvPr>
        </p:nvSpPr>
        <p:spPr>
          <a:xfrm>
            <a:off x="615778" y="674044"/>
            <a:ext cx="7199365" cy="1325563"/>
          </a:xfrm>
          <a:prstGeom prst="rect">
            <a:avLst/>
          </a:prstGeom>
        </p:spPr>
        <p:txBody>
          <a:bodyPr/>
          <a:lstStyle>
            <a:lvl1pPr>
              <a:defRPr sz="3600" b="1" i="0" baseline="0"/>
            </a:lvl1pPr>
          </a:lstStyle>
          <a:p>
            <a:r>
              <a:rPr lang="ru-RU" dirty="0"/>
              <a:t>Образец заголовка</a:t>
            </a:r>
          </a:p>
        </p:txBody>
      </p:sp>
      <p:sp>
        <p:nvSpPr>
          <p:cNvPr id="8" name="Текст 10">
            <a:extLst>
              <a:ext uri="{FF2B5EF4-FFF2-40B4-BE49-F238E27FC236}">
                <a16:creationId xmlns:a16="http://schemas.microsoft.com/office/drawing/2014/main" id="{3921E49F-4294-9D4B-B8DF-B6BB5A37EED3}"/>
              </a:ext>
            </a:extLst>
          </p:cNvPr>
          <p:cNvSpPr>
            <a:spLocks noGrp="1"/>
          </p:cNvSpPr>
          <p:nvPr>
            <p:ph type="body" sz="quarter" idx="10" hasCustomPrompt="1"/>
          </p:nvPr>
        </p:nvSpPr>
        <p:spPr>
          <a:xfrm>
            <a:off x="615951" y="2236788"/>
            <a:ext cx="719976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sp>
        <p:nvSpPr>
          <p:cNvPr id="15" name="Рисунок 14">
            <a:extLst>
              <a:ext uri="{FF2B5EF4-FFF2-40B4-BE49-F238E27FC236}">
                <a16:creationId xmlns:a16="http://schemas.microsoft.com/office/drawing/2014/main" id="{2B33CCE5-8027-B444-B56E-BBF7DF1C6FA0}"/>
              </a:ext>
            </a:extLst>
          </p:cNvPr>
          <p:cNvSpPr>
            <a:spLocks noGrp="1"/>
          </p:cNvSpPr>
          <p:nvPr>
            <p:ph type="pic" sz="quarter" idx="11"/>
          </p:nvPr>
        </p:nvSpPr>
        <p:spPr>
          <a:xfrm>
            <a:off x="8296977" y="674688"/>
            <a:ext cx="3272723" cy="5232400"/>
          </a:xfrm>
          <a:prstGeom prst="rect">
            <a:avLst/>
          </a:prstGeom>
        </p:spPr>
        <p:txBody>
          <a:bodyPr/>
          <a:lstStyle>
            <a:lvl1pPr marL="0" indent="0">
              <a:buFontTx/>
              <a:buNone/>
              <a:defRPr/>
            </a:lvl1pPr>
          </a:lstStyle>
          <a:p>
            <a:endParaRPr lang="ru-RU" dirty="0"/>
          </a:p>
        </p:txBody>
      </p:sp>
    </p:spTree>
    <p:extLst>
      <p:ext uri="{BB962C8B-B14F-4D97-AF65-F5344CB8AC3E}">
        <p14:creationId xmlns:p14="http://schemas.microsoft.com/office/powerpoint/2010/main" val="2626826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Заголовок раздела">
    <p:spTree>
      <p:nvGrpSpPr>
        <p:cNvPr id="1" name=""/>
        <p:cNvGrpSpPr/>
        <p:nvPr/>
      </p:nvGrpSpPr>
      <p:grpSpPr>
        <a:xfrm>
          <a:off x="0" y="0"/>
          <a:ext cx="0" cy="0"/>
          <a:chOff x="0" y="0"/>
          <a:chExt cx="0" cy="0"/>
        </a:xfrm>
      </p:grpSpPr>
      <p:sp>
        <p:nvSpPr>
          <p:cNvPr id="7" name="Заголовок 1">
            <a:extLst>
              <a:ext uri="{FF2B5EF4-FFF2-40B4-BE49-F238E27FC236}">
                <a16:creationId xmlns:a16="http://schemas.microsoft.com/office/drawing/2014/main" id="{7863E289-EE1D-6A43-A759-781B58C647E8}"/>
              </a:ext>
            </a:extLst>
          </p:cNvPr>
          <p:cNvSpPr>
            <a:spLocks noGrp="1"/>
          </p:cNvSpPr>
          <p:nvPr>
            <p:ph type="title"/>
          </p:nvPr>
        </p:nvSpPr>
        <p:spPr>
          <a:xfrm>
            <a:off x="615778" y="674044"/>
            <a:ext cx="6581653" cy="1325563"/>
          </a:xfrm>
          <a:prstGeom prst="rect">
            <a:avLst/>
          </a:prstGeom>
        </p:spPr>
        <p:txBody>
          <a:bodyPr/>
          <a:lstStyle>
            <a:lvl1pPr>
              <a:defRPr sz="3600" b="1" i="0" baseline="0"/>
            </a:lvl1pPr>
          </a:lstStyle>
          <a:p>
            <a:r>
              <a:rPr lang="ru-RU" dirty="0"/>
              <a:t>Образец заголовка</a:t>
            </a:r>
          </a:p>
        </p:txBody>
      </p:sp>
      <p:sp>
        <p:nvSpPr>
          <p:cNvPr id="8" name="Текст 10">
            <a:extLst>
              <a:ext uri="{FF2B5EF4-FFF2-40B4-BE49-F238E27FC236}">
                <a16:creationId xmlns:a16="http://schemas.microsoft.com/office/drawing/2014/main" id="{3921E49F-4294-9D4B-B8DF-B6BB5A37EED3}"/>
              </a:ext>
            </a:extLst>
          </p:cNvPr>
          <p:cNvSpPr>
            <a:spLocks noGrp="1"/>
          </p:cNvSpPr>
          <p:nvPr>
            <p:ph type="body" sz="quarter" idx="10" hasCustomPrompt="1"/>
          </p:nvPr>
        </p:nvSpPr>
        <p:spPr>
          <a:xfrm>
            <a:off x="615951" y="2236788"/>
            <a:ext cx="6582018" cy="36703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400" baseline="0"/>
            </a:lvl1pPr>
          </a:lstStyle>
          <a:p>
            <a:r>
              <a:rPr lang="ru-RU" dirty="0"/>
              <a:t>Текстовое поле текстовое поле текстовое поле текстовое поле текстовое поле текстовое поле</a:t>
            </a:r>
          </a:p>
        </p:txBody>
      </p:sp>
      <p:sp>
        <p:nvSpPr>
          <p:cNvPr id="5" name="Рисунок 14">
            <a:extLst>
              <a:ext uri="{FF2B5EF4-FFF2-40B4-BE49-F238E27FC236}">
                <a16:creationId xmlns:a16="http://schemas.microsoft.com/office/drawing/2014/main" id="{277628CE-5199-094C-AB02-7CC84A59E477}"/>
              </a:ext>
            </a:extLst>
          </p:cNvPr>
          <p:cNvSpPr>
            <a:spLocks noGrp="1"/>
          </p:cNvSpPr>
          <p:nvPr>
            <p:ph type="pic" sz="quarter" idx="11"/>
          </p:nvPr>
        </p:nvSpPr>
        <p:spPr>
          <a:xfrm>
            <a:off x="7537939" y="674688"/>
            <a:ext cx="4031762" cy="6183312"/>
          </a:xfrm>
          <a:prstGeom prst="rect">
            <a:avLst/>
          </a:prstGeom>
        </p:spPr>
        <p:txBody>
          <a:bodyPr/>
          <a:lstStyle>
            <a:lvl1pPr marL="0" indent="0">
              <a:buFontTx/>
              <a:buNone/>
              <a:defRPr/>
            </a:lvl1pPr>
          </a:lstStyle>
          <a:p>
            <a:endParaRPr lang="ru-RU" dirty="0"/>
          </a:p>
        </p:txBody>
      </p:sp>
    </p:spTree>
    <p:extLst>
      <p:ext uri="{BB962C8B-B14F-4D97-AF65-F5344CB8AC3E}">
        <p14:creationId xmlns:p14="http://schemas.microsoft.com/office/powerpoint/2010/main" val="10725153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Заголовок раздела">
    <p:spTree>
      <p:nvGrpSpPr>
        <p:cNvPr id="1" name=""/>
        <p:cNvGrpSpPr/>
        <p:nvPr/>
      </p:nvGrpSpPr>
      <p:grpSpPr>
        <a:xfrm>
          <a:off x="0" y="0"/>
          <a:ext cx="0" cy="0"/>
          <a:chOff x="0" y="0"/>
          <a:chExt cx="0" cy="0"/>
        </a:xfrm>
      </p:grpSpPr>
      <p:sp>
        <p:nvSpPr>
          <p:cNvPr id="15" name="Рисунок 14">
            <a:extLst>
              <a:ext uri="{FF2B5EF4-FFF2-40B4-BE49-F238E27FC236}">
                <a16:creationId xmlns:a16="http://schemas.microsoft.com/office/drawing/2014/main" id="{2B33CCE5-8027-B444-B56E-BBF7DF1C6FA0}"/>
              </a:ext>
            </a:extLst>
          </p:cNvPr>
          <p:cNvSpPr>
            <a:spLocks noGrp="1"/>
          </p:cNvSpPr>
          <p:nvPr>
            <p:ph type="pic" sz="quarter" idx="11"/>
          </p:nvPr>
        </p:nvSpPr>
        <p:spPr>
          <a:xfrm>
            <a:off x="8296977" y="674688"/>
            <a:ext cx="3272723" cy="4272450"/>
          </a:xfrm>
          <a:prstGeom prst="rect">
            <a:avLst/>
          </a:prstGeom>
        </p:spPr>
        <p:txBody>
          <a:bodyPr/>
          <a:lstStyle>
            <a:lvl1pPr marL="0" indent="0">
              <a:buFontTx/>
              <a:buNone/>
              <a:defRPr/>
            </a:lvl1pPr>
          </a:lstStyle>
          <a:p>
            <a:endParaRPr lang="ru-RU" dirty="0"/>
          </a:p>
        </p:txBody>
      </p:sp>
      <p:sp>
        <p:nvSpPr>
          <p:cNvPr id="6" name="Рисунок 14">
            <a:extLst>
              <a:ext uri="{FF2B5EF4-FFF2-40B4-BE49-F238E27FC236}">
                <a16:creationId xmlns:a16="http://schemas.microsoft.com/office/drawing/2014/main" id="{18AD49EC-1A08-8242-AF54-740B02DDD52E}"/>
              </a:ext>
            </a:extLst>
          </p:cNvPr>
          <p:cNvSpPr>
            <a:spLocks noGrp="1"/>
          </p:cNvSpPr>
          <p:nvPr>
            <p:ph type="pic" sz="quarter" idx="12"/>
          </p:nvPr>
        </p:nvSpPr>
        <p:spPr>
          <a:xfrm>
            <a:off x="4486978" y="674688"/>
            <a:ext cx="3272723" cy="4272450"/>
          </a:xfrm>
          <a:prstGeom prst="rect">
            <a:avLst/>
          </a:prstGeom>
        </p:spPr>
        <p:txBody>
          <a:bodyPr/>
          <a:lstStyle>
            <a:lvl1pPr marL="0" indent="0">
              <a:buFontTx/>
              <a:buNone/>
              <a:defRPr/>
            </a:lvl1pPr>
          </a:lstStyle>
          <a:p>
            <a:endParaRPr lang="ru-RU" dirty="0"/>
          </a:p>
        </p:txBody>
      </p:sp>
      <p:sp>
        <p:nvSpPr>
          <p:cNvPr id="9" name="Рисунок 14">
            <a:extLst>
              <a:ext uri="{FF2B5EF4-FFF2-40B4-BE49-F238E27FC236}">
                <a16:creationId xmlns:a16="http://schemas.microsoft.com/office/drawing/2014/main" id="{87A5592E-B5FD-9E40-8A85-E01DD020432D}"/>
              </a:ext>
            </a:extLst>
          </p:cNvPr>
          <p:cNvSpPr>
            <a:spLocks noGrp="1"/>
          </p:cNvSpPr>
          <p:nvPr>
            <p:ph type="pic" sz="quarter" idx="13"/>
          </p:nvPr>
        </p:nvSpPr>
        <p:spPr>
          <a:xfrm>
            <a:off x="641808" y="674688"/>
            <a:ext cx="3272723" cy="4272450"/>
          </a:xfrm>
          <a:prstGeom prst="rect">
            <a:avLst/>
          </a:prstGeom>
        </p:spPr>
        <p:txBody>
          <a:bodyPr/>
          <a:lstStyle>
            <a:lvl1pPr marL="0" indent="0">
              <a:buFontTx/>
              <a:buNone/>
              <a:defRPr/>
            </a:lvl1pPr>
          </a:lstStyle>
          <a:p>
            <a:endParaRPr lang="ru-RU" dirty="0"/>
          </a:p>
        </p:txBody>
      </p:sp>
      <p:sp>
        <p:nvSpPr>
          <p:cNvPr id="10" name="Текст 10">
            <a:extLst>
              <a:ext uri="{FF2B5EF4-FFF2-40B4-BE49-F238E27FC236}">
                <a16:creationId xmlns:a16="http://schemas.microsoft.com/office/drawing/2014/main" id="{529F36E9-6394-4E43-8058-C3CD3443EE87}"/>
              </a:ext>
            </a:extLst>
          </p:cNvPr>
          <p:cNvSpPr>
            <a:spLocks noGrp="1"/>
          </p:cNvSpPr>
          <p:nvPr>
            <p:ph type="body" sz="quarter" idx="10" hasCustomPrompt="1"/>
          </p:nvPr>
        </p:nvSpPr>
        <p:spPr>
          <a:xfrm>
            <a:off x="627674" y="5193321"/>
            <a:ext cx="3286857" cy="879231"/>
          </a:xfrm>
          <a:prstGeom prst="rect">
            <a:avLst/>
          </a:prstGeom>
        </p:spPr>
        <p:txBody>
          <a:bodyPr/>
          <a:lstStyle>
            <a:lvl1pPr marL="0" indent="0">
              <a:buFontTx/>
              <a:buNone/>
              <a:defRPr sz="1800" baseline="0"/>
            </a:lvl1pPr>
          </a:lstStyle>
          <a:p>
            <a:r>
              <a:rPr lang="ru-RU" dirty="0"/>
              <a:t>Пояснительный текст</a:t>
            </a:r>
          </a:p>
        </p:txBody>
      </p:sp>
      <p:sp>
        <p:nvSpPr>
          <p:cNvPr id="11" name="Текст 10">
            <a:extLst>
              <a:ext uri="{FF2B5EF4-FFF2-40B4-BE49-F238E27FC236}">
                <a16:creationId xmlns:a16="http://schemas.microsoft.com/office/drawing/2014/main" id="{33BF9E57-3DA0-CA41-A3D7-D718A25982FC}"/>
              </a:ext>
            </a:extLst>
          </p:cNvPr>
          <p:cNvSpPr>
            <a:spLocks noGrp="1"/>
          </p:cNvSpPr>
          <p:nvPr>
            <p:ph type="body" sz="quarter" idx="14" hasCustomPrompt="1"/>
          </p:nvPr>
        </p:nvSpPr>
        <p:spPr>
          <a:xfrm>
            <a:off x="4472843" y="5193321"/>
            <a:ext cx="3286857" cy="879231"/>
          </a:xfrm>
          <a:prstGeom prst="rect">
            <a:avLst/>
          </a:prstGeom>
        </p:spPr>
        <p:txBody>
          <a:bodyPr/>
          <a:lstStyle>
            <a:lvl1pPr marL="0" indent="0">
              <a:buFontTx/>
              <a:buNone/>
              <a:defRPr sz="1800" baseline="0"/>
            </a:lvl1pPr>
          </a:lstStyle>
          <a:p>
            <a:r>
              <a:rPr lang="ru-RU" dirty="0"/>
              <a:t>Пояснительный текст</a:t>
            </a:r>
          </a:p>
        </p:txBody>
      </p:sp>
      <p:sp>
        <p:nvSpPr>
          <p:cNvPr id="12" name="Текст 10">
            <a:extLst>
              <a:ext uri="{FF2B5EF4-FFF2-40B4-BE49-F238E27FC236}">
                <a16:creationId xmlns:a16="http://schemas.microsoft.com/office/drawing/2014/main" id="{A17FC681-C828-4448-9A77-DB755CA3D904}"/>
              </a:ext>
            </a:extLst>
          </p:cNvPr>
          <p:cNvSpPr>
            <a:spLocks noGrp="1"/>
          </p:cNvSpPr>
          <p:nvPr>
            <p:ph type="body" sz="quarter" idx="15" hasCustomPrompt="1"/>
          </p:nvPr>
        </p:nvSpPr>
        <p:spPr>
          <a:xfrm>
            <a:off x="8282843" y="5193321"/>
            <a:ext cx="3286857" cy="879231"/>
          </a:xfrm>
          <a:prstGeom prst="rect">
            <a:avLst/>
          </a:prstGeom>
        </p:spPr>
        <p:txBody>
          <a:bodyPr/>
          <a:lstStyle>
            <a:lvl1pPr marL="0" indent="0">
              <a:buFontTx/>
              <a:buNone/>
              <a:defRPr sz="1800" baseline="0"/>
            </a:lvl1pPr>
          </a:lstStyle>
          <a:p>
            <a:r>
              <a:rPr lang="ru-RU" dirty="0"/>
              <a:t>Пояснительный текст</a:t>
            </a:r>
          </a:p>
        </p:txBody>
      </p:sp>
    </p:spTree>
    <p:extLst>
      <p:ext uri="{BB962C8B-B14F-4D97-AF65-F5344CB8AC3E}">
        <p14:creationId xmlns:p14="http://schemas.microsoft.com/office/powerpoint/2010/main" val="37075912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Заголовок раздела">
    <p:spTree>
      <p:nvGrpSpPr>
        <p:cNvPr id="1" name=""/>
        <p:cNvGrpSpPr/>
        <p:nvPr/>
      </p:nvGrpSpPr>
      <p:grpSpPr>
        <a:xfrm>
          <a:off x="0" y="0"/>
          <a:ext cx="0" cy="0"/>
          <a:chOff x="0" y="0"/>
          <a:chExt cx="0" cy="0"/>
        </a:xfrm>
      </p:grpSpPr>
      <p:sp>
        <p:nvSpPr>
          <p:cNvPr id="5" name="Рисунок 14">
            <a:extLst>
              <a:ext uri="{FF2B5EF4-FFF2-40B4-BE49-F238E27FC236}">
                <a16:creationId xmlns:a16="http://schemas.microsoft.com/office/drawing/2014/main" id="{31773F4C-C745-E944-9867-C59E691E872B}"/>
              </a:ext>
            </a:extLst>
          </p:cNvPr>
          <p:cNvSpPr>
            <a:spLocks noGrp="1"/>
          </p:cNvSpPr>
          <p:nvPr>
            <p:ph type="pic" sz="quarter" idx="13"/>
          </p:nvPr>
        </p:nvSpPr>
        <p:spPr>
          <a:xfrm>
            <a:off x="4126523" y="674044"/>
            <a:ext cx="8065477" cy="5233044"/>
          </a:xfrm>
          <a:prstGeom prst="rect">
            <a:avLst/>
          </a:prstGeom>
        </p:spPr>
        <p:txBody>
          <a:bodyPr/>
          <a:lstStyle>
            <a:lvl1pPr marL="0" indent="0">
              <a:buFontTx/>
              <a:buNone/>
              <a:defRPr/>
            </a:lvl1pPr>
          </a:lstStyle>
          <a:p>
            <a:endParaRPr lang="ru-RU" dirty="0"/>
          </a:p>
        </p:txBody>
      </p:sp>
      <p:sp>
        <p:nvSpPr>
          <p:cNvPr id="7" name="Заголовок 1">
            <a:extLst>
              <a:ext uri="{FF2B5EF4-FFF2-40B4-BE49-F238E27FC236}">
                <a16:creationId xmlns:a16="http://schemas.microsoft.com/office/drawing/2014/main" id="{FC9CBDE6-1B1C-234E-B216-DBAC9AF6C3FE}"/>
              </a:ext>
            </a:extLst>
          </p:cNvPr>
          <p:cNvSpPr>
            <a:spLocks noGrp="1"/>
          </p:cNvSpPr>
          <p:nvPr>
            <p:ph type="title" hasCustomPrompt="1"/>
          </p:nvPr>
        </p:nvSpPr>
        <p:spPr>
          <a:xfrm>
            <a:off x="627502" y="674045"/>
            <a:ext cx="3112146" cy="932018"/>
          </a:xfrm>
          <a:prstGeom prst="rect">
            <a:avLst/>
          </a:prstGeom>
        </p:spPr>
        <p:txBody>
          <a:bodyPr/>
          <a:lstStyle>
            <a:lvl1pPr>
              <a:defRPr sz="2400" b="1" i="0" baseline="0"/>
            </a:lvl1pPr>
          </a:lstStyle>
          <a:p>
            <a:r>
              <a:rPr lang="ru-RU" dirty="0"/>
              <a:t>Заголовок иллюстрации</a:t>
            </a:r>
          </a:p>
        </p:txBody>
      </p:sp>
      <p:sp>
        <p:nvSpPr>
          <p:cNvPr id="8" name="Текст 10">
            <a:extLst>
              <a:ext uri="{FF2B5EF4-FFF2-40B4-BE49-F238E27FC236}">
                <a16:creationId xmlns:a16="http://schemas.microsoft.com/office/drawing/2014/main" id="{5CC65849-9705-9C4E-A6AA-AE7B24E4DE27}"/>
              </a:ext>
            </a:extLst>
          </p:cNvPr>
          <p:cNvSpPr>
            <a:spLocks noGrp="1"/>
          </p:cNvSpPr>
          <p:nvPr>
            <p:ph type="body" sz="quarter" idx="10" hasCustomPrompt="1"/>
          </p:nvPr>
        </p:nvSpPr>
        <p:spPr>
          <a:xfrm>
            <a:off x="627674" y="1840523"/>
            <a:ext cx="3111988" cy="4066565"/>
          </a:xfrm>
          <a:prstGeom prst="rect">
            <a:avLst/>
          </a:prstGeom>
        </p:spPr>
        <p:txBody>
          <a:bodyPr/>
          <a:lstStyle>
            <a:lvl1pPr marL="0" indent="0">
              <a:buFontTx/>
              <a:buNone/>
              <a:defRPr sz="1800" baseline="0"/>
            </a:lvl1pPr>
          </a:lstStyle>
          <a:p>
            <a:r>
              <a:rPr lang="ru-RU" dirty="0"/>
              <a:t>Пояснительный текст</a:t>
            </a:r>
          </a:p>
        </p:txBody>
      </p:sp>
    </p:spTree>
    <p:extLst>
      <p:ext uri="{BB962C8B-B14F-4D97-AF65-F5344CB8AC3E}">
        <p14:creationId xmlns:p14="http://schemas.microsoft.com/office/powerpoint/2010/main" val="20004998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Заголовок раздела">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378A91FE-BBEB-8D40-B76B-CBC5AF71CC9F}"/>
              </a:ext>
            </a:extLst>
          </p:cNvPr>
          <p:cNvSpPr/>
          <p:nvPr userDrawn="1"/>
        </p:nvSpPr>
        <p:spPr>
          <a:xfrm>
            <a:off x="0" y="0"/>
            <a:ext cx="12192000" cy="68580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2093105">
            <a:off x="-1923045" y="-2191853"/>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pic>
        <p:nvPicPr>
          <p:cNvPr id="6" name="Рисунок 5">
            <a:extLst>
              <a:ext uri="{FF2B5EF4-FFF2-40B4-BE49-F238E27FC236}">
                <a16:creationId xmlns:a16="http://schemas.microsoft.com/office/drawing/2014/main" id="{4E0065AF-6A4F-BE4F-85E1-A1F2EA7915F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54393" y="418197"/>
            <a:ext cx="1087500" cy="450000"/>
          </a:xfrm>
          <a:prstGeom prst="rect">
            <a:avLst/>
          </a:prstGeom>
        </p:spPr>
      </p:pic>
      <p:pic>
        <p:nvPicPr>
          <p:cNvPr id="37" name="Рисунок 36"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38" name="Рисунок 37"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39" name="Рисунок 38"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40" name="Рисунок 39"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41" name="Рисунок 40"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spTree>
    <p:extLst>
      <p:ext uri="{BB962C8B-B14F-4D97-AF65-F5344CB8AC3E}">
        <p14:creationId xmlns:p14="http://schemas.microsoft.com/office/powerpoint/2010/main" val="27433840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9_Заголовок раздела">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5A698C7-90FE-C14D-A31A-807F0066A27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111767" y="0"/>
            <a:ext cx="6080234" cy="6858000"/>
          </a:xfrm>
          <a:prstGeom prst="rect">
            <a:avLst/>
          </a:prstGeom>
        </p:spPr>
      </p:pic>
      <p:sp>
        <p:nvSpPr>
          <p:cNvPr id="10" name="Прямоугольник 9">
            <a:extLst>
              <a:ext uri="{FF2B5EF4-FFF2-40B4-BE49-F238E27FC236}">
                <a16:creationId xmlns:a16="http://schemas.microsoft.com/office/drawing/2014/main" id="{29C7E445-8F2E-6F4C-AF64-3B3E6E46179D}"/>
              </a:ext>
            </a:extLst>
          </p:cNvPr>
          <p:cNvSpPr/>
          <p:nvPr userDrawn="1"/>
        </p:nvSpPr>
        <p:spPr>
          <a:xfrm>
            <a:off x="4865914" y="0"/>
            <a:ext cx="7326086" cy="6858000"/>
          </a:xfrm>
          <a:prstGeom prst="rect">
            <a:avLst/>
          </a:prstGeom>
          <a:solidFill>
            <a:srgbClr val="0067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2093105">
            <a:off x="-1923045" y="-2191853"/>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spTree>
    <p:extLst>
      <p:ext uri="{BB962C8B-B14F-4D97-AF65-F5344CB8AC3E}">
        <p14:creationId xmlns:p14="http://schemas.microsoft.com/office/powerpoint/2010/main" val="975102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Заголовок раздела">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8B918798-3A87-ED4C-9CB9-5C6CF3A3F93E}"/>
              </a:ext>
            </a:extLst>
          </p:cNvPr>
          <p:cNvSpPr/>
          <p:nvPr userDrawn="1"/>
        </p:nvSpPr>
        <p:spPr>
          <a:xfrm>
            <a:off x="0" y="0"/>
            <a:ext cx="12192000" cy="68580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2093105">
            <a:off x="-4069894" y="-2191853"/>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pic>
        <p:nvPicPr>
          <p:cNvPr id="6" name="Рисунок 5">
            <a:extLst>
              <a:ext uri="{FF2B5EF4-FFF2-40B4-BE49-F238E27FC236}">
                <a16:creationId xmlns:a16="http://schemas.microsoft.com/office/drawing/2014/main" id="{7F0EBA15-828B-2543-9DD6-B274A19DCE4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54393" y="418197"/>
            <a:ext cx="1087500" cy="450000"/>
          </a:xfrm>
          <a:prstGeom prst="rect">
            <a:avLst/>
          </a:prstGeom>
        </p:spPr>
      </p:pic>
      <p:pic>
        <p:nvPicPr>
          <p:cNvPr id="13" name="Рисунок 12"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spTree>
    <p:extLst>
      <p:ext uri="{BB962C8B-B14F-4D97-AF65-F5344CB8AC3E}">
        <p14:creationId xmlns:p14="http://schemas.microsoft.com/office/powerpoint/2010/main" val="1478453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Титульный слайд">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0D1E3E64-85C9-C14C-823F-A726880DBC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2510FF91-EC78-6E41-8E43-65BC8AE4C7B0}"/>
              </a:ext>
            </a:extLst>
          </p:cNvPr>
          <p:cNvSpPr>
            <a:spLocks noGrp="1"/>
          </p:cNvSpPr>
          <p:nvPr>
            <p:ph type="ctrTitle"/>
          </p:nvPr>
        </p:nvSpPr>
        <p:spPr>
          <a:xfrm>
            <a:off x="708771" y="1253850"/>
            <a:ext cx="10787903" cy="2387600"/>
          </a:xfrm>
          <a:prstGeom prst="rect">
            <a:avLst/>
          </a:prstGeom>
        </p:spPr>
        <p:txBody>
          <a:bodyPr lIns="36000" tIns="36000" rIns="36000" bIns="36000" anchor="b">
            <a:noAutofit/>
          </a:bodyPr>
          <a:lstStyle>
            <a:lvl1pPr algn="l">
              <a:defRPr sz="4500" b="1" i="0" baseline="0">
                <a:solidFill>
                  <a:schemeClr val="bg1"/>
                </a:solidFill>
              </a:defRPr>
            </a:lvl1pPr>
          </a:lstStyle>
          <a:p>
            <a:r>
              <a:rPr lang="ru-RU" dirty="0"/>
              <a:t>Образец заголовка</a:t>
            </a:r>
          </a:p>
        </p:txBody>
      </p:sp>
      <p:pic>
        <p:nvPicPr>
          <p:cNvPr id="4" name="Рисунок 3">
            <a:extLst>
              <a:ext uri="{FF2B5EF4-FFF2-40B4-BE49-F238E27FC236}">
                <a16:creationId xmlns:a16="http://schemas.microsoft.com/office/drawing/2014/main" id="{E7C4590B-5775-384B-8AB9-832FDBF233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4393" y="418197"/>
            <a:ext cx="1087500" cy="450000"/>
          </a:xfrm>
          <a:prstGeom prst="rect">
            <a:avLst/>
          </a:prstGeom>
        </p:spPr>
      </p:pic>
      <p:pic>
        <p:nvPicPr>
          <p:cNvPr id="14" name="Рисунок 13" descr="http://082FDF4FC8DEF9E8CD7EA1511B60952D.dms.sberbank.ru/082FDF4FC8DEF9E8CD7EA1511B60952D-49368B34EFFD431BC836355AD58A60F7-8B9CC97C43467F6EBFB08D39D7FC3174/1.png"/>
          <p:cNvPicPr>
            <a:picLocks/>
          </p:cNvPicPr>
          <p:nvPr userDrawn="1"/>
        </p:nvPicPr>
        <p:blipFill>
          <a:blip r:link="rId4">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15" name="Рисунок 14" descr="http://082FDF4FC8DEF9E8CD7EA1511B60952D.dms.sberbank.ru/082FDF4FC8DEF9E8CD7EA1511B60952D-49368B34EFFD431BC836355AD58A60F7-8B9CC97C43467F6EBFB08D39D7FC3174/1.png"/>
          <p:cNvPicPr>
            <a:picLocks/>
          </p:cNvPicPr>
          <p:nvPr userDrawn="1"/>
        </p:nvPicPr>
        <p:blipFill>
          <a:blip r:link="rId4">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16" name="Рисунок 15" descr="http://082FDF4FC8DEF9E8CD7EA1511B60952D.dms.sberbank.ru/082FDF4FC8DEF9E8CD7EA1511B60952D-49368B34EFFD431BC836355AD58A60F7-8B9CC97C43467F6EBFB08D39D7FC3174/1.png"/>
          <p:cNvPicPr>
            <a:picLocks/>
          </p:cNvPicPr>
          <p:nvPr userDrawn="1"/>
        </p:nvPicPr>
        <p:blipFill>
          <a:blip r:link="rId4">
            <a:extLst>
              <a:ext uri="{28A0092B-C50C-407E-A947-70E740481C1C}">
                <a14:useLocalDpi xmlns:a14="http://schemas.microsoft.com/office/drawing/2010/main" val="0"/>
              </a:ext>
            </a:extLst>
          </a:blip>
          <a:stretch>
            <a:fillRect/>
          </a:stretch>
        </p:blipFill>
        <p:spPr>
          <a:xfrm>
            <a:off x="0" y="0"/>
            <a:ext cx="1588" cy="1588"/>
          </a:xfrm>
          <a:prstGeom prst="rect">
            <a:avLst/>
          </a:prstGeom>
        </p:spPr>
      </p:pic>
    </p:spTree>
    <p:extLst>
      <p:ext uri="{BB962C8B-B14F-4D97-AF65-F5344CB8AC3E}">
        <p14:creationId xmlns:p14="http://schemas.microsoft.com/office/powerpoint/2010/main" val="41021548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Заголовок раздела">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8B918798-3A87-ED4C-9CB9-5C6CF3A3F93E}"/>
              </a:ext>
            </a:extLst>
          </p:cNvPr>
          <p:cNvSpPr/>
          <p:nvPr userDrawn="1"/>
        </p:nvSpPr>
        <p:spPr>
          <a:xfrm>
            <a:off x="0" y="0"/>
            <a:ext cx="12192000" cy="68580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2093105">
            <a:off x="-2672415" y="-2174599"/>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pic>
        <p:nvPicPr>
          <p:cNvPr id="6" name="Рисунок 5">
            <a:extLst>
              <a:ext uri="{FF2B5EF4-FFF2-40B4-BE49-F238E27FC236}">
                <a16:creationId xmlns:a16="http://schemas.microsoft.com/office/drawing/2014/main" id="{12097250-2AEC-CD4D-A1CB-A455DBE2E2CD}"/>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0454393" y="418197"/>
            <a:ext cx="1087500" cy="450000"/>
          </a:xfrm>
          <a:prstGeom prst="rect">
            <a:avLst/>
          </a:prstGeom>
        </p:spPr>
      </p:pic>
      <p:pic>
        <p:nvPicPr>
          <p:cNvPr id="13" name="Рисунок 12"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spTree>
    <p:extLst>
      <p:ext uri="{BB962C8B-B14F-4D97-AF65-F5344CB8AC3E}">
        <p14:creationId xmlns:p14="http://schemas.microsoft.com/office/powerpoint/2010/main" val="39780253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1_Заголовок раздела">
    <p:spTree>
      <p:nvGrpSpPr>
        <p:cNvPr id="1" name=""/>
        <p:cNvGrpSpPr/>
        <p:nvPr/>
      </p:nvGrpSpPr>
      <p:grpSpPr>
        <a:xfrm>
          <a:off x="0" y="0"/>
          <a:ext cx="0" cy="0"/>
          <a:chOff x="0" y="0"/>
          <a:chExt cx="0" cy="0"/>
        </a:xfrm>
      </p:grpSpPr>
      <p:sp>
        <p:nvSpPr>
          <p:cNvPr id="9" name="Прямоугольник 8">
            <a:extLst>
              <a:ext uri="{FF2B5EF4-FFF2-40B4-BE49-F238E27FC236}">
                <a16:creationId xmlns:a16="http://schemas.microsoft.com/office/drawing/2014/main" id="{8B918798-3A87-ED4C-9CB9-5C6CF3A3F93E}"/>
              </a:ext>
            </a:extLst>
          </p:cNvPr>
          <p:cNvSpPr/>
          <p:nvPr userDrawn="1"/>
        </p:nvSpPr>
        <p:spPr>
          <a:xfrm>
            <a:off x="0" y="0"/>
            <a:ext cx="12192000" cy="6858000"/>
          </a:xfrm>
          <a:prstGeom prst="rect">
            <a:avLst/>
          </a:prstGeom>
          <a:solidFill>
            <a:srgbClr val="006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3944969">
            <a:off x="-5271739" y="-5524770"/>
            <a:ext cx="10523049" cy="138913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spTree>
    <p:extLst>
      <p:ext uri="{BB962C8B-B14F-4D97-AF65-F5344CB8AC3E}">
        <p14:creationId xmlns:p14="http://schemas.microsoft.com/office/powerpoint/2010/main" val="14107411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Заголовок раздела">
    <p:spTree>
      <p:nvGrpSpPr>
        <p:cNvPr id="1" name=""/>
        <p:cNvGrpSpPr/>
        <p:nvPr/>
      </p:nvGrpSpPr>
      <p:grpSpPr>
        <a:xfrm>
          <a:off x="0" y="0"/>
          <a:ext cx="0" cy="0"/>
          <a:chOff x="0" y="0"/>
          <a:chExt cx="0" cy="0"/>
        </a:xfrm>
      </p:grpSpPr>
      <p:sp>
        <p:nvSpPr>
          <p:cNvPr id="4" name="Овал 3">
            <a:extLst>
              <a:ext uri="{FF2B5EF4-FFF2-40B4-BE49-F238E27FC236}">
                <a16:creationId xmlns:a16="http://schemas.microsoft.com/office/drawing/2014/main" id="{59E046BA-ACA3-AD4A-98A6-A0BB4423CCA5}"/>
              </a:ext>
            </a:extLst>
          </p:cNvPr>
          <p:cNvSpPr/>
          <p:nvPr userDrawn="1"/>
        </p:nvSpPr>
        <p:spPr>
          <a:xfrm rot="2093105">
            <a:off x="-4069894" y="-2191853"/>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spTree>
    <p:extLst>
      <p:ext uri="{BB962C8B-B14F-4D97-AF65-F5344CB8AC3E}">
        <p14:creationId xmlns:p14="http://schemas.microsoft.com/office/powerpoint/2010/main" val="7040788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Заголовок раздела">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DC3EFB2A-3B0F-3442-9141-C29930DDC8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28212" y="0"/>
            <a:ext cx="8178076" cy="6858000"/>
          </a:xfrm>
          <a:prstGeom prst="rect">
            <a:avLst/>
          </a:prstGeom>
        </p:spPr>
      </p:pic>
      <p:sp>
        <p:nvSpPr>
          <p:cNvPr id="10" name="Прямоугольник 9">
            <a:extLst>
              <a:ext uri="{FF2B5EF4-FFF2-40B4-BE49-F238E27FC236}">
                <a16:creationId xmlns:a16="http://schemas.microsoft.com/office/drawing/2014/main" id="{02CA2D82-49A0-1444-AA25-0B46F5A0DCE0}"/>
              </a:ext>
            </a:extLst>
          </p:cNvPr>
          <p:cNvSpPr/>
          <p:nvPr userDrawn="1"/>
        </p:nvSpPr>
        <p:spPr>
          <a:xfrm>
            <a:off x="0" y="0"/>
            <a:ext cx="12192000" cy="6858000"/>
          </a:xfrm>
          <a:prstGeom prst="rect">
            <a:avLst/>
          </a:prstGeom>
          <a:solidFill>
            <a:srgbClr val="0067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2093105">
            <a:off x="-3193235" y="-2256569"/>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solidFill>
                  <a:schemeClr val="tx1"/>
                </a:solidFill>
              </a:defRPr>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solidFill>
                  <a:schemeClr val="tx1"/>
                </a:solidFill>
              </a:defRPr>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spTree>
    <p:extLst>
      <p:ext uri="{BB962C8B-B14F-4D97-AF65-F5344CB8AC3E}">
        <p14:creationId xmlns:p14="http://schemas.microsoft.com/office/powerpoint/2010/main" val="4112354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Заголовок раздела">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D5ABC653-3F9E-364A-B81F-A385B28FD24B}"/>
              </a:ext>
            </a:extLst>
          </p:cNvPr>
          <p:cNvPicPr>
            <a:picLocks noChangeAspect="1"/>
          </p:cNvPicPr>
          <p:nvPr userDrawn="1"/>
        </p:nvPicPr>
        <p:blipFill>
          <a:blip r:embed="rId2"/>
          <a:stretch>
            <a:fillRect/>
          </a:stretch>
        </p:blipFill>
        <p:spPr>
          <a:xfrm>
            <a:off x="3644900" y="0"/>
            <a:ext cx="8559800" cy="6858000"/>
          </a:xfrm>
          <a:prstGeom prst="rect">
            <a:avLst/>
          </a:prstGeom>
        </p:spPr>
      </p:pic>
      <p:sp>
        <p:nvSpPr>
          <p:cNvPr id="10" name="Прямоугольник 9">
            <a:extLst>
              <a:ext uri="{FF2B5EF4-FFF2-40B4-BE49-F238E27FC236}">
                <a16:creationId xmlns:a16="http://schemas.microsoft.com/office/drawing/2014/main" id="{02CA2D82-49A0-1444-AA25-0B46F5A0DCE0}"/>
              </a:ext>
            </a:extLst>
          </p:cNvPr>
          <p:cNvSpPr/>
          <p:nvPr userDrawn="1"/>
        </p:nvSpPr>
        <p:spPr>
          <a:xfrm>
            <a:off x="0" y="-3504"/>
            <a:ext cx="12192000" cy="6858000"/>
          </a:xfrm>
          <a:prstGeom prst="rect">
            <a:avLst/>
          </a:prstGeom>
          <a:solidFill>
            <a:srgbClr val="0067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2093105">
            <a:off x="-3193235" y="-2256569"/>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solidFill>
                  <a:schemeClr val="tx1"/>
                </a:solidFill>
              </a:defRPr>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solidFill>
                  <a:schemeClr val="tx1"/>
                </a:solidFill>
              </a:defRPr>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pic>
        <p:nvPicPr>
          <p:cNvPr id="13" name="Рисунок 12"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spTree>
    <p:extLst>
      <p:ext uri="{BB962C8B-B14F-4D97-AF65-F5344CB8AC3E}">
        <p14:creationId xmlns:p14="http://schemas.microsoft.com/office/powerpoint/2010/main" val="15342549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Заголовок раздела">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904984D-C82C-F447-AB66-01C5ED704206}"/>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061021" y="0"/>
            <a:ext cx="8144426" cy="6882343"/>
          </a:xfrm>
          <a:prstGeom prst="rect">
            <a:avLst/>
          </a:prstGeom>
        </p:spPr>
      </p:pic>
      <p:sp>
        <p:nvSpPr>
          <p:cNvPr id="10" name="Прямоугольник 9">
            <a:extLst>
              <a:ext uri="{FF2B5EF4-FFF2-40B4-BE49-F238E27FC236}">
                <a16:creationId xmlns:a16="http://schemas.microsoft.com/office/drawing/2014/main" id="{02CA2D82-49A0-1444-AA25-0B46F5A0DCE0}"/>
              </a:ext>
            </a:extLst>
          </p:cNvPr>
          <p:cNvSpPr/>
          <p:nvPr userDrawn="1"/>
        </p:nvSpPr>
        <p:spPr>
          <a:xfrm>
            <a:off x="0" y="10896"/>
            <a:ext cx="12192000" cy="6858000"/>
          </a:xfrm>
          <a:prstGeom prst="rect">
            <a:avLst/>
          </a:prstGeom>
          <a:solidFill>
            <a:srgbClr val="0067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2093105">
            <a:off x="-3193235" y="-2256569"/>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solidFill>
                  <a:schemeClr val="tx1"/>
                </a:solidFill>
              </a:defRPr>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solidFill>
                  <a:schemeClr val="tx1"/>
                </a:solidFill>
              </a:defRPr>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pic>
        <p:nvPicPr>
          <p:cNvPr id="13" name="Рисунок 12" descr="http://082FDF4FC8DEF9E8CD7EA1511B60952D.dms.sberbank.ru/082FDF4FC8DEF9E8CD7EA1511B60952D-49368B34EFFD431BC836355AD58A60F7-CC425CDB6A8418B43CEC52C4FDAF2FD6/1.png"/>
          <p:cNvPicPr>
            <a:picLocks/>
          </p:cNvPicPr>
          <p:nvPr userDrawn="1"/>
        </p:nvPicPr>
        <p:blipFill>
          <a:blip r:link="rId3">
            <a:extLst>
              <a:ext uri="{28A0092B-C50C-407E-A947-70E740481C1C}">
                <a14:useLocalDpi xmlns:a14="http://schemas.microsoft.com/office/drawing/2010/main" val="0"/>
              </a:ext>
            </a:extLst>
          </a:blip>
          <a:stretch>
            <a:fillRect/>
          </a:stretch>
        </p:blipFill>
        <p:spPr>
          <a:xfrm>
            <a:off x="0" y="0"/>
            <a:ext cx="1588" cy="1588"/>
          </a:xfrm>
          <a:prstGeom prst="rect">
            <a:avLst/>
          </a:prstGeom>
        </p:spPr>
      </p:pic>
    </p:spTree>
    <p:extLst>
      <p:ext uri="{BB962C8B-B14F-4D97-AF65-F5344CB8AC3E}">
        <p14:creationId xmlns:p14="http://schemas.microsoft.com/office/powerpoint/2010/main" val="34271720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Заголовок раздела">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F323A19-A7E6-5A4D-9C70-223641B140D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838700" y="0"/>
            <a:ext cx="7353300" cy="6858000"/>
          </a:xfrm>
          <a:prstGeom prst="rect">
            <a:avLst/>
          </a:prstGeom>
        </p:spPr>
      </p:pic>
      <p:sp>
        <p:nvSpPr>
          <p:cNvPr id="10" name="Прямоугольник 9">
            <a:extLst>
              <a:ext uri="{FF2B5EF4-FFF2-40B4-BE49-F238E27FC236}">
                <a16:creationId xmlns:a16="http://schemas.microsoft.com/office/drawing/2014/main" id="{02CA2D82-49A0-1444-AA25-0B46F5A0DCE0}"/>
              </a:ext>
            </a:extLst>
          </p:cNvPr>
          <p:cNvSpPr/>
          <p:nvPr userDrawn="1"/>
        </p:nvSpPr>
        <p:spPr>
          <a:xfrm>
            <a:off x="0" y="0"/>
            <a:ext cx="12192000" cy="6858000"/>
          </a:xfrm>
          <a:prstGeom prst="rect">
            <a:avLst/>
          </a:prstGeom>
          <a:solidFill>
            <a:srgbClr val="0067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2093105">
            <a:off x="-3193235" y="-2256569"/>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solidFill>
                  <a:schemeClr val="tx1"/>
                </a:solidFill>
              </a:defRPr>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solidFill>
                  <a:schemeClr val="tx1"/>
                </a:solidFill>
              </a:defRPr>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spTree>
    <p:extLst>
      <p:ext uri="{BB962C8B-B14F-4D97-AF65-F5344CB8AC3E}">
        <p14:creationId xmlns:p14="http://schemas.microsoft.com/office/powerpoint/2010/main" val="2164702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Заголовок раздела">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897FFAA7-B659-3945-B620-9116BD8F5BEF}"/>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435657" y="0"/>
            <a:ext cx="7756343" cy="6858000"/>
          </a:xfrm>
          <a:prstGeom prst="rect">
            <a:avLst/>
          </a:prstGeom>
        </p:spPr>
      </p:pic>
      <p:sp>
        <p:nvSpPr>
          <p:cNvPr id="10" name="Прямоугольник 9">
            <a:extLst>
              <a:ext uri="{FF2B5EF4-FFF2-40B4-BE49-F238E27FC236}">
                <a16:creationId xmlns:a16="http://schemas.microsoft.com/office/drawing/2014/main" id="{02CA2D82-49A0-1444-AA25-0B46F5A0DCE0}"/>
              </a:ext>
            </a:extLst>
          </p:cNvPr>
          <p:cNvSpPr/>
          <p:nvPr userDrawn="1"/>
        </p:nvSpPr>
        <p:spPr>
          <a:xfrm>
            <a:off x="0" y="0"/>
            <a:ext cx="12192000" cy="6858000"/>
          </a:xfrm>
          <a:prstGeom prst="rect">
            <a:avLst/>
          </a:prstGeom>
          <a:solidFill>
            <a:srgbClr val="0067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Овал 3">
            <a:extLst>
              <a:ext uri="{FF2B5EF4-FFF2-40B4-BE49-F238E27FC236}">
                <a16:creationId xmlns:a16="http://schemas.microsoft.com/office/drawing/2014/main" id="{59E046BA-ACA3-AD4A-98A6-A0BB4423CCA5}"/>
              </a:ext>
            </a:extLst>
          </p:cNvPr>
          <p:cNvSpPr/>
          <p:nvPr userDrawn="1"/>
        </p:nvSpPr>
        <p:spPr>
          <a:xfrm rot="2093105">
            <a:off x="-3193235" y="-2256569"/>
            <a:ext cx="10523049" cy="108881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Заголовок 1">
            <a:extLst>
              <a:ext uri="{FF2B5EF4-FFF2-40B4-BE49-F238E27FC236}">
                <a16:creationId xmlns:a16="http://schemas.microsoft.com/office/drawing/2014/main" id="{4F7B5FA5-87F9-9848-8F66-8BD1649CB737}"/>
              </a:ext>
            </a:extLst>
          </p:cNvPr>
          <p:cNvSpPr>
            <a:spLocks noGrp="1"/>
          </p:cNvSpPr>
          <p:nvPr>
            <p:ph type="title"/>
          </p:nvPr>
        </p:nvSpPr>
        <p:spPr>
          <a:xfrm>
            <a:off x="711091" y="504496"/>
            <a:ext cx="10801350" cy="713227"/>
          </a:xfrm>
          <a:prstGeom prst="rect">
            <a:avLst/>
          </a:prstGeom>
        </p:spPr>
        <p:txBody>
          <a:bodyPr/>
          <a:lstStyle>
            <a:lvl1pPr>
              <a:defRPr sz="3600" b="1" i="0" baseline="0">
                <a:solidFill>
                  <a:schemeClr val="tx1"/>
                </a:solidFill>
              </a:defRPr>
            </a:lvl1pPr>
          </a:lstStyle>
          <a:p>
            <a:r>
              <a:rPr lang="ru-RU" dirty="0"/>
              <a:t>Образец заголовка</a:t>
            </a:r>
          </a:p>
        </p:txBody>
      </p:sp>
      <p:sp>
        <p:nvSpPr>
          <p:cNvPr id="8" name="Текст 10">
            <a:extLst>
              <a:ext uri="{FF2B5EF4-FFF2-40B4-BE49-F238E27FC236}">
                <a16:creationId xmlns:a16="http://schemas.microsoft.com/office/drawing/2014/main" id="{CF57D4C2-8FDD-3D48-A686-CD57CD267165}"/>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solidFill>
                  <a:schemeClr val="tx1"/>
                </a:solidFill>
              </a:defRPr>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spTree>
    <p:extLst>
      <p:ext uri="{BB962C8B-B14F-4D97-AF65-F5344CB8AC3E}">
        <p14:creationId xmlns:p14="http://schemas.microsoft.com/office/powerpoint/2010/main" val="4548310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26"/>
        <p:cNvGrpSpPr/>
        <p:nvPr/>
      </p:nvGrpSpPr>
      <p:grpSpPr>
        <a:xfrm>
          <a:off x="0" y="0"/>
          <a:ext cx="0" cy="0"/>
          <a:chOff x="0" y="0"/>
          <a:chExt cx="0" cy="0"/>
        </a:xfrm>
      </p:grpSpPr>
      <p:sp>
        <p:nvSpPr>
          <p:cNvPr id="27" name="Google Shape;27;p42"/>
          <p:cNvSpPr txBox="1">
            <a:spLocks noGrp="1"/>
          </p:cNvSpPr>
          <p:nvPr>
            <p:ph type="title"/>
          </p:nvPr>
        </p:nvSpPr>
        <p:spPr>
          <a:xfrm>
            <a:off x="789832" y="430711"/>
            <a:ext cx="10612337" cy="452111"/>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sz="3264" b="1" i="0">
                <a:solidFill>
                  <a:schemeClr val="dk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42"/>
          <p:cNvSpPr txBox="1">
            <a:spLocks noGrp="1"/>
          </p:cNvSpPr>
          <p:nvPr>
            <p:ph type="body" idx="1"/>
          </p:nvPr>
        </p:nvSpPr>
        <p:spPr>
          <a:xfrm>
            <a:off x="609600" y="1430334"/>
            <a:ext cx="5303520" cy="387798"/>
          </a:xfrm>
          <a:prstGeom prst="rect">
            <a:avLst/>
          </a:prstGeom>
          <a:noFill/>
          <a:ln>
            <a:noFill/>
          </a:ln>
        </p:spPr>
        <p:txBody>
          <a:bodyPr spcFirstLastPara="1" wrap="square" lIns="0" tIns="0" rIns="0" bIns="0" anchor="t" anchorCtr="0">
            <a:spAutoFit/>
          </a:bodyPr>
          <a:lstStyle>
            <a:lvl1pPr marL="414589" lvl="0" indent="-207294" algn="l">
              <a:spcBef>
                <a:spcPts val="0"/>
              </a:spcBef>
              <a:spcAft>
                <a:spcPts val="0"/>
              </a:spcAft>
              <a:buSzPts val="1400"/>
              <a:buNone/>
              <a:defRPr/>
            </a:lvl1pPr>
            <a:lvl2pPr marL="829178" lvl="1" indent="-207294" algn="l">
              <a:spcBef>
                <a:spcPts val="0"/>
              </a:spcBef>
              <a:spcAft>
                <a:spcPts val="0"/>
              </a:spcAft>
              <a:buSzPts val="1400"/>
              <a:buNone/>
              <a:defRPr/>
            </a:lvl2pPr>
            <a:lvl3pPr marL="1243767" lvl="2" indent="-207294" algn="l">
              <a:spcBef>
                <a:spcPts val="0"/>
              </a:spcBef>
              <a:spcAft>
                <a:spcPts val="0"/>
              </a:spcAft>
              <a:buSzPts val="1400"/>
              <a:buNone/>
              <a:defRPr/>
            </a:lvl3pPr>
            <a:lvl4pPr marL="1658356" lvl="3" indent="-207294" algn="l">
              <a:spcBef>
                <a:spcPts val="0"/>
              </a:spcBef>
              <a:spcAft>
                <a:spcPts val="0"/>
              </a:spcAft>
              <a:buSzPts val="1400"/>
              <a:buNone/>
              <a:defRPr/>
            </a:lvl4pPr>
            <a:lvl5pPr marL="2072945" lvl="4" indent="-207294" algn="l">
              <a:spcBef>
                <a:spcPts val="0"/>
              </a:spcBef>
              <a:spcAft>
                <a:spcPts val="0"/>
              </a:spcAft>
              <a:buSzPts val="1400"/>
              <a:buNone/>
              <a:defRPr/>
            </a:lvl5pPr>
            <a:lvl6pPr marL="2487534" lvl="5" indent="-207294" algn="l">
              <a:spcBef>
                <a:spcPts val="0"/>
              </a:spcBef>
              <a:spcAft>
                <a:spcPts val="0"/>
              </a:spcAft>
              <a:buSzPts val="1400"/>
              <a:buNone/>
              <a:defRPr/>
            </a:lvl6pPr>
            <a:lvl7pPr marL="2902123" lvl="6" indent="-207294" algn="l">
              <a:spcBef>
                <a:spcPts val="0"/>
              </a:spcBef>
              <a:spcAft>
                <a:spcPts val="0"/>
              </a:spcAft>
              <a:buSzPts val="1400"/>
              <a:buNone/>
              <a:defRPr/>
            </a:lvl7pPr>
            <a:lvl8pPr marL="3316712" lvl="7" indent="-207294" algn="l">
              <a:spcBef>
                <a:spcPts val="0"/>
              </a:spcBef>
              <a:spcAft>
                <a:spcPts val="0"/>
              </a:spcAft>
              <a:buSzPts val="1400"/>
              <a:buNone/>
              <a:defRPr/>
            </a:lvl8pPr>
            <a:lvl9pPr marL="3731301" lvl="8" indent="-207294" algn="l">
              <a:spcBef>
                <a:spcPts val="0"/>
              </a:spcBef>
              <a:spcAft>
                <a:spcPts val="0"/>
              </a:spcAft>
              <a:buSzPts val="1400"/>
              <a:buNone/>
              <a:defRPr/>
            </a:lvl9pPr>
          </a:lstStyle>
          <a:p>
            <a:endParaRPr/>
          </a:p>
        </p:txBody>
      </p:sp>
      <p:sp>
        <p:nvSpPr>
          <p:cNvPr id="29" name="Google Shape;29;p42"/>
          <p:cNvSpPr txBox="1">
            <a:spLocks noGrp="1"/>
          </p:cNvSpPr>
          <p:nvPr>
            <p:ph type="body" idx="2"/>
          </p:nvPr>
        </p:nvSpPr>
        <p:spPr>
          <a:xfrm>
            <a:off x="6278880" y="1430334"/>
            <a:ext cx="5303520" cy="387798"/>
          </a:xfrm>
          <a:prstGeom prst="rect">
            <a:avLst/>
          </a:prstGeom>
          <a:noFill/>
          <a:ln>
            <a:noFill/>
          </a:ln>
        </p:spPr>
        <p:txBody>
          <a:bodyPr spcFirstLastPara="1" wrap="square" lIns="0" tIns="0" rIns="0" bIns="0" anchor="t" anchorCtr="0">
            <a:spAutoFit/>
          </a:bodyPr>
          <a:lstStyle>
            <a:lvl1pPr marL="414589" lvl="0" indent="-207294" algn="l">
              <a:spcBef>
                <a:spcPts val="0"/>
              </a:spcBef>
              <a:spcAft>
                <a:spcPts val="0"/>
              </a:spcAft>
              <a:buSzPts val="1400"/>
              <a:buNone/>
              <a:defRPr/>
            </a:lvl1pPr>
            <a:lvl2pPr marL="829178" lvl="1" indent="-207294" algn="l">
              <a:spcBef>
                <a:spcPts val="0"/>
              </a:spcBef>
              <a:spcAft>
                <a:spcPts val="0"/>
              </a:spcAft>
              <a:buSzPts val="1400"/>
              <a:buNone/>
              <a:defRPr/>
            </a:lvl2pPr>
            <a:lvl3pPr marL="1243767" lvl="2" indent="-207294" algn="l">
              <a:spcBef>
                <a:spcPts val="0"/>
              </a:spcBef>
              <a:spcAft>
                <a:spcPts val="0"/>
              </a:spcAft>
              <a:buSzPts val="1400"/>
              <a:buNone/>
              <a:defRPr/>
            </a:lvl3pPr>
            <a:lvl4pPr marL="1658356" lvl="3" indent="-207294" algn="l">
              <a:spcBef>
                <a:spcPts val="0"/>
              </a:spcBef>
              <a:spcAft>
                <a:spcPts val="0"/>
              </a:spcAft>
              <a:buSzPts val="1400"/>
              <a:buNone/>
              <a:defRPr/>
            </a:lvl4pPr>
            <a:lvl5pPr marL="2072945" lvl="4" indent="-207294" algn="l">
              <a:spcBef>
                <a:spcPts val="0"/>
              </a:spcBef>
              <a:spcAft>
                <a:spcPts val="0"/>
              </a:spcAft>
              <a:buSzPts val="1400"/>
              <a:buNone/>
              <a:defRPr/>
            </a:lvl5pPr>
            <a:lvl6pPr marL="2487534" lvl="5" indent="-207294" algn="l">
              <a:spcBef>
                <a:spcPts val="0"/>
              </a:spcBef>
              <a:spcAft>
                <a:spcPts val="0"/>
              </a:spcAft>
              <a:buSzPts val="1400"/>
              <a:buNone/>
              <a:defRPr/>
            </a:lvl6pPr>
            <a:lvl7pPr marL="2902123" lvl="6" indent="-207294" algn="l">
              <a:spcBef>
                <a:spcPts val="0"/>
              </a:spcBef>
              <a:spcAft>
                <a:spcPts val="0"/>
              </a:spcAft>
              <a:buSzPts val="1400"/>
              <a:buNone/>
              <a:defRPr/>
            </a:lvl7pPr>
            <a:lvl8pPr marL="3316712" lvl="7" indent="-207294" algn="l">
              <a:spcBef>
                <a:spcPts val="0"/>
              </a:spcBef>
              <a:spcAft>
                <a:spcPts val="0"/>
              </a:spcAft>
              <a:buSzPts val="1400"/>
              <a:buNone/>
              <a:defRPr/>
            </a:lvl8pPr>
            <a:lvl9pPr marL="3731301" lvl="8" indent="-207294" algn="l">
              <a:spcBef>
                <a:spcPts val="0"/>
              </a:spcBef>
              <a:spcAft>
                <a:spcPts val="0"/>
              </a:spcAft>
              <a:buSzPts val="1400"/>
              <a:buNone/>
              <a:defRPr/>
            </a:lvl9pPr>
          </a:lstStyle>
          <a:p>
            <a:endParaRPr/>
          </a:p>
        </p:txBody>
      </p:sp>
      <p:sp>
        <p:nvSpPr>
          <p:cNvPr id="30" name="Google Shape;30;p42"/>
          <p:cNvSpPr txBox="1">
            <a:spLocks noGrp="1"/>
          </p:cNvSpPr>
          <p:nvPr>
            <p:ph type="ftr" idx="11"/>
          </p:nvPr>
        </p:nvSpPr>
        <p:spPr>
          <a:xfrm>
            <a:off x="4145280" y="5783522"/>
            <a:ext cx="3901440" cy="276999"/>
          </a:xfrm>
          <a:prstGeom prst="rect">
            <a:avLst/>
          </a:prstGeom>
          <a:noFill/>
          <a:ln>
            <a:noFill/>
          </a:ln>
        </p:spPr>
        <p:txBody>
          <a:bodyPr spcFirstLastPara="1" wrap="square" lIns="0" tIns="0" rIns="0" bIns="0" anchor="t" anchorCtr="0">
            <a:spAutoFit/>
          </a:bodyPr>
          <a:lstStyle>
            <a:lvl1pPr lvl="0" algn="ctr">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42"/>
          <p:cNvSpPr txBox="1">
            <a:spLocks noGrp="1"/>
          </p:cNvSpPr>
          <p:nvPr>
            <p:ph type="dt" idx="10"/>
          </p:nvPr>
        </p:nvSpPr>
        <p:spPr>
          <a:xfrm>
            <a:off x="609600" y="5783522"/>
            <a:ext cx="2804160" cy="276999"/>
          </a:xfrm>
          <a:prstGeom prst="rect">
            <a:avLst/>
          </a:prstGeom>
          <a:noFill/>
          <a:ln>
            <a:noFill/>
          </a:ln>
        </p:spPr>
        <p:txBody>
          <a:bodyPr spcFirstLastPara="1" wrap="square" lIns="0" tIns="0" rIns="0" bIns="0" anchor="t" anchorCtr="0">
            <a:spAutoFit/>
          </a:bodyPr>
          <a:lstStyle>
            <a:lvl1pPr lvl="0" algn="l">
              <a:spcBef>
                <a:spcPts val="0"/>
              </a:spcBef>
              <a:spcAft>
                <a:spcPts val="0"/>
              </a:spcAft>
              <a:buSzPts val="1400"/>
              <a:buNone/>
              <a:defRPr>
                <a:solidFill>
                  <a:srgbClr val="888888"/>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42"/>
          <p:cNvSpPr txBox="1">
            <a:spLocks noGrp="1"/>
          </p:cNvSpPr>
          <p:nvPr>
            <p:ph type="sldNum" idx="12"/>
          </p:nvPr>
        </p:nvSpPr>
        <p:spPr>
          <a:xfrm>
            <a:off x="11388004" y="5691245"/>
            <a:ext cx="215900" cy="139590"/>
          </a:xfrm>
          <a:prstGeom prst="rect">
            <a:avLst/>
          </a:prstGeom>
          <a:noFill/>
          <a:ln>
            <a:noFill/>
          </a:ln>
        </p:spPr>
        <p:txBody>
          <a:bodyPr spcFirstLastPara="1" wrap="square" lIns="0" tIns="0" rIns="0" bIns="0" anchor="t" anchorCtr="0">
            <a:spAutoFit/>
          </a:bodyPr>
          <a:lstStyle>
            <a:lvl1pPr marL="34549" marR="0" lvl="0" indent="0" algn="l">
              <a:lnSpc>
                <a:spcPct val="100000"/>
              </a:lnSpc>
              <a:spcBef>
                <a:spcPts val="0"/>
              </a:spcBef>
              <a:buNone/>
              <a:defRPr sz="907" b="1" i="0">
                <a:solidFill>
                  <a:srgbClr val="A6A6A6"/>
                </a:solidFill>
                <a:latin typeface="Arial"/>
                <a:ea typeface="Arial"/>
                <a:cs typeface="Arial"/>
                <a:sym typeface="Arial"/>
              </a:defRPr>
            </a:lvl1pPr>
            <a:lvl2pPr marL="34549" marR="0" lvl="1" indent="0" algn="l">
              <a:lnSpc>
                <a:spcPct val="100000"/>
              </a:lnSpc>
              <a:spcBef>
                <a:spcPts val="0"/>
              </a:spcBef>
              <a:buNone/>
              <a:defRPr sz="907" b="1" i="0">
                <a:solidFill>
                  <a:srgbClr val="A6A6A6"/>
                </a:solidFill>
                <a:latin typeface="Arial"/>
                <a:ea typeface="Arial"/>
                <a:cs typeface="Arial"/>
                <a:sym typeface="Arial"/>
              </a:defRPr>
            </a:lvl2pPr>
            <a:lvl3pPr marL="34549" marR="0" lvl="2" indent="0" algn="l">
              <a:lnSpc>
                <a:spcPct val="100000"/>
              </a:lnSpc>
              <a:spcBef>
                <a:spcPts val="0"/>
              </a:spcBef>
              <a:buNone/>
              <a:defRPr sz="907" b="1" i="0">
                <a:solidFill>
                  <a:srgbClr val="A6A6A6"/>
                </a:solidFill>
                <a:latin typeface="Arial"/>
                <a:ea typeface="Arial"/>
                <a:cs typeface="Arial"/>
                <a:sym typeface="Arial"/>
              </a:defRPr>
            </a:lvl3pPr>
            <a:lvl4pPr marL="34549" marR="0" lvl="3" indent="0" algn="l">
              <a:lnSpc>
                <a:spcPct val="100000"/>
              </a:lnSpc>
              <a:spcBef>
                <a:spcPts val="0"/>
              </a:spcBef>
              <a:buNone/>
              <a:defRPr sz="907" b="1" i="0">
                <a:solidFill>
                  <a:srgbClr val="A6A6A6"/>
                </a:solidFill>
                <a:latin typeface="Arial"/>
                <a:ea typeface="Arial"/>
                <a:cs typeface="Arial"/>
                <a:sym typeface="Arial"/>
              </a:defRPr>
            </a:lvl4pPr>
            <a:lvl5pPr marL="34549" marR="0" lvl="4" indent="0" algn="l">
              <a:lnSpc>
                <a:spcPct val="100000"/>
              </a:lnSpc>
              <a:spcBef>
                <a:spcPts val="0"/>
              </a:spcBef>
              <a:buNone/>
              <a:defRPr sz="907" b="1" i="0">
                <a:solidFill>
                  <a:srgbClr val="A6A6A6"/>
                </a:solidFill>
                <a:latin typeface="Arial"/>
                <a:ea typeface="Arial"/>
                <a:cs typeface="Arial"/>
                <a:sym typeface="Arial"/>
              </a:defRPr>
            </a:lvl5pPr>
            <a:lvl6pPr marL="34549" marR="0" lvl="5" indent="0" algn="l">
              <a:lnSpc>
                <a:spcPct val="100000"/>
              </a:lnSpc>
              <a:spcBef>
                <a:spcPts val="0"/>
              </a:spcBef>
              <a:buNone/>
              <a:defRPr sz="907" b="1" i="0">
                <a:solidFill>
                  <a:srgbClr val="A6A6A6"/>
                </a:solidFill>
                <a:latin typeface="Arial"/>
                <a:ea typeface="Arial"/>
                <a:cs typeface="Arial"/>
                <a:sym typeface="Arial"/>
              </a:defRPr>
            </a:lvl6pPr>
            <a:lvl7pPr marL="34549" marR="0" lvl="6" indent="0" algn="l">
              <a:lnSpc>
                <a:spcPct val="100000"/>
              </a:lnSpc>
              <a:spcBef>
                <a:spcPts val="0"/>
              </a:spcBef>
              <a:buNone/>
              <a:defRPr sz="907" b="1" i="0">
                <a:solidFill>
                  <a:srgbClr val="A6A6A6"/>
                </a:solidFill>
                <a:latin typeface="Arial"/>
                <a:ea typeface="Arial"/>
                <a:cs typeface="Arial"/>
                <a:sym typeface="Arial"/>
              </a:defRPr>
            </a:lvl7pPr>
            <a:lvl8pPr marL="34549" marR="0" lvl="7" indent="0" algn="l">
              <a:lnSpc>
                <a:spcPct val="100000"/>
              </a:lnSpc>
              <a:spcBef>
                <a:spcPts val="0"/>
              </a:spcBef>
              <a:buNone/>
              <a:defRPr sz="907" b="1" i="0">
                <a:solidFill>
                  <a:srgbClr val="A6A6A6"/>
                </a:solidFill>
                <a:latin typeface="Arial"/>
                <a:ea typeface="Arial"/>
                <a:cs typeface="Arial"/>
                <a:sym typeface="Arial"/>
              </a:defRPr>
            </a:lvl8pPr>
            <a:lvl9pPr marL="34549" marR="0" lvl="8" indent="0" algn="l">
              <a:lnSpc>
                <a:spcPct val="100000"/>
              </a:lnSpc>
              <a:spcBef>
                <a:spcPts val="0"/>
              </a:spcBef>
              <a:buNone/>
              <a:defRPr sz="907" b="1" i="0">
                <a:solidFill>
                  <a:srgbClr val="A6A6A6"/>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271894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p:custDataLst>
              <p:tags r:id="rId1"/>
            </p:custDataLst>
          </p:nvPr>
        </p:nvGraphicFramePr>
        <p:xfrm>
          <a:off x="2161" y="1621"/>
          <a:ext cx="2159" cy="1619"/>
        </p:xfrm>
        <a:graphic>
          <a:graphicData uri="http://schemas.openxmlformats.org/presentationml/2006/ole">
            <mc:AlternateContent xmlns:mc="http://schemas.openxmlformats.org/markup-compatibility/2006">
              <mc:Choice xmlns:v="urn:schemas-microsoft-com:vml" Requires="v">
                <p:oleObj name="Слайд think-cell" r:id="rId3" imgW="9525" imgH="9525" progId="TCLayout.ActiveDocument.1">
                  <p:embed/>
                </p:oleObj>
              </mc:Choice>
              <mc:Fallback>
                <p:oleObj name="Слайд think-cell" r:id="rId3" imgW="9525" imgH="9525" progId="TCLayout.ActiveDocument.1">
                  <p:embed/>
                  <p:pic>
                    <p:nvPicPr>
                      <p:cNvPr id="3" name="Object 2" hidden="1"/>
                      <p:cNvPicPr/>
                      <p:nvPr/>
                    </p:nvPicPr>
                    <p:blipFill>
                      <a:blip r:embed="rId4"/>
                      <a:stretch>
                        <a:fillRect/>
                      </a:stretch>
                    </p:blipFill>
                    <p:spPr>
                      <a:xfrm>
                        <a:off x="2161" y="1621"/>
                        <a:ext cx="2159" cy="1619"/>
                      </a:xfrm>
                      <a:prstGeom prst="rect">
                        <a:avLst/>
                      </a:prstGeom>
                    </p:spPr>
                  </p:pic>
                </p:oleObj>
              </mc:Fallback>
            </mc:AlternateContent>
          </a:graphicData>
        </a:graphic>
      </p:graphicFrame>
      <p:sp>
        <p:nvSpPr>
          <p:cNvPr id="2" name="2. Slide Title"/>
          <p:cNvSpPr>
            <a:spLocks noGrp="1"/>
          </p:cNvSpPr>
          <p:nvPr>
            <p:ph type="title"/>
          </p:nvPr>
        </p:nvSpPr>
        <p:spPr bwMode="auto"/>
        <p:txBody>
          <a:bodyPr/>
          <a:lstStyle/>
          <a:p>
            <a:r>
              <a:rPr lang="en-US"/>
              <a:t>Click to edit Master title style</a:t>
            </a:r>
            <a:endParaRPr lang="en-US" dirty="0"/>
          </a:p>
        </p:txBody>
      </p:sp>
      <p:sp>
        <p:nvSpPr>
          <p:cNvPr id="5" name="doc id" hidden="1"/>
          <p:cNvSpPr>
            <a:spLocks noChangeArrowheads="1"/>
          </p:cNvSpPr>
          <p:nvPr/>
        </p:nvSpPr>
        <p:spPr bwMode="auto">
          <a:xfrm>
            <a:off x="10995478" y="51833"/>
            <a:ext cx="894152" cy="124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tIns="0" rIns="0" bIns="0"/>
          <a:lstStyle/>
          <a:p>
            <a:pPr algn="r" defTabSz="913754"/>
            <a:endParaRPr lang="en-US" sz="815" baseline="0" dirty="0">
              <a:solidFill>
                <a:srgbClr val="808080"/>
              </a:solidFill>
              <a:latin typeface="+mn-lt"/>
              <a:ea typeface="+mn-ea"/>
            </a:endParaRPr>
          </a:p>
        </p:txBody>
      </p:sp>
      <p:pic>
        <p:nvPicPr>
          <p:cNvPr id="35" name="Рисунок 34" descr="http://03F1FF0B4F788C21F300DD110073F364.dms.sberbank.ru/03F1FF0B4F788C21F300DD110073F364-1E89798C03F7F333C3F02B173BD1E43A-B7D6AE7E4A263EA339B235EF25E18435/1.png"/>
          <p:cNvPicPr>
            <a:picLocks/>
          </p:cNvPicPr>
          <p:nvPr userDrawn="1"/>
        </p:nvPicPr>
        <p:blipFill>
          <a:blip r:link="rId5">
            <a:extLst>
              <a:ext uri="{28A0092B-C50C-407E-A947-70E740481C1C}">
                <a14:useLocalDpi xmlns:a14="http://schemas.microsoft.com/office/drawing/2010/main" val="0"/>
              </a:ext>
            </a:extLst>
          </a:blip>
          <a:stretch>
            <a:fillRect/>
          </a:stretch>
        </p:blipFill>
        <p:spPr>
          <a:xfrm>
            <a:off x="0" y="0"/>
            <a:ext cx="1681" cy="1681"/>
          </a:xfrm>
          <a:prstGeom prst="rect">
            <a:avLst/>
          </a:prstGeom>
        </p:spPr>
      </p:pic>
      <p:pic>
        <p:nvPicPr>
          <p:cNvPr id="4" name="Рисунок 3" descr="http://03F1FF0B4F788C21F300DD110073F364.dms.sberbank.ru/03F1FF0B4F788C21F300DD110073F364-1E89798C03F7F333C3F02B173BD1E43A-0F0140F010C2E87A9547EAAC29B273B6/1.png"/>
          <p:cNvPicPr>
            <a:picLocks/>
          </p:cNvPicPr>
          <p:nvPr userDrawn="1"/>
        </p:nvPicPr>
        <p:blipFill>
          <a:blip r:link="rId6">
            <a:extLst>
              <a:ext uri="{28A0092B-C50C-407E-A947-70E740481C1C}">
                <a14:useLocalDpi xmlns:a14="http://schemas.microsoft.com/office/drawing/2010/main" val="0"/>
              </a:ext>
            </a:extLst>
          </a:blip>
          <a:stretch>
            <a:fillRect/>
          </a:stretch>
        </p:blipFill>
        <p:spPr>
          <a:xfrm>
            <a:off x="0" y="0"/>
            <a:ext cx="1681" cy="1681"/>
          </a:xfrm>
          <a:prstGeom prst="rect">
            <a:avLst/>
          </a:prstGeom>
        </p:spPr>
      </p:pic>
    </p:spTree>
    <p:extLst>
      <p:ext uri="{BB962C8B-B14F-4D97-AF65-F5344CB8AC3E}">
        <p14:creationId xmlns:p14="http://schemas.microsoft.com/office/powerpoint/2010/main" val="3084083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5_Титульный слайд">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861A8228-AF7C-2440-965D-0ADCF1A9BA7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4959626" y="0"/>
            <a:ext cx="7232374" cy="6858000"/>
          </a:xfrm>
          <a:prstGeom prst="rect">
            <a:avLst/>
          </a:prstGeom>
        </p:spPr>
      </p:pic>
      <p:sp>
        <p:nvSpPr>
          <p:cNvPr id="2" name="Заголовок 1">
            <a:extLst>
              <a:ext uri="{FF2B5EF4-FFF2-40B4-BE49-F238E27FC236}">
                <a16:creationId xmlns:a16="http://schemas.microsoft.com/office/drawing/2014/main" id="{2510FF91-EC78-6E41-8E43-65BC8AE4C7B0}"/>
              </a:ext>
            </a:extLst>
          </p:cNvPr>
          <p:cNvSpPr>
            <a:spLocks noGrp="1"/>
          </p:cNvSpPr>
          <p:nvPr>
            <p:ph type="ctrTitle"/>
          </p:nvPr>
        </p:nvSpPr>
        <p:spPr>
          <a:xfrm>
            <a:off x="708772" y="1253850"/>
            <a:ext cx="4777628" cy="2387600"/>
          </a:xfrm>
          <a:prstGeom prst="rect">
            <a:avLst/>
          </a:prstGeom>
        </p:spPr>
        <p:txBody>
          <a:bodyPr lIns="36000" tIns="36000" rIns="36000" bIns="36000" anchor="t">
            <a:noAutofit/>
          </a:bodyPr>
          <a:lstStyle>
            <a:lvl1pPr algn="l">
              <a:defRPr sz="4500" b="1" i="0" baseline="0">
                <a:solidFill>
                  <a:srgbClr val="0066FF"/>
                </a:solidFill>
              </a:defRPr>
            </a:lvl1pPr>
          </a:lstStyle>
          <a:p>
            <a:r>
              <a:rPr lang="ru-RU" dirty="0"/>
              <a:t>Образец заголовка</a:t>
            </a:r>
          </a:p>
        </p:txBody>
      </p:sp>
      <p:sp>
        <p:nvSpPr>
          <p:cNvPr id="3" name="Подзаголовок 2">
            <a:extLst>
              <a:ext uri="{FF2B5EF4-FFF2-40B4-BE49-F238E27FC236}">
                <a16:creationId xmlns:a16="http://schemas.microsoft.com/office/drawing/2014/main" id="{70E4DC46-5F32-C54A-AD6A-F897D53E60AF}"/>
              </a:ext>
            </a:extLst>
          </p:cNvPr>
          <p:cNvSpPr>
            <a:spLocks noGrp="1"/>
          </p:cNvSpPr>
          <p:nvPr>
            <p:ph type="subTitle" idx="1"/>
          </p:nvPr>
        </p:nvSpPr>
        <p:spPr>
          <a:xfrm>
            <a:off x="708772" y="4412809"/>
            <a:ext cx="4777628" cy="712272"/>
          </a:xfrm>
          <a:prstGeom prst="rect">
            <a:avLst/>
          </a:prstGeom>
        </p:spPr>
        <p:txBody>
          <a:bodyPr lIns="36000" tIns="36000" rIns="36000" bIns="36000"/>
          <a:lstStyle>
            <a:lvl1pPr marL="0" indent="0" algn="l">
              <a:buNone/>
              <a:defRPr sz="2400"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dirty="0"/>
              <a:t>Образец подзаголовка</a:t>
            </a:r>
          </a:p>
        </p:txBody>
      </p:sp>
      <p:pic>
        <p:nvPicPr>
          <p:cNvPr id="7" name="Рисунок 6">
            <a:extLst>
              <a:ext uri="{FF2B5EF4-FFF2-40B4-BE49-F238E27FC236}">
                <a16:creationId xmlns:a16="http://schemas.microsoft.com/office/drawing/2014/main" id="{2C282A15-C877-5949-9696-9AF73B7948AE}"/>
              </a:ext>
            </a:extLst>
          </p:cNvPr>
          <p:cNvPicPr>
            <a:picLocks noChangeAspect="1"/>
          </p:cNvPicPr>
          <p:nvPr userDrawn="1"/>
        </p:nvPicPr>
        <p:blipFill>
          <a:blip r:embed="rId3"/>
          <a:stretch>
            <a:fillRect/>
          </a:stretch>
        </p:blipFill>
        <p:spPr>
          <a:xfrm>
            <a:off x="6512834" y="1223549"/>
            <a:ext cx="5359376" cy="4352792"/>
          </a:xfrm>
          <a:prstGeom prst="rect">
            <a:avLst/>
          </a:prstGeom>
        </p:spPr>
      </p:pic>
      <p:pic>
        <p:nvPicPr>
          <p:cNvPr id="6" name="Рисунок 5">
            <a:extLst>
              <a:ext uri="{FF2B5EF4-FFF2-40B4-BE49-F238E27FC236}">
                <a16:creationId xmlns:a16="http://schemas.microsoft.com/office/drawing/2014/main" id="{71D8EED4-C3E4-8540-B027-9926BFC18DE5}"/>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10454393" y="418197"/>
            <a:ext cx="1087500" cy="450000"/>
          </a:xfrm>
          <a:prstGeom prst="rect">
            <a:avLst/>
          </a:prstGeom>
        </p:spPr>
      </p:pic>
    </p:spTree>
    <p:extLst>
      <p:ext uri="{BB962C8B-B14F-4D97-AF65-F5344CB8AC3E}">
        <p14:creationId xmlns:p14="http://schemas.microsoft.com/office/powerpoint/2010/main" val="7027581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019E481A-0FC9-3B47-8E08-32C53DC45E4E}" type="datetime1">
              <a:rPr lang="ru-RU" smtClean="0"/>
              <a:t>27.09.2022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724D41-C3B7-45C5-A8FA-8A7E424EEAF9}" type="slidenum">
              <a:rPr lang="ru-RU" smtClean="0"/>
              <a:t>‹#›</a:t>
            </a:fld>
            <a:endParaRPr lang="ru-RU" dirty="0"/>
          </a:p>
        </p:txBody>
      </p:sp>
      <p:pic>
        <p:nvPicPr>
          <p:cNvPr id="13" name="Рисунок 12" descr="http://CA8D755C2F3AB558F13EB7F1ED88DDA2.dms.sberbank.ru/CA8D755C2F3AB558F13EB7F1ED88DDA2-49368B34EFFD431BC836355AD58A60F7-EEC52E020376768E5F9436E109681623/1.png"/>
          <p:cNvPicPr>
            <a:picLocks/>
          </p:cNvPicPr>
          <p:nvPr userDrawn="1"/>
        </p:nvPicPr>
        <p:blipFill>
          <a:blip r:link="rId2"/>
          <a:stretch>
            <a:fillRect/>
          </a:stretch>
        </p:blipFill>
        <p:spPr>
          <a:xfrm>
            <a:off x="0" y="0"/>
            <a:ext cx="1588" cy="1588"/>
          </a:xfrm>
          <a:prstGeom prst="rect">
            <a:avLst/>
          </a:prstGeom>
        </p:spPr>
      </p:pic>
      <p:pic>
        <p:nvPicPr>
          <p:cNvPr id="7" name="Рисунок 6" descr="http://CA8D755C2F3AB558F13EB7F1ED88DDA2.dms.sberbank.ru/CA8D755C2F3AB558F13EB7F1ED88DDA2-49368B34EFFD431BC836355AD58A60F7-431A8236FB1B2B344DCF2DB04625DF87/1.png"/>
          <p:cNvPicPr>
            <a:picLocks/>
          </p:cNvPicPr>
          <p:nvPr userDrawn="1"/>
        </p:nvPicPr>
        <p:blipFill>
          <a:blip r:link="rId3"/>
          <a:stretch>
            <a:fillRect/>
          </a:stretch>
        </p:blipFill>
        <p:spPr>
          <a:xfrm>
            <a:off x="0" y="0"/>
            <a:ext cx="1588" cy="1588"/>
          </a:xfrm>
          <a:prstGeom prst="rect">
            <a:avLst/>
          </a:prstGeom>
        </p:spPr>
      </p:pic>
    </p:spTree>
    <p:extLst>
      <p:ext uri="{BB962C8B-B14F-4D97-AF65-F5344CB8AC3E}">
        <p14:creationId xmlns:p14="http://schemas.microsoft.com/office/powerpoint/2010/main" val="28861216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3B6076BE-F434-994E-990D-EFB5004697EC}" type="datetime1">
              <a:rPr lang="ru-RU" smtClean="0"/>
              <a:t>27.09.2022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724D41-C3B7-45C5-A8FA-8A7E424EEAF9}" type="slidenum">
              <a:rPr lang="ru-RU" smtClean="0"/>
              <a:t>‹#›</a:t>
            </a:fld>
            <a:endParaRPr lang="ru-RU" dirty="0"/>
          </a:p>
        </p:txBody>
      </p:sp>
    </p:spTree>
    <p:extLst>
      <p:ext uri="{BB962C8B-B14F-4D97-AF65-F5344CB8AC3E}">
        <p14:creationId xmlns:p14="http://schemas.microsoft.com/office/powerpoint/2010/main" val="38630774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88A239E0-5618-BE4B-9643-14A8E3C6B251}" type="datetime1">
              <a:rPr lang="ru-RU" smtClean="0"/>
              <a:t>27.09.2022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724D41-C3B7-45C5-A8FA-8A7E424EEAF9}" type="slidenum">
              <a:rPr lang="ru-RU" smtClean="0"/>
              <a:t>‹#›</a:t>
            </a:fld>
            <a:endParaRPr lang="ru-RU" dirty="0"/>
          </a:p>
        </p:txBody>
      </p:sp>
    </p:spTree>
    <p:extLst>
      <p:ext uri="{BB962C8B-B14F-4D97-AF65-F5344CB8AC3E}">
        <p14:creationId xmlns:p14="http://schemas.microsoft.com/office/powerpoint/2010/main" val="31348711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9FB94641-9AD3-A24C-91D8-A83FE41745DB}" type="datetime1">
              <a:rPr lang="ru-RU" smtClean="0"/>
              <a:t>27.09.2022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1724D41-C3B7-45C5-A8FA-8A7E424EEAF9}" type="slidenum">
              <a:rPr lang="ru-RU" smtClean="0"/>
              <a:t>‹#›</a:t>
            </a:fld>
            <a:endParaRPr lang="ru-RU" dirty="0"/>
          </a:p>
        </p:txBody>
      </p:sp>
    </p:spTree>
    <p:extLst>
      <p:ext uri="{BB962C8B-B14F-4D97-AF65-F5344CB8AC3E}">
        <p14:creationId xmlns:p14="http://schemas.microsoft.com/office/powerpoint/2010/main" val="5134306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57A6DFB-6D42-9142-9631-2F06169EFFC2}" type="datetime1">
              <a:rPr lang="ru-RU" smtClean="0"/>
              <a:t>27.09.2022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31724D41-C3B7-45C5-A8FA-8A7E424EEAF9}" type="slidenum">
              <a:rPr lang="ru-RU" smtClean="0"/>
              <a:t>‹#›</a:t>
            </a:fld>
            <a:endParaRPr lang="ru-RU" dirty="0"/>
          </a:p>
        </p:txBody>
      </p:sp>
    </p:spTree>
    <p:extLst>
      <p:ext uri="{BB962C8B-B14F-4D97-AF65-F5344CB8AC3E}">
        <p14:creationId xmlns:p14="http://schemas.microsoft.com/office/powerpoint/2010/main" val="356177827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9893217F-F9D5-5448-9050-23B9D5AB71C7}" type="datetime1">
              <a:rPr lang="ru-RU" smtClean="0"/>
              <a:t>27.09.2022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31724D41-C3B7-45C5-A8FA-8A7E424EEAF9}" type="slidenum">
              <a:rPr lang="ru-RU" smtClean="0"/>
              <a:t>‹#›</a:t>
            </a:fld>
            <a:endParaRPr lang="ru-RU" dirty="0"/>
          </a:p>
        </p:txBody>
      </p:sp>
      <p:pic>
        <p:nvPicPr>
          <p:cNvPr id="11" name="Рисунок 10" descr="http://CA8D755C2F3AB558F13EB7F1ED88DDA2.dms.sberbank.ru/CA8D755C2F3AB558F13EB7F1ED88DDA2-49368B34EFFD431BC836355AD58A60F7-71DCE58157414B3D8A506053EE83EBA6/1.png"/>
          <p:cNvPicPr>
            <a:picLocks/>
          </p:cNvPicPr>
          <p:nvPr userDrawn="1"/>
        </p:nvPicPr>
        <p:blipFill>
          <a:blip r:link="rId2"/>
          <a:stretch>
            <a:fillRect/>
          </a:stretch>
        </p:blipFill>
        <p:spPr>
          <a:xfrm>
            <a:off x="0" y="0"/>
            <a:ext cx="1588" cy="1588"/>
          </a:xfrm>
          <a:prstGeom prst="rect">
            <a:avLst/>
          </a:prstGeom>
        </p:spPr>
      </p:pic>
      <p:pic>
        <p:nvPicPr>
          <p:cNvPr id="6" name="Рисунок 5" descr="http://CA8D755C2F3AB558F13EB7F1ED88DDA2.dms.sberbank.ru/CA8D755C2F3AB558F13EB7F1ED88DDA2-49368B34EFFD431BC836355AD58A60F7-61D2AE7D0DB729E314848B8945F6E662/1.png"/>
          <p:cNvPicPr>
            <a:picLocks/>
          </p:cNvPicPr>
          <p:nvPr userDrawn="1"/>
        </p:nvPicPr>
        <p:blipFill>
          <a:blip r:link="rId3"/>
          <a:stretch>
            <a:fillRect/>
          </a:stretch>
        </p:blipFill>
        <p:spPr>
          <a:xfrm>
            <a:off x="0" y="0"/>
            <a:ext cx="1588" cy="1588"/>
          </a:xfrm>
          <a:prstGeom prst="rect">
            <a:avLst/>
          </a:prstGeom>
        </p:spPr>
      </p:pic>
    </p:spTree>
    <p:extLst>
      <p:ext uri="{BB962C8B-B14F-4D97-AF65-F5344CB8AC3E}">
        <p14:creationId xmlns:p14="http://schemas.microsoft.com/office/powerpoint/2010/main" val="27903975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DEE4617-5F21-9046-AFA8-AC14BAE7F231}" type="datetime1">
              <a:rPr lang="ru-RU" smtClean="0"/>
              <a:t>27.09.2022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31724D41-C3B7-45C5-A8FA-8A7E424EEAF9}" type="slidenum">
              <a:rPr lang="ru-RU" smtClean="0"/>
              <a:t>‹#›</a:t>
            </a:fld>
            <a:endParaRPr lang="ru-RU" dirty="0"/>
          </a:p>
        </p:txBody>
      </p:sp>
      <p:pic>
        <p:nvPicPr>
          <p:cNvPr id="5" name="Рисунок 4" descr="http://CA8D755C2F3AB558F13EB7F1ED88DDA2.dms.sberbank.ru/CA8D755C2F3AB558F13EB7F1ED88DDA2-49368B34EFFD431BC836355AD58A60F7-61D2AE7D0DB729E314848B8945F6E662/1.png"/>
          <p:cNvPicPr>
            <a:picLocks/>
          </p:cNvPicPr>
          <p:nvPr userDrawn="1"/>
        </p:nvPicPr>
        <p:blipFill>
          <a:blip r:link="rId2"/>
          <a:stretch>
            <a:fillRect/>
          </a:stretch>
        </p:blipFill>
        <p:spPr>
          <a:xfrm>
            <a:off x="0" y="0"/>
            <a:ext cx="1588" cy="1588"/>
          </a:xfrm>
          <a:prstGeom prst="rect">
            <a:avLst/>
          </a:prstGeom>
        </p:spPr>
      </p:pic>
      <p:pic>
        <p:nvPicPr>
          <p:cNvPr id="6" name="Рисунок 5" descr="http://CA8D755C2F3AB558F13EB7F1ED88DDA2.dms.sberbank.ru/CA8D755C2F3AB558F13EB7F1ED88DDA2-49368B34EFFD431BC836355AD58A60F7-61D2AE7D0DB729E314848B8945F6E662/1.png"/>
          <p:cNvPicPr>
            <a:picLocks/>
          </p:cNvPicPr>
          <p:nvPr userDrawn="1"/>
        </p:nvPicPr>
        <p:blipFill>
          <a:blip r:link="rId2"/>
          <a:stretch>
            <a:fillRect/>
          </a:stretch>
        </p:blipFill>
        <p:spPr>
          <a:xfrm>
            <a:off x="0" y="0"/>
            <a:ext cx="1588" cy="1588"/>
          </a:xfrm>
          <a:prstGeom prst="rect">
            <a:avLst/>
          </a:prstGeom>
        </p:spPr>
      </p:pic>
      <p:pic>
        <p:nvPicPr>
          <p:cNvPr id="7" name="Рисунок 6" descr="http://CA8D755C2F3AB558F13EB7F1ED88DDA2.dms.sberbank.ru/CA8D755C2F3AB558F13EB7F1ED88DDA2-49368B34EFFD431BC836355AD58A60F7-61D2AE7D0DB729E314848B8945F6E662/1.png"/>
          <p:cNvPicPr>
            <a:picLocks/>
          </p:cNvPicPr>
          <p:nvPr userDrawn="1"/>
        </p:nvPicPr>
        <p:blipFill>
          <a:blip r:link="rId2"/>
          <a:stretch>
            <a:fillRect/>
          </a:stretch>
        </p:blipFill>
        <p:spPr>
          <a:xfrm>
            <a:off x="0" y="0"/>
            <a:ext cx="1588" cy="1588"/>
          </a:xfrm>
          <a:prstGeom prst="rect">
            <a:avLst/>
          </a:prstGeom>
        </p:spPr>
      </p:pic>
    </p:spTree>
    <p:extLst>
      <p:ext uri="{BB962C8B-B14F-4D97-AF65-F5344CB8AC3E}">
        <p14:creationId xmlns:p14="http://schemas.microsoft.com/office/powerpoint/2010/main" val="1661315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E5166DCB-0E32-2546-90E4-56E0C8451798}" type="datetime1">
              <a:rPr lang="ru-RU" smtClean="0"/>
              <a:t>27.09.2022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1724D41-C3B7-45C5-A8FA-8A7E424EEAF9}" type="slidenum">
              <a:rPr lang="ru-RU" smtClean="0"/>
              <a:t>‹#›</a:t>
            </a:fld>
            <a:endParaRPr lang="ru-RU" dirty="0"/>
          </a:p>
        </p:txBody>
      </p:sp>
    </p:spTree>
    <p:extLst>
      <p:ext uri="{BB962C8B-B14F-4D97-AF65-F5344CB8AC3E}">
        <p14:creationId xmlns:p14="http://schemas.microsoft.com/office/powerpoint/2010/main" val="10998443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C8A903F6-CD8F-C048-B3B6-13DCDD3C6201}" type="datetime1">
              <a:rPr lang="ru-RU" smtClean="0"/>
              <a:t>27.09.2022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31724D41-C3B7-45C5-A8FA-8A7E424EEAF9}" type="slidenum">
              <a:rPr lang="ru-RU" smtClean="0"/>
              <a:t>‹#›</a:t>
            </a:fld>
            <a:endParaRPr lang="ru-RU" dirty="0"/>
          </a:p>
        </p:txBody>
      </p:sp>
    </p:spTree>
    <p:extLst>
      <p:ext uri="{BB962C8B-B14F-4D97-AF65-F5344CB8AC3E}">
        <p14:creationId xmlns:p14="http://schemas.microsoft.com/office/powerpoint/2010/main" val="10377767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1D4592BE-248D-6844-9B44-CFDE287CFED1}" type="datetime1">
              <a:rPr lang="ru-RU" smtClean="0"/>
              <a:t>27.09.2022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724D41-C3B7-45C5-A8FA-8A7E424EEAF9}" type="slidenum">
              <a:rPr lang="ru-RU" smtClean="0"/>
              <a:t>‹#›</a:t>
            </a:fld>
            <a:endParaRPr lang="ru-RU" dirty="0"/>
          </a:p>
        </p:txBody>
      </p:sp>
    </p:spTree>
    <p:extLst>
      <p:ext uri="{BB962C8B-B14F-4D97-AF65-F5344CB8AC3E}">
        <p14:creationId xmlns:p14="http://schemas.microsoft.com/office/powerpoint/2010/main" val="3305745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pic>
        <p:nvPicPr>
          <p:cNvPr id="15" name="Рисунок 14">
            <a:extLst>
              <a:ext uri="{FF2B5EF4-FFF2-40B4-BE49-F238E27FC236}">
                <a16:creationId xmlns:a16="http://schemas.microsoft.com/office/drawing/2014/main" id="{07C51AA2-51F2-5A4E-83E8-D35D42533A03}"/>
              </a:ext>
            </a:extLst>
          </p:cNvPr>
          <p:cNvPicPr>
            <a:picLocks noChangeAspect="1"/>
          </p:cNvPicPr>
          <p:nvPr userDrawn="1"/>
        </p:nvPicPr>
        <p:blipFill>
          <a:blip r:embed="rId2"/>
          <a:stretch>
            <a:fillRect/>
          </a:stretch>
        </p:blipFill>
        <p:spPr>
          <a:xfrm>
            <a:off x="4432852" y="0"/>
            <a:ext cx="7772400" cy="6858000"/>
          </a:xfrm>
          <a:prstGeom prst="rect">
            <a:avLst/>
          </a:prstGeom>
        </p:spPr>
      </p:pic>
      <p:sp>
        <p:nvSpPr>
          <p:cNvPr id="2" name="Заголовок 1">
            <a:extLst>
              <a:ext uri="{FF2B5EF4-FFF2-40B4-BE49-F238E27FC236}">
                <a16:creationId xmlns:a16="http://schemas.microsoft.com/office/drawing/2014/main" id="{2510FF91-EC78-6E41-8E43-65BC8AE4C7B0}"/>
              </a:ext>
            </a:extLst>
          </p:cNvPr>
          <p:cNvSpPr>
            <a:spLocks noGrp="1"/>
          </p:cNvSpPr>
          <p:nvPr>
            <p:ph type="ctrTitle"/>
          </p:nvPr>
        </p:nvSpPr>
        <p:spPr>
          <a:xfrm>
            <a:off x="708772" y="1253850"/>
            <a:ext cx="4777628" cy="2387600"/>
          </a:xfrm>
          <a:prstGeom prst="rect">
            <a:avLst/>
          </a:prstGeom>
        </p:spPr>
        <p:txBody>
          <a:bodyPr lIns="36000" tIns="36000" rIns="36000" bIns="36000" anchor="t">
            <a:noAutofit/>
          </a:bodyPr>
          <a:lstStyle>
            <a:lvl1pPr algn="l">
              <a:defRPr sz="4500" b="1" i="0" baseline="0">
                <a:solidFill>
                  <a:srgbClr val="0066FF"/>
                </a:solidFill>
              </a:defRPr>
            </a:lvl1pPr>
          </a:lstStyle>
          <a:p>
            <a:r>
              <a:rPr lang="ru-RU" dirty="0"/>
              <a:t>Образец заголовка</a:t>
            </a:r>
          </a:p>
        </p:txBody>
      </p:sp>
      <p:sp>
        <p:nvSpPr>
          <p:cNvPr id="4" name="Овал 3">
            <a:extLst>
              <a:ext uri="{FF2B5EF4-FFF2-40B4-BE49-F238E27FC236}">
                <a16:creationId xmlns:a16="http://schemas.microsoft.com/office/drawing/2014/main" id="{D6F9C6A7-5DF2-4B42-AF5C-27A94C50F680}"/>
              </a:ext>
            </a:extLst>
          </p:cNvPr>
          <p:cNvSpPr/>
          <p:nvPr userDrawn="1"/>
        </p:nvSpPr>
        <p:spPr>
          <a:xfrm>
            <a:off x="695325" y="6070043"/>
            <a:ext cx="216000" cy="216000"/>
          </a:xfrm>
          <a:prstGeom prst="ellipse">
            <a:avLst/>
          </a:prstGeom>
          <a:solidFill>
            <a:srgbClr val="0066FF"/>
          </a:solidFill>
          <a:ln>
            <a:solidFill>
              <a:srgbClr val="00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extLst>
              <a:ext uri="{FF2B5EF4-FFF2-40B4-BE49-F238E27FC236}">
                <a16:creationId xmlns:a16="http://schemas.microsoft.com/office/drawing/2014/main" id="{3413B3C1-478A-ED40-A782-D46F3BB90778}"/>
              </a:ext>
            </a:extLst>
          </p:cNvPr>
          <p:cNvSpPr/>
          <p:nvPr userDrawn="1"/>
        </p:nvSpPr>
        <p:spPr>
          <a:xfrm>
            <a:off x="1050925" y="6070043"/>
            <a:ext cx="216000" cy="21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a:extLst>
              <a:ext uri="{FF2B5EF4-FFF2-40B4-BE49-F238E27FC236}">
                <a16:creationId xmlns:a16="http://schemas.microsoft.com/office/drawing/2014/main" id="{440EB148-B603-DD47-9919-76374309CC73}"/>
              </a:ext>
            </a:extLst>
          </p:cNvPr>
          <p:cNvSpPr/>
          <p:nvPr userDrawn="1"/>
        </p:nvSpPr>
        <p:spPr>
          <a:xfrm>
            <a:off x="1406525" y="6070043"/>
            <a:ext cx="216000" cy="21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extLst>
              <a:ext uri="{FF2B5EF4-FFF2-40B4-BE49-F238E27FC236}">
                <a16:creationId xmlns:a16="http://schemas.microsoft.com/office/drawing/2014/main" id="{B3E7E847-9BE8-1C49-9037-0B71660D56B8}"/>
              </a:ext>
            </a:extLst>
          </p:cNvPr>
          <p:cNvSpPr/>
          <p:nvPr userDrawn="1"/>
        </p:nvSpPr>
        <p:spPr>
          <a:xfrm>
            <a:off x="1762125" y="6070043"/>
            <a:ext cx="216000" cy="21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4" name="Рисунок 13">
            <a:extLst>
              <a:ext uri="{FF2B5EF4-FFF2-40B4-BE49-F238E27FC236}">
                <a16:creationId xmlns:a16="http://schemas.microsoft.com/office/drawing/2014/main" id="{8C4CC7BE-79D7-D544-96ED-334A9F467A9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046643" y="1201510"/>
            <a:ext cx="5909314" cy="4454979"/>
          </a:xfrm>
          <a:prstGeom prst="rect">
            <a:avLst/>
          </a:prstGeom>
        </p:spPr>
      </p:pic>
    </p:spTree>
    <p:extLst>
      <p:ext uri="{BB962C8B-B14F-4D97-AF65-F5344CB8AC3E}">
        <p14:creationId xmlns:p14="http://schemas.microsoft.com/office/powerpoint/2010/main" val="229661161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58C8F3B-2751-5543-9881-9306E087D372}" type="datetime1">
              <a:rPr lang="ru-RU" smtClean="0"/>
              <a:t>27.09.2022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31724D41-C3B7-45C5-A8FA-8A7E424EEAF9}" type="slidenum">
              <a:rPr lang="ru-RU" smtClean="0"/>
              <a:t>‹#›</a:t>
            </a:fld>
            <a:endParaRPr lang="ru-RU" dirty="0"/>
          </a:p>
        </p:txBody>
      </p:sp>
    </p:spTree>
    <p:extLst>
      <p:ext uri="{BB962C8B-B14F-4D97-AF65-F5344CB8AC3E}">
        <p14:creationId xmlns:p14="http://schemas.microsoft.com/office/powerpoint/2010/main" val="27828491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Заголовок и объект">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60A9AD-E569-5E4E-9CFB-EA2397763217}"/>
              </a:ext>
            </a:extLst>
          </p:cNvPr>
          <p:cNvSpPr>
            <a:spLocks noGrp="1"/>
          </p:cNvSpPr>
          <p:nvPr>
            <p:ph type="title" hasCustomPrompt="1"/>
          </p:nvPr>
        </p:nvSpPr>
        <p:spPr>
          <a:xfrm>
            <a:off x="615778" y="674044"/>
            <a:ext cx="8422344" cy="1325563"/>
          </a:xfrm>
          <a:prstGeom prst="rect">
            <a:avLst/>
          </a:prstGeom>
        </p:spPr>
        <p:txBody>
          <a:bodyPr/>
          <a:lstStyle>
            <a:lvl1pPr>
              <a:defRPr sz="3600" b="1" i="0" baseline="0">
                <a:latin typeface="+mj-lt"/>
              </a:defRPr>
            </a:lvl1pPr>
          </a:lstStyle>
          <a:p>
            <a:r>
              <a:rPr lang="ru-RU" dirty="0"/>
              <a:t>Образец длинного заголовка длинного заголовка </a:t>
            </a:r>
          </a:p>
        </p:txBody>
      </p:sp>
      <p:sp>
        <p:nvSpPr>
          <p:cNvPr id="5" name="Текст 10">
            <a:extLst>
              <a:ext uri="{FF2B5EF4-FFF2-40B4-BE49-F238E27FC236}">
                <a16:creationId xmlns:a16="http://schemas.microsoft.com/office/drawing/2014/main" id="{02EB4968-CA19-FB44-9B48-1B31AB61A5C4}"/>
              </a:ext>
            </a:extLst>
          </p:cNvPr>
          <p:cNvSpPr>
            <a:spLocks noGrp="1"/>
          </p:cNvSpPr>
          <p:nvPr>
            <p:ph type="body" sz="quarter" idx="10" hasCustomPrompt="1"/>
          </p:nvPr>
        </p:nvSpPr>
        <p:spPr>
          <a:xfrm>
            <a:off x="615951" y="2236788"/>
            <a:ext cx="10720264" cy="3670300"/>
          </a:xfrm>
          <a:prstGeom prst="rect">
            <a:avLst/>
          </a:prstGeom>
        </p:spPr>
        <p:txBody>
          <a:bodyPr/>
          <a:lstStyle>
            <a:lvl1pPr marL="0" indent="0">
              <a:buFontTx/>
              <a:buNone/>
              <a:defRPr sz="2400" baseline="0">
                <a:latin typeface="+mj-lt"/>
              </a:defRPr>
            </a:lvl1pPr>
          </a:lstStyle>
          <a:p>
            <a:r>
              <a:rPr lang="ru-RU" dirty="0"/>
              <a:t>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a:t>
            </a:r>
          </a:p>
        </p:txBody>
      </p:sp>
    </p:spTree>
    <p:extLst>
      <p:ext uri="{BB962C8B-B14F-4D97-AF65-F5344CB8AC3E}">
        <p14:creationId xmlns:p14="http://schemas.microsoft.com/office/powerpoint/2010/main" val="255406606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6_Титульный слайд">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0D1E3E64-85C9-C14C-823F-A726880DBC8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Заголовок 1">
            <a:extLst>
              <a:ext uri="{FF2B5EF4-FFF2-40B4-BE49-F238E27FC236}">
                <a16:creationId xmlns:a16="http://schemas.microsoft.com/office/drawing/2014/main" id="{2510FF91-EC78-6E41-8E43-65BC8AE4C7B0}"/>
              </a:ext>
            </a:extLst>
          </p:cNvPr>
          <p:cNvSpPr>
            <a:spLocks noGrp="1"/>
          </p:cNvSpPr>
          <p:nvPr>
            <p:ph type="ctrTitle"/>
          </p:nvPr>
        </p:nvSpPr>
        <p:spPr>
          <a:xfrm>
            <a:off x="708771" y="1253850"/>
            <a:ext cx="10787903" cy="2387600"/>
          </a:xfrm>
          <a:prstGeom prst="rect">
            <a:avLst/>
          </a:prstGeom>
        </p:spPr>
        <p:txBody>
          <a:bodyPr lIns="36000" tIns="36000" rIns="36000" bIns="36000" anchor="b">
            <a:noAutofit/>
          </a:bodyPr>
          <a:lstStyle>
            <a:lvl1pPr algn="l">
              <a:defRPr sz="4500" b="1" i="0" baseline="0">
                <a:solidFill>
                  <a:schemeClr val="bg1"/>
                </a:solidFill>
              </a:defRPr>
            </a:lvl1pPr>
          </a:lstStyle>
          <a:p>
            <a:r>
              <a:rPr lang="ru-RU" dirty="0"/>
              <a:t>Образец заголовка</a:t>
            </a:r>
          </a:p>
        </p:txBody>
      </p:sp>
      <p:pic>
        <p:nvPicPr>
          <p:cNvPr id="4" name="Рисунок 3">
            <a:extLst>
              <a:ext uri="{FF2B5EF4-FFF2-40B4-BE49-F238E27FC236}">
                <a16:creationId xmlns:a16="http://schemas.microsoft.com/office/drawing/2014/main" id="{E7C4590B-5775-384B-8AB9-832FDBF2331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454393" y="418197"/>
            <a:ext cx="1087500" cy="450000"/>
          </a:xfrm>
          <a:prstGeom prst="rect">
            <a:avLst/>
          </a:prstGeom>
        </p:spPr>
      </p:pic>
    </p:spTree>
    <p:extLst>
      <p:ext uri="{BB962C8B-B14F-4D97-AF65-F5344CB8AC3E}">
        <p14:creationId xmlns:p14="http://schemas.microsoft.com/office/powerpoint/2010/main" val="41174319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Титульный слайд">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35B437B7-58EA-4545-B124-0D07BD8ACA48}"/>
              </a:ext>
            </a:extLst>
          </p:cNvPr>
          <p:cNvPicPr>
            <a:picLocks noChangeAspect="1"/>
          </p:cNvPicPr>
          <p:nvPr userDrawn="1"/>
        </p:nvPicPr>
        <p:blipFill>
          <a:blip r:embed="rId2"/>
          <a:stretch>
            <a:fillRect/>
          </a:stretch>
        </p:blipFill>
        <p:spPr>
          <a:xfrm>
            <a:off x="4432852" y="0"/>
            <a:ext cx="7772400" cy="6858000"/>
          </a:xfrm>
          <a:prstGeom prst="rect">
            <a:avLst/>
          </a:prstGeom>
        </p:spPr>
      </p:pic>
      <p:sp>
        <p:nvSpPr>
          <p:cNvPr id="2" name="Заголовок 1">
            <a:extLst>
              <a:ext uri="{FF2B5EF4-FFF2-40B4-BE49-F238E27FC236}">
                <a16:creationId xmlns:a16="http://schemas.microsoft.com/office/drawing/2014/main" id="{2510FF91-EC78-6E41-8E43-65BC8AE4C7B0}"/>
              </a:ext>
            </a:extLst>
          </p:cNvPr>
          <p:cNvSpPr>
            <a:spLocks noGrp="1"/>
          </p:cNvSpPr>
          <p:nvPr>
            <p:ph type="ctrTitle"/>
          </p:nvPr>
        </p:nvSpPr>
        <p:spPr>
          <a:xfrm>
            <a:off x="708772" y="1253850"/>
            <a:ext cx="4777628" cy="2387600"/>
          </a:xfrm>
          <a:prstGeom prst="rect">
            <a:avLst/>
          </a:prstGeom>
        </p:spPr>
        <p:txBody>
          <a:bodyPr lIns="36000" tIns="36000" rIns="36000" bIns="36000" anchor="t">
            <a:noAutofit/>
          </a:bodyPr>
          <a:lstStyle>
            <a:lvl1pPr algn="l">
              <a:defRPr sz="4500" b="1" i="0" baseline="0">
                <a:solidFill>
                  <a:srgbClr val="0066FF"/>
                </a:solidFill>
              </a:defRPr>
            </a:lvl1pPr>
          </a:lstStyle>
          <a:p>
            <a:r>
              <a:rPr lang="ru-RU" dirty="0"/>
              <a:t>Образец заголовка</a:t>
            </a:r>
          </a:p>
        </p:txBody>
      </p:sp>
      <p:sp>
        <p:nvSpPr>
          <p:cNvPr id="4" name="Овал 3">
            <a:extLst>
              <a:ext uri="{FF2B5EF4-FFF2-40B4-BE49-F238E27FC236}">
                <a16:creationId xmlns:a16="http://schemas.microsoft.com/office/drawing/2014/main" id="{D6F9C6A7-5DF2-4B42-AF5C-27A94C50F680}"/>
              </a:ext>
            </a:extLst>
          </p:cNvPr>
          <p:cNvSpPr/>
          <p:nvPr userDrawn="1"/>
        </p:nvSpPr>
        <p:spPr>
          <a:xfrm>
            <a:off x="695325" y="6070043"/>
            <a:ext cx="216000" cy="216000"/>
          </a:xfrm>
          <a:prstGeom prst="ellipse">
            <a:avLst/>
          </a:prstGeom>
          <a:solidFill>
            <a:srgbClr val="0066FF"/>
          </a:solidFill>
          <a:ln>
            <a:solidFill>
              <a:srgbClr val="00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a:extLst>
              <a:ext uri="{FF2B5EF4-FFF2-40B4-BE49-F238E27FC236}">
                <a16:creationId xmlns:a16="http://schemas.microsoft.com/office/drawing/2014/main" id="{3413B3C1-478A-ED40-A782-D46F3BB90778}"/>
              </a:ext>
            </a:extLst>
          </p:cNvPr>
          <p:cNvSpPr/>
          <p:nvPr userDrawn="1"/>
        </p:nvSpPr>
        <p:spPr>
          <a:xfrm>
            <a:off x="1050925" y="6070043"/>
            <a:ext cx="216000" cy="216000"/>
          </a:xfrm>
          <a:prstGeom prst="ellipse">
            <a:avLst/>
          </a:prstGeom>
          <a:solidFill>
            <a:srgbClr val="0066FF"/>
          </a:solidFill>
          <a:ln>
            <a:solidFill>
              <a:srgbClr val="00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9" name="Овал 8">
            <a:extLst>
              <a:ext uri="{FF2B5EF4-FFF2-40B4-BE49-F238E27FC236}">
                <a16:creationId xmlns:a16="http://schemas.microsoft.com/office/drawing/2014/main" id="{440EB148-B603-DD47-9919-76374309CC73}"/>
              </a:ext>
            </a:extLst>
          </p:cNvPr>
          <p:cNvSpPr/>
          <p:nvPr userDrawn="1"/>
        </p:nvSpPr>
        <p:spPr>
          <a:xfrm>
            <a:off x="1406525" y="6070043"/>
            <a:ext cx="216000" cy="216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Овал 9">
            <a:extLst>
              <a:ext uri="{FF2B5EF4-FFF2-40B4-BE49-F238E27FC236}">
                <a16:creationId xmlns:a16="http://schemas.microsoft.com/office/drawing/2014/main" id="{B3E7E847-9BE8-1C49-9037-0B71660D56B8}"/>
              </a:ext>
            </a:extLst>
          </p:cNvPr>
          <p:cNvSpPr/>
          <p:nvPr userDrawn="1"/>
        </p:nvSpPr>
        <p:spPr>
          <a:xfrm>
            <a:off x="1762125" y="6070043"/>
            <a:ext cx="216000" cy="216000"/>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7" name="Рисунок 6">
            <a:extLst>
              <a:ext uri="{FF2B5EF4-FFF2-40B4-BE49-F238E27FC236}">
                <a16:creationId xmlns:a16="http://schemas.microsoft.com/office/drawing/2014/main" id="{1A16E399-AA0C-E443-B122-78DF7D182BF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6174648" y="1233488"/>
            <a:ext cx="5679807" cy="4734694"/>
          </a:xfrm>
          <a:prstGeom prst="rect">
            <a:avLst/>
          </a:prstGeom>
        </p:spPr>
      </p:pic>
    </p:spTree>
    <p:extLst>
      <p:ext uri="{BB962C8B-B14F-4D97-AF65-F5344CB8AC3E}">
        <p14:creationId xmlns:p14="http://schemas.microsoft.com/office/powerpoint/2010/main" val="9468628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Титульный слайд">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B72FD39C-23E4-A546-B443-B4BCFFC01E04}"/>
              </a:ext>
            </a:extLst>
          </p:cNvPr>
          <p:cNvPicPr>
            <a:picLocks noChangeAspect="1"/>
          </p:cNvPicPr>
          <p:nvPr userDrawn="1"/>
        </p:nvPicPr>
        <p:blipFill>
          <a:blip r:embed="rId2"/>
          <a:stretch>
            <a:fillRect/>
          </a:stretch>
        </p:blipFill>
        <p:spPr>
          <a:xfrm>
            <a:off x="4432852" y="0"/>
            <a:ext cx="7772400" cy="6858000"/>
          </a:xfrm>
          <a:prstGeom prst="rect">
            <a:avLst/>
          </a:prstGeom>
        </p:spPr>
      </p:pic>
      <p:sp>
        <p:nvSpPr>
          <p:cNvPr id="2" name="Заголовок 1">
            <a:extLst>
              <a:ext uri="{FF2B5EF4-FFF2-40B4-BE49-F238E27FC236}">
                <a16:creationId xmlns:a16="http://schemas.microsoft.com/office/drawing/2014/main" id="{2510FF91-EC78-6E41-8E43-65BC8AE4C7B0}"/>
              </a:ext>
            </a:extLst>
          </p:cNvPr>
          <p:cNvSpPr>
            <a:spLocks noGrp="1"/>
          </p:cNvSpPr>
          <p:nvPr>
            <p:ph type="ctrTitle"/>
          </p:nvPr>
        </p:nvSpPr>
        <p:spPr>
          <a:xfrm>
            <a:off x="708772" y="1253850"/>
            <a:ext cx="4777628" cy="2387600"/>
          </a:xfrm>
          <a:prstGeom prst="rect">
            <a:avLst/>
          </a:prstGeom>
        </p:spPr>
        <p:txBody>
          <a:bodyPr lIns="36000" tIns="36000" rIns="36000" bIns="36000" anchor="t">
            <a:noAutofit/>
          </a:bodyPr>
          <a:lstStyle>
            <a:lvl1pPr algn="l">
              <a:defRPr sz="4500" b="1" i="0" baseline="0">
                <a:solidFill>
                  <a:srgbClr val="0066FF"/>
                </a:solidFill>
              </a:defRPr>
            </a:lvl1pPr>
          </a:lstStyle>
          <a:p>
            <a:r>
              <a:rPr lang="ru-RU" dirty="0"/>
              <a:t>Образец заголовка</a:t>
            </a:r>
          </a:p>
        </p:txBody>
      </p:sp>
      <p:sp>
        <p:nvSpPr>
          <p:cNvPr id="12" name="Овал 11">
            <a:extLst>
              <a:ext uri="{FF2B5EF4-FFF2-40B4-BE49-F238E27FC236}">
                <a16:creationId xmlns:a16="http://schemas.microsoft.com/office/drawing/2014/main" id="{1D2ACEDA-9EE4-4A45-AAAC-C297556315F8}"/>
              </a:ext>
            </a:extLst>
          </p:cNvPr>
          <p:cNvSpPr/>
          <p:nvPr userDrawn="1"/>
        </p:nvSpPr>
        <p:spPr>
          <a:xfrm>
            <a:off x="695325" y="6070043"/>
            <a:ext cx="216000" cy="216000"/>
          </a:xfrm>
          <a:prstGeom prst="ellipse">
            <a:avLst/>
          </a:prstGeom>
          <a:solidFill>
            <a:srgbClr val="0066FF"/>
          </a:solidFill>
          <a:ln>
            <a:solidFill>
              <a:srgbClr val="00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a:extLst>
              <a:ext uri="{FF2B5EF4-FFF2-40B4-BE49-F238E27FC236}">
                <a16:creationId xmlns:a16="http://schemas.microsoft.com/office/drawing/2014/main" id="{6DD12D50-9B7C-1E44-91F9-0739CBE98679}"/>
              </a:ext>
            </a:extLst>
          </p:cNvPr>
          <p:cNvSpPr/>
          <p:nvPr userDrawn="1"/>
        </p:nvSpPr>
        <p:spPr>
          <a:xfrm>
            <a:off x="1050925" y="6070043"/>
            <a:ext cx="216000" cy="216000"/>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809FBC43-F4AA-5F47-9EDE-8960BE5D693C}"/>
              </a:ext>
            </a:extLst>
          </p:cNvPr>
          <p:cNvSpPr/>
          <p:nvPr userDrawn="1"/>
        </p:nvSpPr>
        <p:spPr>
          <a:xfrm>
            <a:off x="1406525" y="6070043"/>
            <a:ext cx="216000" cy="21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630517CC-BFDB-9C49-8E2F-95A428958749}"/>
              </a:ext>
            </a:extLst>
          </p:cNvPr>
          <p:cNvSpPr/>
          <p:nvPr userDrawn="1"/>
        </p:nvSpPr>
        <p:spPr>
          <a:xfrm>
            <a:off x="1762125" y="6070043"/>
            <a:ext cx="216000" cy="21600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A72D9B39-27F4-4344-905B-1D2CCD27A28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8757" b="7696"/>
          <a:stretch/>
        </p:blipFill>
        <p:spPr>
          <a:xfrm>
            <a:off x="6319885" y="1253850"/>
            <a:ext cx="5376084" cy="4983969"/>
          </a:xfrm>
          <a:prstGeom prst="rect">
            <a:avLst/>
          </a:prstGeom>
        </p:spPr>
      </p:pic>
    </p:spTree>
    <p:extLst>
      <p:ext uri="{BB962C8B-B14F-4D97-AF65-F5344CB8AC3E}">
        <p14:creationId xmlns:p14="http://schemas.microsoft.com/office/powerpoint/2010/main" val="2406694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Титульный слайд">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B72FD39C-23E4-A546-B443-B4BCFFC01E04}"/>
              </a:ext>
            </a:extLst>
          </p:cNvPr>
          <p:cNvPicPr>
            <a:picLocks noChangeAspect="1"/>
          </p:cNvPicPr>
          <p:nvPr userDrawn="1"/>
        </p:nvPicPr>
        <p:blipFill>
          <a:blip r:embed="rId2"/>
          <a:stretch>
            <a:fillRect/>
          </a:stretch>
        </p:blipFill>
        <p:spPr>
          <a:xfrm>
            <a:off x="4432852" y="0"/>
            <a:ext cx="7772400" cy="6858000"/>
          </a:xfrm>
          <a:prstGeom prst="rect">
            <a:avLst/>
          </a:prstGeom>
        </p:spPr>
      </p:pic>
      <p:sp>
        <p:nvSpPr>
          <p:cNvPr id="2" name="Заголовок 1">
            <a:extLst>
              <a:ext uri="{FF2B5EF4-FFF2-40B4-BE49-F238E27FC236}">
                <a16:creationId xmlns:a16="http://schemas.microsoft.com/office/drawing/2014/main" id="{2510FF91-EC78-6E41-8E43-65BC8AE4C7B0}"/>
              </a:ext>
            </a:extLst>
          </p:cNvPr>
          <p:cNvSpPr>
            <a:spLocks noGrp="1"/>
          </p:cNvSpPr>
          <p:nvPr>
            <p:ph type="ctrTitle"/>
          </p:nvPr>
        </p:nvSpPr>
        <p:spPr>
          <a:xfrm>
            <a:off x="708772" y="1253850"/>
            <a:ext cx="4777628" cy="2387600"/>
          </a:xfrm>
          <a:prstGeom prst="rect">
            <a:avLst/>
          </a:prstGeom>
        </p:spPr>
        <p:txBody>
          <a:bodyPr lIns="36000" tIns="36000" rIns="36000" bIns="36000" anchor="t">
            <a:noAutofit/>
          </a:bodyPr>
          <a:lstStyle>
            <a:lvl1pPr algn="l">
              <a:defRPr sz="4500" b="1" i="0" baseline="0">
                <a:solidFill>
                  <a:srgbClr val="0066FF"/>
                </a:solidFill>
              </a:defRPr>
            </a:lvl1pPr>
          </a:lstStyle>
          <a:p>
            <a:r>
              <a:rPr lang="ru-RU" dirty="0"/>
              <a:t>Образец заголовка</a:t>
            </a:r>
          </a:p>
        </p:txBody>
      </p:sp>
      <p:sp>
        <p:nvSpPr>
          <p:cNvPr id="12" name="Овал 11">
            <a:extLst>
              <a:ext uri="{FF2B5EF4-FFF2-40B4-BE49-F238E27FC236}">
                <a16:creationId xmlns:a16="http://schemas.microsoft.com/office/drawing/2014/main" id="{8421647A-1EE5-1940-BCDB-D15C5A8D545D}"/>
              </a:ext>
            </a:extLst>
          </p:cNvPr>
          <p:cNvSpPr/>
          <p:nvPr userDrawn="1"/>
        </p:nvSpPr>
        <p:spPr>
          <a:xfrm>
            <a:off x="695325" y="6070043"/>
            <a:ext cx="216000" cy="216000"/>
          </a:xfrm>
          <a:prstGeom prst="ellipse">
            <a:avLst/>
          </a:prstGeom>
          <a:solidFill>
            <a:srgbClr val="0066FF"/>
          </a:solidFill>
          <a:ln>
            <a:solidFill>
              <a:srgbClr val="00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a:extLst>
              <a:ext uri="{FF2B5EF4-FFF2-40B4-BE49-F238E27FC236}">
                <a16:creationId xmlns:a16="http://schemas.microsoft.com/office/drawing/2014/main" id="{0D2D81FC-1106-984F-9407-10EE239A8F00}"/>
              </a:ext>
            </a:extLst>
          </p:cNvPr>
          <p:cNvSpPr/>
          <p:nvPr userDrawn="1"/>
        </p:nvSpPr>
        <p:spPr>
          <a:xfrm>
            <a:off x="1050925" y="6070043"/>
            <a:ext cx="216000" cy="216000"/>
          </a:xfrm>
          <a:prstGeom prst="ellipse">
            <a:avLst/>
          </a:prstGeom>
          <a:solidFill>
            <a:srgbClr val="0066FF"/>
          </a:solidFill>
          <a:ln>
            <a:solidFill>
              <a:srgbClr val="007D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a:extLst>
              <a:ext uri="{FF2B5EF4-FFF2-40B4-BE49-F238E27FC236}">
                <a16:creationId xmlns:a16="http://schemas.microsoft.com/office/drawing/2014/main" id="{D0D06B94-73FC-CE42-B7F5-6809A2732DB1}"/>
              </a:ext>
            </a:extLst>
          </p:cNvPr>
          <p:cNvSpPr/>
          <p:nvPr userDrawn="1"/>
        </p:nvSpPr>
        <p:spPr>
          <a:xfrm>
            <a:off x="1406525" y="6070043"/>
            <a:ext cx="216000" cy="216000"/>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Овал 14">
            <a:extLst>
              <a:ext uri="{FF2B5EF4-FFF2-40B4-BE49-F238E27FC236}">
                <a16:creationId xmlns:a16="http://schemas.microsoft.com/office/drawing/2014/main" id="{9BF0E9EC-E049-D14C-88B9-72FE0C2A09C9}"/>
              </a:ext>
            </a:extLst>
          </p:cNvPr>
          <p:cNvSpPr/>
          <p:nvPr userDrawn="1"/>
        </p:nvSpPr>
        <p:spPr>
          <a:xfrm>
            <a:off x="1762125" y="6070043"/>
            <a:ext cx="216000" cy="216000"/>
          </a:xfrm>
          <a:prstGeom prst="ellipse">
            <a:avLst/>
          </a:prstGeom>
          <a:solidFill>
            <a:srgbClr val="0066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 name="Рисунок 4">
            <a:extLst>
              <a:ext uri="{FF2B5EF4-FFF2-40B4-BE49-F238E27FC236}">
                <a16:creationId xmlns:a16="http://schemas.microsoft.com/office/drawing/2014/main" id="{81E17E6E-851E-E342-AF08-AEFFC3F8A69C}"/>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547491" y="1233488"/>
            <a:ext cx="5325977" cy="5032193"/>
          </a:xfrm>
          <a:prstGeom prst="rect">
            <a:avLst/>
          </a:prstGeom>
        </p:spPr>
      </p:pic>
    </p:spTree>
    <p:extLst>
      <p:ext uri="{BB962C8B-B14F-4D97-AF65-F5344CB8AC3E}">
        <p14:creationId xmlns:p14="http://schemas.microsoft.com/office/powerpoint/2010/main" val="2668209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Заголовок и объект">
    <p:spTree>
      <p:nvGrpSpPr>
        <p:cNvPr id="1" name=""/>
        <p:cNvGrpSpPr/>
        <p:nvPr/>
      </p:nvGrpSpPr>
      <p:grpSpPr>
        <a:xfrm>
          <a:off x="0" y="0"/>
          <a:ext cx="0" cy="0"/>
          <a:chOff x="0" y="0"/>
          <a:chExt cx="0" cy="0"/>
        </a:xfrm>
      </p:grpSpPr>
      <p:sp>
        <p:nvSpPr>
          <p:cNvPr id="4" name="Заголовок 1">
            <a:extLst>
              <a:ext uri="{FF2B5EF4-FFF2-40B4-BE49-F238E27FC236}">
                <a16:creationId xmlns:a16="http://schemas.microsoft.com/office/drawing/2014/main" id="{8C60A9AD-E569-5E4E-9CFB-EA2397763217}"/>
              </a:ext>
            </a:extLst>
          </p:cNvPr>
          <p:cNvSpPr>
            <a:spLocks noGrp="1"/>
          </p:cNvSpPr>
          <p:nvPr>
            <p:ph type="title" hasCustomPrompt="1"/>
          </p:nvPr>
        </p:nvSpPr>
        <p:spPr>
          <a:xfrm>
            <a:off x="615778" y="674044"/>
            <a:ext cx="8422344" cy="1325563"/>
          </a:xfrm>
          <a:prstGeom prst="rect">
            <a:avLst/>
          </a:prstGeom>
        </p:spPr>
        <p:txBody>
          <a:bodyPr/>
          <a:lstStyle>
            <a:lvl1pPr>
              <a:defRPr sz="3600" b="1" i="0" baseline="0">
                <a:latin typeface="+mj-lt"/>
              </a:defRPr>
            </a:lvl1pPr>
          </a:lstStyle>
          <a:p>
            <a:r>
              <a:rPr lang="ru-RU" dirty="0"/>
              <a:t>Образец длинного заголовка длинного заголовка </a:t>
            </a:r>
          </a:p>
        </p:txBody>
      </p:sp>
      <p:sp>
        <p:nvSpPr>
          <p:cNvPr id="5" name="Текст 10">
            <a:extLst>
              <a:ext uri="{FF2B5EF4-FFF2-40B4-BE49-F238E27FC236}">
                <a16:creationId xmlns:a16="http://schemas.microsoft.com/office/drawing/2014/main" id="{02EB4968-CA19-FB44-9B48-1B31AB61A5C4}"/>
              </a:ext>
            </a:extLst>
          </p:cNvPr>
          <p:cNvSpPr>
            <a:spLocks noGrp="1"/>
          </p:cNvSpPr>
          <p:nvPr>
            <p:ph type="body" sz="quarter" idx="10" hasCustomPrompt="1"/>
          </p:nvPr>
        </p:nvSpPr>
        <p:spPr>
          <a:xfrm>
            <a:off x="615951" y="2236788"/>
            <a:ext cx="10720264" cy="3670300"/>
          </a:xfrm>
          <a:prstGeom prst="rect">
            <a:avLst/>
          </a:prstGeom>
        </p:spPr>
        <p:txBody>
          <a:bodyPr/>
          <a:lstStyle>
            <a:lvl1pPr marL="0" indent="0">
              <a:buFontTx/>
              <a:buNone/>
              <a:defRPr sz="2400" baseline="0">
                <a:latin typeface="+mj-lt"/>
              </a:defRPr>
            </a:lvl1pPr>
          </a:lstStyle>
          <a:p>
            <a:r>
              <a:rPr lang="ru-RU" dirty="0"/>
              <a:t>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 текстовое поле</a:t>
            </a:r>
          </a:p>
        </p:txBody>
      </p:sp>
      <p:pic>
        <p:nvPicPr>
          <p:cNvPr id="58" name="Рисунок 57"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59" name="Рисунок 58"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0" name="Рисунок 59"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1" name="Рисунок 60"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2" name="Рисунок 61"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3" name="Рисунок 62"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4" name="Рисунок 63"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5" name="Рисунок 64"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6" name="Рисунок 65"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7" name="Рисунок 66"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8" name="Рисунок 67"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69" name="Рисунок 68"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70" name="Рисунок 69"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71" name="Рисунок 70"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72" name="Рисунок 71"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73" name="Рисунок 72"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74" name="Рисунок 73"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75" name="Рисунок 74"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spTree>
    <p:extLst>
      <p:ext uri="{BB962C8B-B14F-4D97-AF65-F5344CB8AC3E}">
        <p14:creationId xmlns:p14="http://schemas.microsoft.com/office/powerpoint/2010/main" val="41758237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Заголовок и объект">
    <p:spTree>
      <p:nvGrpSpPr>
        <p:cNvPr id="1" name=""/>
        <p:cNvGrpSpPr/>
        <p:nvPr/>
      </p:nvGrpSpPr>
      <p:grpSpPr>
        <a:xfrm>
          <a:off x="0" y="0"/>
          <a:ext cx="0" cy="0"/>
          <a:chOff x="0" y="0"/>
          <a:chExt cx="0" cy="0"/>
        </a:xfrm>
      </p:grpSpPr>
      <p:sp>
        <p:nvSpPr>
          <p:cNvPr id="8" name="Заголовок 1">
            <a:extLst>
              <a:ext uri="{FF2B5EF4-FFF2-40B4-BE49-F238E27FC236}">
                <a16:creationId xmlns:a16="http://schemas.microsoft.com/office/drawing/2014/main" id="{800A47C5-E137-6942-BC69-7150E31F181C}"/>
              </a:ext>
            </a:extLst>
          </p:cNvPr>
          <p:cNvSpPr>
            <a:spLocks noGrp="1"/>
          </p:cNvSpPr>
          <p:nvPr>
            <p:ph type="title"/>
          </p:nvPr>
        </p:nvSpPr>
        <p:spPr>
          <a:xfrm>
            <a:off x="711091" y="504496"/>
            <a:ext cx="10801350" cy="713227"/>
          </a:xfrm>
          <a:prstGeom prst="rect">
            <a:avLst/>
          </a:prstGeom>
        </p:spPr>
        <p:txBody>
          <a:bodyPr/>
          <a:lstStyle>
            <a:lvl1pPr>
              <a:defRPr sz="3600" b="1" i="0" baseline="0">
                <a:solidFill>
                  <a:srgbClr val="0066FF"/>
                </a:solidFill>
              </a:defRPr>
            </a:lvl1pPr>
          </a:lstStyle>
          <a:p>
            <a:r>
              <a:rPr lang="ru-RU" dirty="0"/>
              <a:t>Образец заголовка</a:t>
            </a:r>
          </a:p>
        </p:txBody>
      </p:sp>
      <p:sp>
        <p:nvSpPr>
          <p:cNvPr id="9" name="Текст 10">
            <a:extLst>
              <a:ext uri="{FF2B5EF4-FFF2-40B4-BE49-F238E27FC236}">
                <a16:creationId xmlns:a16="http://schemas.microsoft.com/office/drawing/2014/main" id="{F84F2398-30F0-BA46-A43E-DED775DA99CA}"/>
              </a:ext>
            </a:extLst>
          </p:cNvPr>
          <p:cNvSpPr>
            <a:spLocks noGrp="1"/>
          </p:cNvSpPr>
          <p:nvPr>
            <p:ph type="body" sz="quarter" idx="10" hasCustomPrompt="1"/>
          </p:nvPr>
        </p:nvSpPr>
        <p:spPr>
          <a:xfrm>
            <a:off x="711091" y="1719154"/>
            <a:ext cx="10785584" cy="3670300"/>
          </a:xfrm>
          <a:prstGeom prst="rect">
            <a:avLst/>
          </a:prstGeom>
        </p:spPr>
        <p:txBody>
          <a:bodyPr/>
          <a:lstStyle>
            <a:lvl1pPr marL="457200" marR="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sz="2400" baseline="0"/>
            </a:lvl1pPr>
          </a:lstStyle>
          <a:p>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pPr marL="457200" marR="0" lvl="0" indent="-4572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ru-RU" dirty="0"/>
              <a:t>Список</a:t>
            </a:r>
          </a:p>
          <a:p>
            <a:endParaRPr lang="ru-RU" dirty="0"/>
          </a:p>
        </p:txBody>
      </p:sp>
      <p:pic>
        <p:nvPicPr>
          <p:cNvPr id="12" name="Рисунок 11"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pic>
        <p:nvPicPr>
          <p:cNvPr id="13" name="Рисунок 12" descr="http://082FDF4FC8DEF9E8CD7EA1511B60952D.dms.sberbank.ru/082FDF4FC8DEF9E8CD7EA1511B60952D-49368B34EFFD431BC836355AD58A60F7-8B9CC97C43467F6EBFB08D39D7FC3174/1.png"/>
          <p:cNvPicPr>
            <a:picLocks/>
          </p:cNvPicPr>
          <p:nvPr userDrawn="1"/>
        </p:nvPicPr>
        <p:blipFill>
          <a:blip r:link="rId2">
            <a:extLst>
              <a:ext uri="{28A0092B-C50C-407E-A947-70E740481C1C}">
                <a14:useLocalDpi xmlns:a14="http://schemas.microsoft.com/office/drawing/2010/main" val="0"/>
              </a:ext>
            </a:extLst>
          </a:blip>
          <a:stretch>
            <a:fillRect/>
          </a:stretch>
        </p:blipFill>
        <p:spPr>
          <a:xfrm>
            <a:off x="0" y="0"/>
            <a:ext cx="1588" cy="1588"/>
          </a:xfrm>
          <a:prstGeom prst="rect">
            <a:avLst/>
          </a:prstGeom>
        </p:spPr>
      </p:pic>
    </p:spTree>
    <p:extLst>
      <p:ext uri="{BB962C8B-B14F-4D97-AF65-F5344CB8AC3E}">
        <p14:creationId xmlns:p14="http://schemas.microsoft.com/office/powerpoint/2010/main" val="1069308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8CE032D8-91F6-0241-9AAE-D3FE544339B2}"/>
              </a:ext>
            </a:extLst>
          </p:cNvPr>
          <p:cNvPicPr>
            <a:picLocks noChangeAspect="1"/>
          </p:cNvPicPr>
          <p:nvPr userDrawn="1"/>
        </p:nvPicPr>
        <p:blipFill>
          <a:blip r:embed="rId31" cstate="print">
            <a:extLst>
              <a:ext uri="{28A0092B-C50C-407E-A947-70E740481C1C}">
                <a14:useLocalDpi xmlns:a14="http://schemas.microsoft.com/office/drawing/2010/main"/>
              </a:ext>
            </a:extLst>
          </a:blip>
          <a:stretch>
            <a:fillRect/>
          </a:stretch>
        </p:blipFill>
        <p:spPr>
          <a:xfrm>
            <a:off x="10457235" y="417505"/>
            <a:ext cx="1087500" cy="450000"/>
          </a:xfrm>
          <a:prstGeom prst="rect">
            <a:avLst/>
          </a:prstGeom>
        </p:spPr>
      </p:pic>
    </p:spTree>
    <p:extLst>
      <p:ext uri="{BB962C8B-B14F-4D97-AF65-F5344CB8AC3E}">
        <p14:creationId xmlns:p14="http://schemas.microsoft.com/office/powerpoint/2010/main" val="2016604477"/>
      </p:ext>
    </p:extLst>
  </p:cSld>
  <p:clrMap bg1="lt1" tx1="dk1" bg2="lt2" tx2="dk2" accent1="accent1" accent2="accent2" accent3="accent3" accent4="accent4" accent5="accent5" accent6="accent6" hlink="hlink" folHlink="folHlink"/>
  <p:sldLayoutIdLst>
    <p:sldLayoutId id="2147483649" r:id="rId1"/>
    <p:sldLayoutId id="2147483687" r:id="rId2"/>
    <p:sldLayoutId id="2147483686" r:id="rId3"/>
    <p:sldLayoutId id="2147483666" r:id="rId4"/>
    <p:sldLayoutId id="2147483669" r:id="rId5"/>
    <p:sldLayoutId id="2147483670" r:id="rId6"/>
    <p:sldLayoutId id="2147483684" r:id="rId7"/>
    <p:sldLayoutId id="2147483650" r:id="rId8"/>
    <p:sldLayoutId id="2147483656" r:id="rId9"/>
    <p:sldLayoutId id="2147483671" r:id="rId10"/>
    <p:sldLayoutId id="2147483657" r:id="rId11"/>
    <p:sldLayoutId id="2147483665" r:id="rId12"/>
    <p:sldLayoutId id="2147483651" r:id="rId13"/>
    <p:sldLayoutId id="2147483655" r:id="rId14"/>
    <p:sldLayoutId id="2147483652" r:id="rId15"/>
    <p:sldLayoutId id="2147483653" r:id="rId16"/>
    <p:sldLayoutId id="2147483658" r:id="rId17"/>
    <p:sldLayoutId id="2147483675" r:id="rId18"/>
    <p:sldLayoutId id="2147483664" r:id="rId19"/>
    <p:sldLayoutId id="2147483682" r:id="rId20"/>
    <p:sldLayoutId id="2147483683" r:id="rId21"/>
    <p:sldLayoutId id="2147483674" r:id="rId22"/>
    <p:sldLayoutId id="2147483659" r:id="rId23"/>
    <p:sldLayoutId id="2147483688" r:id="rId24"/>
    <p:sldLayoutId id="2147483689" r:id="rId25"/>
    <p:sldLayoutId id="2147483690" r:id="rId26"/>
    <p:sldLayoutId id="2147483691" r:id="rId27"/>
    <p:sldLayoutId id="2147483672" r:id="rId28"/>
    <p:sldLayoutId id="2147483685" r:id="rId2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777" userDrawn="1">
          <p15:clr>
            <a:srgbClr val="F26B43"/>
          </p15:clr>
        </p15:guide>
        <p15:guide id="2" pos="438" userDrawn="1">
          <p15:clr>
            <a:srgbClr val="F26B43"/>
          </p15:clr>
        </p15:guide>
        <p15:guide id="3" pos="7242" userDrawn="1">
          <p15:clr>
            <a:srgbClr val="F26B43"/>
          </p15:clr>
        </p15:guide>
        <p15:guide id="4" orient="horz" pos="1073" userDrawn="1">
          <p15:clr>
            <a:srgbClr val="F26B43"/>
          </p15:clr>
        </p15:guide>
        <p15:guide id="5" orient="horz" pos="3962" userDrawn="1">
          <p15:clr>
            <a:srgbClr val="F26B43"/>
          </p15:clr>
        </p15:guide>
        <p15:guide id="6" orient="horz" pos="30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849F19-A710-4E4F-B137-9C35617AD9B9}" type="datetime1">
              <a:rPr lang="ru-RU" smtClean="0"/>
              <a:t>27.09.2022</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724D41-C3B7-45C5-A8FA-8A7E424EEAF9}" type="slidenum">
              <a:rPr lang="ru-RU" smtClean="0"/>
              <a:t>‹#›</a:t>
            </a:fld>
            <a:endParaRPr lang="ru-RU" dirty="0"/>
          </a:p>
        </p:txBody>
      </p:sp>
    </p:spTree>
    <p:extLst>
      <p:ext uri="{BB962C8B-B14F-4D97-AF65-F5344CB8AC3E}">
        <p14:creationId xmlns:p14="http://schemas.microsoft.com/office/powerpoint/2010/main" val="3784842400"/>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20.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23.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10.xml"/><Relationship Id="rId1" Type="http://schemas.openxmlformats.org/officeDocument/2006/relationships/slideLayout" Target="../slideLayouts/slideLayout3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41.xml"/><Relationship Id="rId5" Type="http://schemas.openxmlformats.org/officeDocument/2006/relationships/image" Target="../media/image48.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41.xml"/><Relationship Id="rId5" Type="http://schemas.openxmlformats.org/officeDocument/2006/relationships/image" Target="../media/image49.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41.xml"/><Relationship Id="rId5" Type="http://schemas.openxmlformats.org/officeDocument/2006/relationships/image" Target="../media/image22.png"/><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41.xml"/><Relationship Id="rId5" Type="http://schemas.openxmlformats.org/officeDocument/2006/relationships/image" Target="../media/image51.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41.xml"/><Relationship Id="rId5" Type="http://schemas.openxmlformats.org/officeDocument/2006/relationships/image" Target="../media/image22.pn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41.xml"/><Relationship Id="rId5" Type="http://schemas.openxmlformats.org/officeDocument/2006/relationships/image" Target="../media/image5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41.xml"/><Relationship Id="rId5" Type="http://schemas.openxmlformats.org/officeDocument/2006/relationships/image" Target="../media/image54.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41.xml"/><Relationship Id="rId5" Type="http://schemas.openxmlformats.org/officeDocument/2006/relationships/image" Target="../media/image55.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41.xml"/><Relationship Id="rId5" Type="http://schemas.openxmlformats.org/officeDocument/2006/relationships/image" Target="../media/image56.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33.xml"/><Relationship Id="rId5" Type="http://schemas.openxmlformats.org/officeDocument/2006/relationships/image" Target="../media/image23.png"/><Relationship Id="rId4" Type="http://schemas.openxmlformats.org/officeDocument/2006/relationships/image" Target="../media/image22.png"/></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1.xml"/><Relationship Id="rId5" Type="http://schemas.openxmlformats.org/officeDocument/2006/relationships/image" Target="../media/image57.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41.xml"/><Relationship Id="rId5" Type="http://schemas.openxmlformats.org/officeDocument/2006/relationships/image" Target="../media/image58.png"/><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1.xml"/><Relationship Id="rId5" Type="http://schemas.openxmlformats.org/officeDocument/2006/relationships/image" Target="../media/image59.png"/><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4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4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33.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41.xml"/><Relationship Id="rId5" Type="http://schemas.openxmlformats.org/officeDocument/2006/relationships/image" Target="../media/image22.pn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3.png"/><Relationship Id="rId7"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3.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41.png"/><Relationship Id="rId9" Type="http://schemas.openxmlformats.org/officeDocument/2006/relationships/image" Target="../media/image74.png"/></Relationships>
</file>

<file path=ppt/slides/_rels/slide2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23.png"/><Relationship Id="rId7"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3.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 Id="rId9"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41.xml"/><Relationship Id="rId5" Type="http://schemas.openxmlformats.org/officeDocument/2006/relationships/image" Target="../media/image81.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image" Target="../media/image24.png"/></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4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31.xml"/><Relationship Id="rId5" Type="http://schemas.openxmlformats.org/officeDocument/2006/relationships/image" Target="../media/image21.png"/><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33.xml"/><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33.xml"/><Relationship Id="rId5" Type="http://schemas.openxmlformats.org/officeDocument/2006/relationships/image" Target="../media/image25.png"/><Relationship Id="rId4"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4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1"/>
          <p:cNvSpPr txBox="1">
            <a:spLocks noGrp="1"/>
          </p:cNvSpPr>
          <p:nvPr>
            <p:ph type="ctrTitle"/>
          </p:nvPr>
        </p:nvSpPr>
        <p:spPr>
          <a:xfrm>
            <a:off x="708771" y="2687618"/>
            <a:ext cx="11079277" cy="1101092"/>
          </a:xfrm>
          <a:noFill/>
          <a:ln>
            <a:noFill/>
          </a:ln>
        </p:spPr>
        <p:txBody>
          <a:bodyPr spcFirstLastPara="1" wrap="square" lIns="36000" tIns="36000" rIns="36000" bIns="36000" anchor="b" anchorCtr="0">
            <a:noAutofit/>
          </a:bodyPr>
          <a:lstStyle/>
          <a:p>
            <a:pPr marL="12700">
              <a:spcBef>
                <a:spcPts val="434"/>
              </a:spcBef>
            </a:pPr>
            <a:r>
              <a:rPr lang="ru-RU" sz="4400" spc="-5" dirty="0">
                <a:solidFill>
                  <a:srgbClr val="FFFFFF"/>
                </a:solidFill>
                <a:latin typeface="SB Sans Display" panose="020B0503040504020204" pitchFamily="34" charset="0"/>
                <a:cs typeface="SB Sans Display" panose="020B0503040504020204" pitchFamily="34" charset="0"/>
              </a:rPr>
              <a:t>Новая цифровая трансформация: </a:t>
            </a:r>
            <a:br>
              <a:rPr lang="ru-RU" sz="4400" spc="-5" dirty="0">
                <a:solidFill>
                  <a:srgbClr val="FFFFFF"/>
                </a:solidFill>
                <a:latin typeface="SB Sans Display" panose="020B0503040504020204" pitchFamily="34" charset="0"/>
                <a:cs typeface="SB Sans Display" panose="020B0503040504020204" pitchFamily="34" charset="0"/>
              </a:rPr>
            </a:br>
            <a:r>
              <a:rPr lang="ru-RU" sz="3200" spc="-5" dirty="0">
                <a:solidFill>
                  <a:srgbClr val="FFFFFF"/>
                </a:solidFill>
                <a:latin typeface="SB Sans Display" panose="020B0503040504020204" pitchFamily="34" charset="0"/>
                <a:cs typeface="SB Sans Display" panose="020B0503040504020204" pitchFamily="34" charset="0"/>
              </a:rPr>
              <a:t>бизнес в условиях ограничений </a:t>
            </a:r>
            <a:br>
              <a:rPr lang="ru-RU" sz="3200" spc="-5" dirty="0">
                <a:solidFill>
                  <a:srgbClr val="FFFFFF"/>
                </a:solidFill>
                <a:latin typeface="SB Sans Display" panose="020B0503040504020204" pitchFamily="34" charset="0"/>
                <a:cs typeface="SB Sans Display" panose="020B0503040504020204" pitchFamily="34" charset="0"/>
              </a:rPr>
            </a:br>
            <a:r>
              <a:rPr lang="ru-RU" sz="3200" spc="-5" dirty="0">
                <a:solidFill>
                  <a:srgbClr val="FFFFFF"/>
                </a:solidFill>
                <a:latin typeface="SB Sans Display" panose="020B0503040504020204" pitchFamily="34" charset="0"/>
                <a:cs typeface="SB Sans Display" panose="020B0503040504020204" pitchFamily="34" charset="0"/>
              </a:rPr>
              <a:t>и новые возможности</a:t>
            </a:r>
            <a:endParaRPr lang="ru-RU" sz="3200" dirty="0">
              <a:latin typeface="SB Sans Display" panose="020B0503040504020204" pitchFamily="34" charset="0"/>
              <a:cs typeface="SB Sans Display" panose="020B0503040504020204" pitchFamily="34" charset="0"/>
            </a:endParaRPr>
          </a:p>
        </p:txBody>
      </p:sp>
      <p:sp>
        <p:nvSpPr>
          <p:cNvPr id="6" name="object 3"/>
          <p:cNvSpPr txBox="1"/>
          <p:nvPr/>
        </p:nvSpPr>
        <p:spPr>
          <a:xfrm>
            <a:off x="708771" y="3898161"/>
            <a:ext cx="6525730" cy="409727"/>
          </a:xfrm>
          <a:prstGeom prst="rect">
            <a:avLst/>
          </a:prstGeom>
        </p:spPr>
        <p:txBody>
          <a:bodyPr vert="horz" wrap="square" lIns="0" tIns="55244" rIns="0" bIns="0" rtlCol="0">
            <a:spAutoFit/>
          </a:bodyPr>
          <a:lstStyle/>
          <a:p>
            <a:pPr marL="12700">
              <a:lnSpc>
                <a:spcPct val="100000"/>
              </a:lnSpc>
              <a:spcBef>
                <a:spcPts val="434"/>
              </a:spcBef>
            </a:pPr>
            <a:r>
              <a:rPr lang="ru-RU" sz="2300" spc="-5" dirty="0">
                <a:solidFill>
                  <a:srgbClr val="FFFFFF"/>
                </a:solidFill>
                <a:latin typeface="SB Sans Display" panose="020B0503040504020204" pitchFamily="34" charset="0"/>
                <a:cs typeface="SB Sans Display" panose="020B0503040504020204" pitchFamily="34" charset="0"/>
              </a:rPr>
              <a:t>28 сентября 2022, </a:t>
            </a:r>
            <a:r>
              <a:rPr lang="en-US" sz="2300" spc="-5" dirty="0">
                <a:solidFill>
                  <a:srgbClr val="FFFFFF"/>
                </a:solidFill>
                <a:latin typeface="SB Sans Display" panose="020B0503040504020204" pitchFamily="34" charset="0"/>
                <a:cs typeface="SB Sans Display" panose="020B0503040504020204" pitchFamily="34" charset="0"/>
              </a:rPr>
              <a:t>HR Summit</a:t>
            </a:r>
            <a:endParaRPr dirty="0">
              <a:latin typeface="SB Sans Display" panose="020B0503040504020204" pitchFamily="34" charset="0"/>
              <a:cs typeface="SB Sans Display" panose="020B0503040504020204" pitchFamily="34" charset="0"/>
            </a:endParaRPr>
          </a:p>
        </p:txBody>
      </p:sp>
      <p:pic>
        <p:nvPicPr>
          <p:cNvPr id="5" name="object 9"/>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Layer>
                </a14:imgProps>
              </a:ext>
            </a:extLst>
          </a:blip>
          <a:stretch>
            <a:fillRect/>
          </a:stretch>
        </p:blipFill>
        <p:spPr>
          <a:xfrm>
            <a:off x="768331" y="4846067"/>
            <a:ext cx="1357113" cy="1357113"/>
          </a:xfrm>
          <a:prstGeom prst="rect">
            <a:avLst/>
          </a:prstGeom>
        </p:spPr>
      </p:pic>
      <p:pic>
        <p:nvPicPr>
          <p:cNvPr id="8" name="Рисунок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96" y="4889802"/>
            <a:ext cx="1258958" cy="1258958"/>
          </a:xfrm>
          <a:prstGeom prst="ellipse">
            <a:avLst/>
          </a:prstGeom>
        </p:spPr>
      </p:pic>
      <p:sp>
        <p:nvSpPr>
          <p:cNvPr id="9" name="object 3"/>
          <p:cNvSpPr txBox="1"/>
          <p:nvPr/>
        </p:nvSpPr>
        <p:spPr>
          <a:xfrm>
            <a:off x="2590800" y="4952537"/>
            <a:ext cx="5516330" cy="828303"/>
          </a:xfrm>
          <a:prstGeom prst="rect">
            <a:avLst/>
          </a:prstGeom>
        </p:spPr>
        <p:txBody>
          <a:bodyPr vert="horz" wrap="square" lIns="0" tIns="55244" rIns="0" bIns="0" rtlCol="0">
            <a:spAutoFit/>
          </a:bodyPr>
          <a:lstStyle/>
          <a:p>
            <a:pPr marL="12700">
              <a:lnSpc>
                <a:spcPct val="100000"/>
              </a:lnSpc>
              <a:spcBef>
                <a:spcPts val="434"/>
              </a:spcBef>
            </a:pPr>
            <a:r>
              <a:rPr lang="ru-RU" sz="2000" b="1" spc="-5" dirty="0">
                <a:solidFill>
                  <a:srgbClr val="FFFFFF"/>
                </a:solidFill>
                <a:latin typeface="SB Sans Display" panose="020B0503040504020204" pitchFamily="34" charset="0"/>
                <a:cs typeface="SB Sans Display" panose="020B0503040504020204" pitchFamily="34" charset="0"/>
              </a:rPr>
              <a:t>Олеся Лебедева</a:t>
            </a:r>
            <a:endParaRPr sz="2000" dirty="0">
              <a:latin typeface="SB Sans Display" panose="020B0503040504020204" pitchFamily="34" charset="0"/>
              <a:cs typeface="SB Sans Display" panose="020B0503040504020204" pitchFamily="34" charset="0"/>
            </a:endParaRPr>
          </a:p>
          <a:p>
            <a:pPr marL="12700" marR="5080">
              <a:lnSpc>
                <a:spcPct val="90000"/>
              </a:lnSpc>
              <a:spcBef>
                <a:spcPts val="550"/>
              </a:spcBef>
            </a:pPr>
            <a:r>
              <a:rPr lang="ru-RU" sz="1400" spc="-20" dirty="0">
                <a:solidFill>
                  <a:srgbClr val="FFFFFF"/>
                </a:solidFill>
                <a:latin typeface="SB Sans Display" panose="020B0503040504020204" pitchFamily="34" charset="0"/>
                <a:cs typeface="SB Sans Display" panose="020B0503040504020204" pitchFamily="34" charset="0"/>
              </a:rPr>
              <a:t>Директор по персоналу</a:t>
            </a:r>
            <a:br>
              <a:rPr lang="ru-RU" sz="1400" spc="-20" dirty="0">
                <a:solidFill>
                  <a:srgbClr val="FFFFFF"/>
                </a:solidFill>
                <a:latin typeface="SB Sans Display" panose="020B0503040504020204" pitchFamily="34" charset="0"/>
                <a:cs typeface="SB Sans Display" panose="020B0503040504020204" pitchFamily="34" charset="0"/>
              </a:rPr>
            </a:br>
            <a:r>
              <a:rPr lang="ru-RU" sz="1400" spc="-20" dirty="0">
                <a:solidFill>
                  <a:srgbClr val="FFFFFF"/>
                </a:solidFill>
                <a:latin typeface="SB Sans Display" panose="020B0503040504020204" pitchFamily="34" charset="0"/>
                <a:cs typeface="SB Sans Display" panose="020B0503040504020204" pitchFamily="34" charset="0"/>
              </a:rPr>
              <a:t>Волго-Вятского банка Сбербанка</a:t>
            </a:r>
          </a:p>
        </p:txBody>
      </p:sp>
    </p:spTree>
    <p:extLst>
      <p:ext uri="{BB962C8B-B14F-4D97-AF65-F5344CB8AC3E}">
        <p14:creationId xmlns:p14="http://schemas.microsoft.com/office/powerpoint/2010/main" val="2152645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Рисунок 25">
            <a:extLst>
              <a:ext uri="{FF2B5EF4-FFF2-40B4-BE49-F238E27FC236}">
                <a16:creationId xmlns:a16="http://schemas.microsoft.com/office/drawing/2014/main" id="{2C8EE7B3-079C-9746-BF29-11C23E27A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27" name="Номер слайда 12">
            <a:extLst>
              <a:ext uri="{FF2B5EF4-FFF2-40B4-BE49-F238E27FC236}">
                <a16:creationId xmlns:a16="http://schemas.microsoft.com/office/drawing/2014/main" id="{E2582FF7-2926-6149-B5C9-4B98578486F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10</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9" name="TextBox 8">
            <a:extLst>
              <a:ext uri="{FF2B5EF4-FFF2-40B4-BE49-F238E27FC236}">
                <a16:creationId xmlns:a16="http://schemas.microsoft.com/office/drawing/2014/main" id="{0332E494-6D98-5A49-9845-73011360AACF}"/>
              </a:ext>
            </a:extLst>
          </p:cNvPr>
          <p:cNvSpPr txBox="1"/>
          <p:nvPr/>
        </p:nvSpPr>
        <p:spPr>
          <a:xfrm>
            <a:off x="824346" y="1056127"/>
            <a:ext cx="9451224" cy="978729"/>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Мы спросили себя: каким должен быть HRIT-инструмент, который нам поможет?</a:t>
            </a:r>
          </a:p>
        </p:txBody>
      </p:sp>
      <p:sp>
        <p:nvSpPr>
          <p:cNvPr id="7" name="TextBox 6">
            <a:extLst>
              <a:ext uri="{FF2B5EF4-FFF2-40B4-BE49-F238E27FC236}">
                <a16:creationId xmlns:a16="http://schemas.microsoft.com/office/drawing/2014/main" id="{7C14E7DE-881F-3F4B-8EF3-88AB14A32379}"/>
              </a:ext>
            </a:extLst>
          </p:cNvPr>
          <p:cNvSpPr txBox="1"/>
          <p:nvPr/>
        </p:nvSpPr>
        <p:spPr>
          <a:xfrm>
            <a:off x="1362607" y="2806251"/>
            <a:ext cx="1917804" cy="276999"/>
          </a:xfrm>
          <a:prstGeom prst="rect">
            <a:avLst/>
          </a:prstGeom>
          <a:noFill/>
        </p:spPr>
        <p:txBody>
          <a:bodyPr wrap="square" rtlCol="0">
            <a:spAutoFit/>
          </a:bodyPr>
          <a:lstStyle/>
          <a:p>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100 % российское ПО</a:t>
            </a:r>
          </a:p>
        </p:txBody>
      </p:sp>
      <p:pic>
        <p:nvPicPr>
          <p:cNvPr id="8" name="Рисунок 7">
            <a:extLst>
              <a:ext uri="{FF2B5EF4-FFF2-40B4-BE49-F238E27FC236}">
                <a16:creationId xmlns:a16="http://schemas.microsoft.com/office/drawing/2014/main" id="{5289A938-1458-7A4C-9798-B8D6672C4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72" y="2798381"/>
            <a:ext cx="288000" cy="288000"/>
          </a:xfrm>
          <a:prstGeom prst="rect">
            <a:avLst/>
          </a:prstGeom>
        </p:spPr>
      </p:pic>
      <p:sp>
        <p:nvSpPr>
          <p:cNvPr id="10" name="TextBox 9">
            <a:extLst>
              <a:ext uri="{FF2B5EF4-FFF2-40B4-BE49-F238E27FC236}">
                <a16:creationId xmlns:a16="http://schemas.microsoft.com/office/drawing/2014/main" id="{A6A01038-5947-A247-BDF7-334EC3671FB2}"/>
              </a:ext>
            </a:extLst>
          </p:cNvPr>
          <p:cNvSpPr txBox="1"/>
          <p:nvPr/>
        </p:nvSpPr>
        <p:spPr>
          <a:xfrm>
            <a:off x="1362607" y="3659397"/>
            <a:ext cx="2071623"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Полный </a:t>
            </a:r>
            <a:r>
              <a:rPr lang="en-US" sz="1200" b="1" dirty="0">
                <a:latin typeface="SB Sans Display Semibold" panose="020B0503040504020204" pitchFamily="34" charset="0"/>
                <a:cs typeface="SB Sans Display Semibold" panose="020B0503040504020204" pitchFamily="34" charset="0"/>
              </a:rPr>
              <a:t>HR-</a:t>
            </a:r>
            <a:r>
              <a:rPr lang="ru-RU" sz="1200" b="1" dirty="0">
                <a:latin typeface="SB Sans Display Semibold" panose="020B0503040504020204" pitchFamily="34" charset="0"/>
                <a:cs typeface="SB Sans Display Semibold" panose="020B0503040504020204" pitchFamily="34" charset="0"/>
              </a:rPr>
              <a:t>цикл</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pic>
        <p:nvPicPr>
          <p:cNvPr id="11" name="Рисунок 10">
            <a:extLst>
              <a:ext uri="{FF2B5EF4-FFF2-40B4-BE49-F238E27FC236}">
                <a16:creationId xmlns:a16="http://schemas.microsoft.com/office/drawing/2014/main" id="{726F7498-A6E9-4E40-8236-2640680C60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7649" y="3648396"/>
            <a:ext cx="288000" cy="288000"/>
          </a:xfrm>
          <a:prstGeom prst="rect">
            <a:avLst/>
          </a:prstGeom>
        </p:spPr>
      </p:pic>
      <p:sp>
        <p:nvSpPr>
          <p:cNvPr id="12" name="TextBox 11">
            <a:extLst>
              <a:ext uri="{FF2B5EF4-FFF2-40B4-BE49-F238E27FC236}">
                <a16:creationId xmlns:a16="http://schemas.microsoft.com/office/drawing/2014/main" id="{A6A01038-5947-A247-BDF7-334EC3671FB2}"/>
              </a:ext>
            </a:extLst>
          </p:cNvPr>
          <p:cNvSpPr txBox="1"/>
          <p:nvPr/>
        </p:nvSpPr>
        <p:spPr>
          <a:xfrm>
            <a:off x="1362607" y="4505285"/>
            <a:ext cx="2071623"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Персонализированный</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pic>
        <p:nvPicPr>
          <p:cNvPr id="13" name="Рисунок 12">
            <a:extLst>
              <a:ext uri="{FF2B5EF4-FFF2-40B4-BE49-F238E27FC236}">
                <a16:creationId xmlns:a16="http://schemas.microsoft.com/office/drawing/2014/main" id="{726F7498-A6E9-4E40-8236-2640680C60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7649" y="4494284"/>
            <a:ext cx="288000" cy="288000"/>
          </a:xfrm>
          <a:prstGeom prst="rect">
            <a:avLst/>
          </a:prstGeom>
        </p:spPr>
      </p:pic>
      <p:sp>
        <p:nvSpPr>
          <p:cNvPr id="14" name="TextBox 13">
            <a:extLst>
              <a:ext uri="{FF2B5EF4-FFF2-40B4-BE49-F238E27FC236}">
                <a16:creationId xmlns:a16="http://schemas.microsoft.com/office/drawing/2014/main" id="{7C14E7DE-881F-3F4B-8EF3-88AB14A32379}"/>
              </a:ext>
            </a:extLst>
          </p:cNvPr>
          <p:cNvSpPr txBox="1"/>
          <p:nvPr/>
        </p:nvSpPr>
        <p:spPr>
          <a:xfrm>
            <a:off x="5172607" y="2778666"/>
            <a:ext cx="1917804" cy="276999"/>
          </a:xfrm>
          <a:prstGeom prst="rect">
            <a:avLst/>
          </a:prstGeom>
          <a:noFill/>
        </p:spPr>
        <p:txBody>
          <a:bodyPr wrap="square" rtlCol="0">
            <a:spAutoFit/>
          </a:bodyPr>
          <a:lstStyle/>
          <a:p>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Безопасный</a:t>
            </a:r>
          </a:p>
        </p:txBody>
      </p:sp>
      <p:pic>
        <p:nvPicPr>
          <p:cNvPr id="15" name="Рисунок 14">
            <a:extLst>
              <a:ext uri="{FF2B5EF4-FFF2-40B4-BE49-F238E27FC236}">
                <a16:creationId xmlns:a16="http://schemas.microsoft.com/office/drawing/2014/main" id="{5289A938-1458-7A4C-9798-B8D6672C4BA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66672" y="2773926"/>
            <a:ext cx="288000" cy="281739"/>
          </a:xfrm>
          <a:prstGeom prst="rect">
            <a:avLst/>
          </a:prstGeom>
        </p:spPr>
      </p:pic>
      <p:sp>
        <p:nvSpPr>
          <p:cNvPr id="16" name="TextBox 15">
            <a:extLst>
              <a:ext uri="{FF2B5EF4-FFF2-40B4-BE49-F238E27FC236}">
                <a16:creationId xmlns:a16="http://schemas.microsoft.com/office/drawing/2014/main" id="{A6A01038-5947-A247-BDF7-334EC3671FB2}"/>
              </a:ext>
            </a:extLst>
          </p:cNvPr>
          <p:cNvSpPr txBox="1"/>
          <p:nvPr/>
        </p:nvSpPr>
        <p:spPr>
          <a:xfrm>
            <a:off x="5172607" y="3631812"/>
            <a:ext cx="2071623"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Бесшовный</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pic>
        <p:nvPicPr>
          <p:cNvPr id="17" name="Рисунок 16">
            <a:extLst>
              <a:ext uri="{FF2B5EF4-FFF2-40B4-BE49-F238E27FC236}">
                <a16:creationId xmlns:a16="http://schemas.microsoft.com/office/drawing/2014/main" id="{726F7498-A6E9-4E40-8236-2640680C60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67649" y="3620811"/>
            <a:ext cx="288000" cy="288000"/>
          </a:xfrm>
          <a:prstGeom prst="rect">
            <a:avLst/>
          </a:prstGeom>
        </p:spPr>
      </p:pic>
      <p:sp>
        <p:nvSpPr>
          <p:cNvPr id="18" name="TextBox 17">
            <a:extLst>
              <a:ext uri="{FF2B5EF4-FFF2-40B4-BE49-F238E27FC236}">
                <a16:creationId xmlns:a16="http://schemas.microsoft.com/office/drawing/2014/main" id="{A6A01038-5947-A247-BDF7-334EC3671FB2}"/>
              </a:ext>
            </a:extLst>
          </p:cNvPr>
          <p:cNvSpPr txBox="1"/>
          <p:nvPr/>
        </p:nvSpPr>
        <p:spPr>
          <a:xfrm>
            <a:off x="5172607" y="4477700"/>
            <a:ext cx="2071623"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Адаптивный</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pic>
        <p:nvPicPr>
          <p:cNvPr id="19" name="Рисунок 18">
            <a:extLst>
              <a:ext uri="{FF2B5EF4-FFF2-40B4-BE49-F238E27FC236}">
                <a16:creationId xmlns:a16="http://schemas.microsoft.com/office/drawing/2014/main" id="{726F7498-A6E9-4E40-8236-2640680C605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67649" y="4466699"/>
            <a:ext cx="288000" cy="288000"/>
          </a:xfrm>
          <a:prstGeom prst="rect">
            <a:avLst/>
          </a:prstGeom>
        </p:spPr>
      </p:pic>
      <p:sp>
        <p:nvSpPr>
          <p:cNvPr id="20" name="TextBox 19">
            <a:extLst>
              <a:ext uri="{FF2B5EF4-FFF2-40B4-BE49-F238E27FC236}">
                <a16:creationId xmlns:a16="http://schemas.microsoft.com/office/drawing/2014/main" id="{7C14E7DE-881F-3F4B-8EF3-88AB14A32379}"/>
              </a:ext>
            </a:extLst>
          </p:cNvPr>
          <p:cNvSpPr txBox="1"/>
          <p:nvPr/>
        </p:nvSpPr>
        <p:spPr>
          <a:xfrm>
            <a:off x="8758145" y="2806251"/>
            <a:ext cx="1917804" cy="276999"/>
          </a:xfrm>
          <a:prstGeom prst="rect">
            <a:avLst/>
          </a:prstGeom>
          <a:noFill/>
        </p:spPr>
        <p:txBody>
          <a:bodyPr wrap="square" rtlCol="0">
            <a:spAutoFit/>
          </a:bodyPr>
          <a:lstStyle/>
          <a:p>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Облачный</a:t>
            </a:r>
          </a:p>
        </p:txBody>
      </p:sp>
      <p:pic>
        <p:nvPicPr>
          <p:cNvPr id="21" name="Рисунок 20">
            <a:extLst>
              <a:ext uri="{FF2B5EF4-FFF2-40B4-BE49-F238E27FC236}">
                <a16:creationId xmlns:a16="http://schemas.microsoft.com/office/drawing/2014/main" id="{5289A938-1458-7A4C-9798-B8D6672C4BA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52210" y="2798381"/>
            <a:ext cx="288000" cy="288000"/>
          </a:xfrm>
          <a:prstGeom prst="rect">
            <a:avLst/>
          </a:prstGeom>
        </p:spPr>
      </p:pic>
      <p:sp>
        <p:nvSpPr>
          <p:cNvPr id="22" name="TextBox 21">
            <a:extLst>
              <a:ext uri="{FF2B5EF4-FFF2-40B4-BE49-F238E27FC236}">
                <a16:creationId xmlns:a16="http://schemas.microsoft.com/office/drawing/2014/main" id="{A6A01038-5947-A247-BDF7-334EC3671FB2}"/>
              </a:ext>
            </a:extLst>
          </p:cNvPr>
          <p:cNvSpPr txBox="1"/>
          <p:nvPr/>
        </p:nvSpPr>
        <p:spPr>
          <a:xfrm>
            <a:off x="8758145" y="3659397"/>
            <a:ext cx="2071623"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Сквозная аналитика</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pic>
        <p:nvPicPr>
          <p:cNvPr id="23" name="Рисунок 22">
            <a:extLst>
              <a:ext uri="{FF2B5EF4-FFF2-40B4-BE49-F238E27FC236}">
                <a16:creationId xmlns:a16="http://schemas.microsoft.com/office/drawing/2014/main" id="{726F7498-A6E9-4E40-8236-2640680C605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353187" y="3648396"/>
            <a:ext cx="288000" cy="288000"/>
          </a:xfrm>
          <a:prstGeom prst="rect">
            <a:avLst/>
          </a:prstGeom>
        </p:spPr>
      </p:pic>
      <p:sp>
        <p:nvSpPr>
          <p:cNvPr id="24" name="TextBox 23">
            <a:extLst>
              <a:ext uri="{FF2B5EF4-FFF2-40B4-BE49-F238E27FC236}">
                <a16:creationId xmlns:a16="http://schemas.microsoft.com/office/drawing/2014/main" id="{A6A01038-5947-A247-BDF7-334EC3671FB2}"/>
              </a:ext>
            </a:extLst>
          </p:cNvPr>
          <p:cNvSpPr txBox="1"/>
          <p:nvPr/>
        </p:nvSpPr>
        <p:spPr>
          <a:xfrm>
            <a:off x="8758145" y="4505285"/>
            <a:ext cx="2071623"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Обучающий</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pic>
        <p:nvPicPr>
          <p:cNvPr id="25" name="Рисунок 24">
            <a:extLst>
              <a:ext uri="{FF2B5EF4-FFF2-40B4-BE49-F238E27FC236}">
                <a16:creationId xmlns:a16="http://schemas.microsoft.com/office/drawing/2014/main" id="{726F7498-A6E9-4E40-8236-2640680C605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53187" y="4494284"/>
            <a:ext cx="288000" cy="288000"/>
          </a:xfrm>
          <a:prstGeom prst="rect">
            <a:avLst/>
          </a:prstGeom>
        </p:spPr>
      </p:pic>
      <p:pic>
        <p:nvPicPr>
          <p:cNvPr id="30" name="Рисунок 29"/>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245091" y="4794127"/>
            <a:ext cx="1327650" cy="1393213"/>
          </a:xfrm>
          <a:prstGeom prst="rect">
            <a:avLst/>
          </a:prstGeom>
        </p:spPr>
      </p:pic>
    </p:spTree>
    <p:extLst>
      <p:ext uri="{BB962C8B-B14F-4D97-AF65-F5344CB8AC3E}">
        <p14:creationId xmlns:p14="http://schemas.microsoft.com/office/powerpoint/2010/main" val="3720203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Рисунок 86">
            <a:extLst>
              <a:ext uri="{FF2B5EF4-FFF2-40B4-BE49-F238E27FC236}">
                <a16:creationId xmlns:a16="http://schemas.microsoft.com/office/drawing/2014/main" id="{9E0CF4F6-EEED-B746-986A-C4CA003D5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8441" y="1741523"/>
            <a:ext cx="6972756" cy="5164033"/>
          </a:xfrm>
          <a:prstGeom prst="rect">
            <a:avLst/>
          </a:prstGeom>
        </p:spPr>
      </p:pic>
      <p:sp>
        <p:nvSpPr>
          <p:cNvPr id="3" name="Номер слайда 3">
            <a:extLst>
              <a:ext uri="{FF2B5EF4-FFF2-40B4-BE49-F238E27FC236}">
                <a16:creationId xmlns:a16="http://schemas.microsoft.com/office/drawing/2014/main" id="{077451E0-0421-9F48-B355-D5A6D8F37D8A}"/>
              </a:ext>
            </a:extLst>
          </p:cNvPr>
          <p:cNvSpPr txBox="1">
            <a:spLocks/>
          </p:cNvSpPr>
          <p:nvPr/>
        </p:nvSpPr>
        <p:spPr>
          <a:xfrm>
            <a:off x="486639" y="502367"/>
            <a:ext cx="338221" cy="365125"/>
          </a:xfrm>
          <a:prstGeom prst="rect">
            <a:avLst/>
          </a:prstGeom>
        </p:spPr>
        <p:txBody>
          <a:bodyPr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ru-RU" sz="600" dirty="0">
              <a:latin typeface="SB Sans Display" panose="020B0503040504020204" pitchFamily="34" charset="0"/>
              <a:cs typeface="SB Sans Display" panose="020B0503040504020204" pitchFamily="34" charset="0"/>
            </a:endParaRPr>
          </a:p>
        </p:txBody>
      </p:sp>
      <p:pic>
        <p:nvPicPr>
          <p:cNvPr id="46" name="Рисунок 45">
            <a:extLst>
              <a:ext uri="{FF2B5EF4-FFF2-40B4-BE49-F238E27FC236}">
                <a16:creationId xmlns:a16="http://schemas.microsoft.com/office/drawing/2014/main" id="{05F86700-F1A2-9C4B-88BD-552E46613F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37" name="Номер слайда 12">
            <a:extLst>
              <a:ext uri="{FF2B5EF4-FFF2-40B4-BE49-F238E27FC236}">
                <a16:creationId xmlns:a16="http://schemas.microsoft.com/office/drawing/2014/main" id="{BF4F7914-3687-1848-A387-D8BF148880A9}"/>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11</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32" name="Овал 31">
            <a:extLst>
              <a:ext uri="{FF2B5EF4-FFF2-40B4-BE49-F238E27FC236}">
                <a16:creationId xmlns:a16="http://schemas.microsoft.com/office/drawing/2014/main" id="{1731E843-CE16-A24F-856D-4CCA04EFE88F}"/>
              </a:ext>
            </a:extLst>
          </p:cNvPr>
          <p:cNvSpPr/>
          <p:nvPr/>
        </p:nvSpPr>
        <p:spPr>
          <a:xfrm>
            <a:off x="2668384" y="2318660"/>
            <a:ext cx="7040881" cy="3706179"/>
          </a:xfrm>
          <a:prstGeom prst="ellipse">
            <a:avLst/>
          </a:prstGeom>
          <a:noFill/>
          <a:ln w="12700">
            <a:solidFill>
              <a:srgbClr val="0066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Овал 32">
            <a:extLst>
              <a:ext uri="{FF2B5EF4-FFF2-40B4-BE49-F238E27FC236}">
                <a16:creationId xmlns:a16="http://schemas.microsoft.com/office/drawing/2014/main" id="{CB2CC2A8-71F5-0745-B7C0-DCA66601786A}"/>
              </a:ext>
            </a:extLst>
          </p:cNvPr>
          <p:cNvSpPr/>
          <p:nvPr/>
        </p:nvSpPr>
        <p:spPr>
          <a:xfrm>
            <a:off x="4662102" y="3475217"/>
            <a:ext cx="3209069" cy="1689190"/>
          </a:xfrm>
          <a:prstGeom prst="ellipse">
            <a:avLst/>
          </a:prstGeom>
          <a:solidFill>
            <a:srgbClr val="F5E0E0"/>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4" name="Скругленный прямоугольник 33">
            <a:extLst>
              <a:ext uri="{FF2B5EF4-FFF2-40B4-BE49-F238E27FC236}">
                <a16:creationId xmlns:a16="http://schemas.microsoft.com/office/drawing/2014/main" id="{4BFAC1DA-CB94-D34A-8013-CDEA0A868791}"/>
              </a:ext>
            </a:extLst>
          </p:cNvPr>
          <p:cNvSpPr/>
          <p:nvPr/>
        </p:nvSpPr>
        <p:spPr>
          <a:xfrm>
            <a:off x="5461891" y="1953051"/>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5" name="Скругленный прямоугольник 34">
            <a:extLst>
              <a:ext uri="{FF2B5EF4-FFF2-40B4-BE49-F238E27FC236}">
                <a16:creationId xmlns:a16="http://schemas.microsoft.com/office/drawing/2014/main" id="{B654A854-5542-4E4B-8225-A32F02CE979F}"/>
              </a:ext>
            </a:extLst>
          </p:cNvPr>
          <p:cNvSpPr/>
          <p:nvPr/>
        </p:nvSpPr>
        <p:spPr>
          <a:xfrm>
            <a:off x="7057130" y="2125294"/>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Скругленный прямоугольник 35">
            <a:extLst>
              <a:ext uri="{FF2B5EF4-FFF2-40B4-BE49-F238E27FC236}">
                <a16:creationId xmlns:a16="http://schemas.microsoft.com/office/drawing/2014/main" id="{558198C1-60C9-6D44-A238-0A80723A9059}"/>
              </a:ext>
            </a:extLst>
          </p:cNvPr>
          <p:cNvSpPr/>
          <p:nvPr/>
        </p:nvSpPr>
        <p:spPr>
          <a:xfrm>
            <a:off x="8338094" y="2867450"/>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8" name="Скругленный прямоугольник 37">
            <a:extLst>
              <a:ext uri="{FF2B5EF4-FFF2-40B4-BE49-F238E27FC236}">
                <a16:creationId xmlns:a16="http://schemas.microsoft.com/office/drawing/2014/main" id="{49B81EB5-986B-244C-957D-8064C9981969}"/>
              </a:ext>
            </a:extLst>
          </p:cNvPr>
          <p:cNvSpPr/>
          <p:nvPr/>
        </p:nvSpPr>
        <p:spPr>
          <a:xfrm>
            <a:off x="8998074" y="3763705"/>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Скругленный прямоугольник 38">
            <a:extLst>
              <a:ext uri="{FF2B5EF4-FFF2-40B4-BE49-F238E27FC236}">
                <a16:creationId xmlns:a16="http://schemas.microsoft.com/office/drawing/2014/main" id="{D21E4958-D02D-6E45-8FD2-056A2C829828}"/>
              </a:ext>
            </a:extLst>
          </p:cNvPr>
          <p:cNvSpPr/>
          <p:nvPr/>
        </p:nvSpPr>
        <p:spPr>
          <a:xfrm>
            <a:off x="8329781" y="4671311"/>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0" name="Скругленный прямоугольник 39">
            <a:extLst>
              <a:ext uri="{FF2B5EF4-FFF2-40B4-BE49-F238E27FC236}">
                <a16:creationId xmlns:a16="http://schemas.microsoft.com/office/drawing/2014/main" id="{C1024101-940E-E14C-85AB-D45A2A72AE5A}"/>
              </a:ext>
            </a:extLst>
          </p:cNvPr>
          <p:cNvSpPr/>
          <p:nvPr/>
        </p:nvSpPr>
        <p:spPr>
          <a:xfrm>
            <a:off x="5420327" y="5585711"/>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1" name="Скругленный прямоугольник 40">
            <a:extLst>
              <a:ext uri="{FF2B5EF4-FFF2-40B4-BE49-F238E27FC236}">
                <a16:creationId xmlns:a16="http://schemas.microsoft.com/office/drawing/2014/main" id="{F6D45F32-2043-E74F-9821-8FF64EFEFF79}"/>
              </a:ext>
            </a:extLst>
          </p:cNvPr>
          <p:cNvSpPr/>
          <p:nvPr/>
        </p:nvSpPr>
        <p:spPr>
          <a:xfrm>
            <a:off x="7030673" y="5374138"/>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Скругленный прямоугольник 41">
            <a:extLst>
              <a:ext uri="{FF2B5EF4-FFF2-40B4-BE49-F238E27FC236}">
                <a16:creationId xmlns:a16="http://schemas.microsoft.com/office/drawing/2014/main" id="{EF651DCF-45F6-2549-A763-EBEFC875F113}"/>
              </a:ext>
            </a:extLst>
          </p:cNvPr>
          <p:cNvSpPr/>
          <p:nvPr/>
        </p:nvSpPr>
        <p:spPr>
          <a:xfrm>
            <a:off x="3829644" y="5336329"/>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3" name="Скругленный прямоугольник 42">
            <a:extLst>
              <a:ext uri="{FF2B5EF4-FFF2-40B4-BE49-F238E27FC236}">
                <a16:creationId xmlns:a16="http://schemas.microsoft.com/office/drawing/2014/main" id="{C8B67BA3-65EB-7648-805D-F846046A0151}"/>
              </a:ext>
            </a:extLst>
          </p:cNvPr>
          <p:cNvSpPr/>
          <p:nvPr/>
        </p:nvSpPr>
        <p:spPr>
          <a:xfrm>
            <a:off x="2510872" y="4671311"/>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4" name="Скругленный прямоугольник 43">
            <a:extLst>
              <a:ext uri="{FF2B5EF4-FFF2-40B4-BE49-F238E27FC236}">
                <a16:creationId xmlns:a16="http://schemas.microsoft.com/office/drawing/2014/main" id="{C0596BB9-F358-C64F-AF2B-E6F767735A13}"/>
              </a:ext>
            </a:extLst>
          </p:cNvPr>
          <p:cNvSpPr/>
          <p:nvPr/>
        </p:nvSpPr>
        <p:spPr>
          <a:xfrm>
            <a:off x="1879353" y="3756911"/>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5" name="Скругленный прямоугольник 44">
            <a:extLst>
              <a:ext uri="{FF2B5EF4-FFF2-40B4-BE49-F238E27FC236}">
                <a16:creationId xmlns:a16="http://schemas.microsoft.com/office/drawing/2014/main" id="{F310F50D-6A66-C047-A32E-7E4376DA0443}"/>
              </a:ext>
            </a:extLst>
          </p:cNvPr>
          <p:cNvSpPr/>
          <p:nvPr/>
        </p:nvSpPr>
        <p:spPr>
          <a:xfrm>
            <a:off x="2535811" y="2850824"/>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7" name="Скругленный прямоугольник 46">
            <a:extLst>
              <a:ext uri="{FF2B5EF4-FFF2-40B4-BE49-F238E27FC236}">
                <a16:creationId xmlns:a16="http://schemas.microsoft.com/office/drawing/2014/main" id="{BD69E1DF-4099-4D42-AFF8-70F17D64625E}"/>
              </a:ext>
            </a:extLst>
          </p:cNvPr>
          <p:cNvSpPr/>
          <p:nvPr/>
        </p:nvSpPr>
        <p:spPr>
          <a:xfrm>
            <a:off x="3864414" y="2138166"/>
            <a:ext cx="1531916" cy="827590"/>
          </a:xfrm>
          <a:prstGeom prst="roundRect">
            <a:avLst>
              <a:gd name="adj" fmla="val 50000"/>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8" name="Заголовок 1">
            <a:extLst>
              <a:ext uri="{FF2B5EF4-FFF2-40B4-BE49-F238E27FC236}">
                <a16:creationId xmlns:a16="http://schemas.microsoft.com/office/drawing/2014/main" id="{2C239192-4379-1A4D-8289-BBE3E4751572}"/>
              </a:ext>
            </a:extLst>
          </p:cNvPr>
          <p:cNvSpPr txBox="1">
            <a:spLocks/>
          </p:cNvSpPr>
          <p:nvPr/>
        </p:nvSpPr>
        <p:spPr>
          <a:xfrm>
            <a:off x="8739539" y="1771794"/>
            <a:ext cx="4851332" cy="1325563"/>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ru-RU" sz="2400" dirty="0">
              <a:solidFill>
                <a:srgbClr val="FF0000"/>
              </a:solidFill>
              <a:latin typeface="SB Sans Display" panose="020B0503040504020204" pitchFamily="34" charset="0"/>
              <a:cs typeface="SB Sans Display" panose="020B0503040504020204" pitchFamily="34" charset="0"/>
            </a:endParaRPr>
          </a:p>
        </p:txBody>
      </p:sp>
      <p:sp>
        <p:nvSpPr>
          <p:cNvPr id="49" name="TextBox 48">
            <a:extLst>
              <a:ext uri="{FF2B5EF4-FFF2-40B4-BE49-F238E27FC236}">
                <a16:creationId xmlns:a16="http://schemas.microsoft.com/office/drawing/2014/main" id="{41208330-175C-F242-9362-7173C253B089}"/>
              </a:ext>
            </a:extLst>
          </p:cNvPr>
          <p:cNvSpPr txBox="1"/>
          <p:nvPr/>
        </p:nvSpPr>
        <p:spPr>
          <a:xfrm>
            <a:off x="824346" y="969502"/>
            <a:ext cx="11367653" cy="904863"/>
          </a:xfrm>
          <a:prstGeom prst="rect">
            <a:avLst/>
          </a:prstGeom>
          <a:noFill/>
        </p:spPr>
        <p:txBody>
          <a:bodyPr wrap="square" rtlCol="0">
            <a:spAutoFit/>
          </a:bodyPr>
          <a:lstStyle/>
          <a:p>
            <a:pPr>
              <a:lnSpc>
                <a:spcPct val="80000"/>
              </a:lnSpc>
            </a:pPr>
            <a:r>
              <a:rPr lang="ru-RU" sz="3200" b="1" dirty="0">
                <a:solidFill>
                  <a:schemeClr val="tx1">
                    <a:lumMod val="85000"/>
                    <a:lumOff val="15000"/>
                  </a:schemeClr>
                </a:solidFill>
                <a:latin typeface="SB Sans Display" panose="020B0503040504020204" pitchFamily="34" charset="0"/>
                <a:cs typeface="SB Sans Display" panose="020B0503040504020204" pitchFamily="34" charset="0"/>
              </a:rPr>
              <a:t>От отдельных HR-задач — к системе управления </a:t>
            </a:r>
            <a:br>
              <a:rPr lang="ru-RU" sz="3200" b="1" dirty="0">
                <a:solidFill>
                  <a:schemeClr val="tx1">
                    <a:lumMod val="85000"/>
                    <a:lumOff val="15000"/>
                  </a:schemeClr>
                </a:solidFill>
                <a:latin typeface="SB Sans Display" panose="020B0503040504020204" pitchFamily="34" charset="0"/>
                <a:cs typeface="SB Sans Display" panose="020B0503040504020204" pitchFamily="34" charset="0"/>
              </a:rPr>
            </a:br>
            <a:r>
              <a:rPr lang="ru-RU" sz="3200" b="1" dirty="0">
                <a:solidFill>
                  <a:schemeClr val="tx1">
                    <a:lumMod val="85000"/>
                    <a:lumOff val="15000"/>
                  </a:schemeClr>
                </a:solidFill>
                <a:latin typeface="SB Sans Display" panose="020B0503040504020204" pitchFamily="34" charset="0"/>
                <a:cs typeface="SB Sans Display" panose="020B0503040504020204" pitchFamily="34" charset="0"/>
              </a:rPr>
              <a:t>сквозными клиентскими сценариями</a:t>
            </a:r>
          </a:p>
        </p:txBody>
      </p:sp>
      <p:sp>
        <p:nvSpPr>
          <p:cNvPr id="73" name="TextBox 72">
            <a:extLst>
              <a:ext uri="{FF2B5EF4-FFF2-40B4-BE49-F238E27FC236}">
                <a16:creationId xmlns:a16="http://schemas.microsoft.com/office/drawing/2014/main" id="{CE653EB5-091C-4B4D-871E-3F6CE00F1F88}"/>
              </a:ext>
            </a:extLst>
          </p:cNvPr>
          <p:cNvSpPr txBox="1"/>
          <p:nvPr/>
        </p:nvSpPr>
        <p:spPr>
          <a:xfrm>
            <a:off x="5460772" y="2100689"/>
            <a:ext cx="1534154" cy="461665"/>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поиск </a:t>
            </a:r>
            <a:br>
              <a:rPr lang="ru-RU" sz="1200" dirty="0">
                <a:solidFill>
                  <a:srgbClr val="0066FF"/>
                </a:solidFill>
                <a:latin typeface="SB Sans Display" panose="020B0503040504020204" pitchFamily="34" charset="0"/>
                <a:cs typeface="SB Sans Display" panose="020B0503040504020204" pitchFamily="34" charset="0"/>
              </a:rPr>
            </a:br>
            <a:r>
              <a:rPr lang="ru-RU" sz="1200" dirty="0">
                <a:solidFill>
                  <a:srgbClr val="0066FF"/>
                </a:solidFill>
                <a:latin typeface="SB Sans Display" panose="020B0503040504020204" pitchFamily="34" charset="0"/>
                <a:cs typeface="SB Sans Display" panose="020B0503040504020204" pitchFamily="34" charset="0"/>
              </a:rPr>
              <a:t>и привлечение</a:t>
            </a:r>
          </a:p>
        </p:txBody>
      </p:sp>
      <p:sp>
        <p:nvSpPr>
          <p:cNvPr id="74" name="TextBox 73">
            <a:extLst>
              <a:ext uri="{FF2B5EF4-FFF2-40B4-BE49-F238E27FC236}">
                <a16:creationId xmlns:a16="http://schemas.microsoft.com/office/drawing/2014/main" id="{3D310BCE-CA5B-2340-ABD5-B03505A745CD}"/>
              </a:ext>
            </a:extLst>
          </p:cNvPr>
          <p:cNvSpPr txBox="1"/>
          <p:nvPr/>
        </p:nvSpPr>
        <p:spPr>
          <a:xfrm>
            <a:off x="7057130" y="2377537"/>
            <a:ext cx="1534154" cy="276999"/>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оформление</a:t>
            </a:r>
          </a:p>
        </p:txBody>
      </p:sp>
      <p:sp>
        <p:nvSpPr>
          <p:cNvPr id="75" name="TextBox 74">
            <a:extLst>
              <a:ext uri="{FF2B5EF4-FFF2-40B4-BE49-F238E27FC236}">
                <a16:creationId xmlns:a16="http://schemas.microsoft.com/office/drawing/2014/main" id="{7CE76AB7-A3E9-C543-AAF2-039AFB29F91A}"/>
              </a:ext>
            </a:extLst>
          </p:cNvPr>
          <p:cNvSpPr txBox="1"/>
          <p:nvPr/>
        </p:nvSpPr>
        <p:spPr>
          <a:xfrm>
            <a:off x="8338094" y="3068047"/>
            <a:ext cx="1534154" cy="461665"/>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профиль</a:t>
            </a:r>
          </a:p>
          <a:p>
            <a:pPr algn="ctr"/>
            <a:r>
              <a:rPr lang="ru-RU" sz="1200" dirty="0">
                <a:solidFill>
                  <a:srgbClr val="0066FF"/>
                </a:solidFill>
                <a:latin typeface="SB Sans Display" panose="020B0503040504020204" pitchFamily="34" charset="0"/>
                <a:cs typeface="SB Sans Display" panose="020B0503040504020204" pitchFamily="34" charset="0"/>
              </a:rPr>
              <a:t>сотрудника</a:t>
            </a:r>
          </a:p>
        </p:txBody>
      </p:sp>
      <p:sp>
        <p:nvSpPr>
          <p:cNvPr id="76" name="TextBox 75">
            <a:extLst>
              <a:ext uri="{FF2B5EF4-FFF2-40B4-BE49-F238E27FC236}">
                <a16:creationId xmlns:a16="http://schemas.microsoft.com/office/drawing/2014/main" id="{06D32CFD-9F85-6444-ABF7-E7B9AD482637}"/>
              </a:ext>
            </a:extLst>
          </p:cNvPr>
          <p:cNvSpPr txBox="1"/>
          <p:nvPr/>
        </p:nvSpPr>
        <p:spPr>
          <a:xfrm>
            <a:off x="8998596" y="4018581"/>
            <a:ext cx="1534154" cy="276999"/>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адаптация</a:t>
            </a:r>
          </a:p>
        </p:txBody>
      </p:sp>
      <p:sp>
        <p:nvSpPr>
          <p:cNvPr id="77" name="TextBox 76">
            <a:extLst>
              <a:ext uri="{FF2B5EF4-FFF2-40B4-BE49-F238E27FC236}">
                <a16:creationId xmlns:a16="http://schemas.microsoft.com/office/drawing/2014/main" id="{C35A7B1C-325C-524E-B346-9E6F24B7D20E}"/>
              </a:ext>
            </a:extLst>
          </p:cNvPr>
          <p:cNvSpPr txBox="1"/>
          <p:nvPr/>
        </p:nvSpPr>
        <p:spPr>
          <a:xfrm>
            <a:off x="8318974" y="4945338"/>
            <a:ext cx="1534154" cy="276999"/>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обучение</a:t>
            </a:r>
          </a:p>
        </p:txBody>
      </p:sp>
      <p:sp>
        <p:nvSpPr>
          <p:cNvPr id="78" name="TextBox 77">
            <a:extLst>
              <a:ext uri="{FF2B5EF4-FFF2-40B4-BE49-F238E27FC236}">
                <a16:creationId xmlns:a16="http://schemas.microsoft.com/office/drawing/2014/main" id="{08B04D0F-4B9D-E343-B5AC-B4E8BFEC6AA0}"/>
              </a:ext>
            </a:extLst>
          </p:cNvPr>
          <p:cNvSpPr txBox="1"/>
          <p:nvPr/>
        </p:nvSpPr>
        <p:spPr>
          <a:xfrm>
            <a:off x="7021515" y="5563174"/>
            <a:ext cx="1534154" cy="461665"/>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цели </a:t>
            </a:r>
          </a:p>
          <a:p>
            <a:pPr algn="ctr"/>
            <a:r>
              <a:rPr lang="ru-RU" sz="1200" dirty="0">
                <a:solidFill>
                  <a:srgbClr val="0066FF"/>
                </a:solidFill>
                <a:latin typeface="SB Sans Display" panose="020B0503040504020204" pitchFamily="34" charset="0"/>
                <a:cs typeface="SB Sans Display" panose="020B0503040504020204" pitchFamily="34" charset="0"/>
              </a:rPr>
              <a:t>и задачи</a:t>
            </a:r>
          </a:p>
        </p:txBody>
      </p:sp>
      <p:sp>
        <p:nvSpPr>
          <p:cNvPr id="79" name="TextBox 78">
            <a:extLst>
              <a:ext uri="{FF2B5EF4-FFF2-40B4-BE49-F238E27FC236}">
                <a16:creationId xmlns:a16="http://schemas.microsoft.com/office/drawing/2014/main" id="{49EE8D04-38CF-9645-9D8B-D6C2D7CED198}"/>
              </a:ext>
            </a:extLst>
          </p:cNvPr>
          <p:cNvSpPr txBox="1"/>
          <p:nvPr/>
        </p:nvSpPr>
        <p:spPr>
          <a:xfrm>
            <a:off x="5415137" y="5785595"/>
            <a:ext cx="1534154" cy="461665"/>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оценка </a:t>
            </a:r>
          </a:p>
          <a:p>
            <a:pPr algn="ctr"/>
            <a:r>
              <a:rPr lang="ru-RU" sz="1200" dirty="0">
                <a:solidFill>
                  <a:srgbClr val="0066FF"/>
                </a:solidFill>
                <a:latin typeface="SB Sans Display" panose="020B0503040504020204" pitchFamily="34" charset="0"/>
                <a:cs typeface="SB Sans Display" panose="020B0503040504020204" pitchFamily="34" charset="0"/>
              </a:rPr>
              <a:t>персонала</a:t>
            </a:r>
          </a:p>
        </p:txBody>
      </p:sp>
      <p:sp>
        <p:nvSpPr>
          <p:cNvPr id="80" name="TextBox 79">
            <a:extLst>
              <a:ext uri="{FF2B5EF4-FFF2-40B4-BE49-F238E27FC236}">
                <a16:creationId xmlns:a16="http://schemas.microsoft.com/office/drawing/2014/main" id="{7A6F896F-157B-654F-A0E8-F315F4061CE0}"/>
              </a:ext>
            </a:extLst>
          </p:cNvPr>
          <p:cNvSpPr txBox="1"/>
          <p:nvPr/>
        </p:nvSpPr>
        <p:spPr>
          <a:xfrm>
            <a:off x="3821115" y="5538460"/>
            <a:ext cx="1534154" cy="461665"/>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обратная </a:t>
            </a:r>
            <a:br>
              <a:rPr lang="ru-RU" sz="1200" dirty="0">
                <a:solidFill>
                  <a:srgbClr val="0066FF"/>
                </a:solidFill>
                <a:latin typeface="SB Sans Display" panose="020B0503040504020204" pitchFamily="34" charset="0"/>
                <a:cs typeface="SB Sans Display" panose="020B0503040504020204" pitchFamily="34" charset="0"/>
              </a:rPr>
            </a:br>
            <a:r>
              <a:rPr lang="ru-RU" sz="1200" dirty="0">
                <a:solidFill>
                  <a:srgbClr val="0066FF"/>
                </a:solidFill>
                <a:latin typeface="SB Sans Display" panose="020B0503040504020204" pitchFamily="34" charset="0"/>
                <a:cs typeface="SB Sans Display" panose="020B0503040504020204" pitchFamily="34" charset="0"/>
              </a:rPr>
              <a:t>связь</a:t>
            </a:r>
          </a:p>
        </p:txBody>
      </p:sp>
      <p:sp>
        <p:nvSpPr>
          <p:cNvPr id="81" name="TextBox 80">
            <a:extLst>
              <a:ext uri="{FF2B5EF4-FFF2-40B4-BE49-F238E27FC236}">
                <a16:creationId xmlns:a16="http://schemas.microsoft.com/office/drawing/2014/main" id="{BAAC449D-A1F4-5D42-B430-82670B291194}"/>
              </a:ext>
            </a:extLst>
          </p:cNvPr>
          <p:cNvSpPr txBox="1"/>
          <p:nvPr/>
        </p:nvSpPr>
        <p:spPr>
          <a:xfrm>
            <a:off x="2508634" y="4943817"/>
            <a:ext cx="1534154" cy="276999"/>
          </a:xfrm>
          <a:prstGeom prst="rect">
            <a:avLst/>
          </a:prstGeom>
          <a:noFill/>
        </p:spPr>
        <p:txBody>
          <a:bodyPr wrap="square" rtlCol="0">
            <a:spAutoFit/>
          </a:bodyPr>
          <a:lstStyle/>
          <a:p>
            <a:pPr algn="ctr"/>
            <a:r>
              <a:rPr lang="en-US" sz="1200" dirty="0">
                <a:solidFill>
                  <a:srgbClr val="0066FF"/>
                </a:solidFill>
                <a:latin typeface="SB Sans Display" panose="020B0503040504020204" pitchFamily="34" charset="0"/>
                <a:cs typeface="SB Sans Display" panose="020B0503040504020204" pitchFamily="34" charset="0"/>
              </a:rPr>
              <a:t>HR-</a:t>
            </a:r>
            <a:r>
              <a:rPr lang="ru-RU" sz="1200" dirty="0">
                <a:solidFill>
                  <a:srgbClr val="0066FF"/>
                </a:solidFill>
                <a:latin typeface="SB Sans Display" panose="020B0503040504020204" pitchFamily="34" charset="0"/>
                <a:cs typeface="SB Sans Display" panose="020B0503040504020204" pitchFamily="34" charset="0"/>
              </a:rPr>
              <a:t>аналитика</a:t>
            </a:r>
          </a:p>
        </p:txBody>
      </p:sp>
      <p:sp>
        <p:nvSpPr>
          <p:cNvPr id="82" name="TextBox 81">
            <a:extLst>
              <a:ext uri="{FF2B5EF4-FFF2-40B4-BE49-F238E27FC236}">
                <a16:creationId xmlns:a16="http://schemas.microsoft.com/office/drawing/2014/main" id="{B121A138-DDF5-A343-8F3A-94A631DF8BA2}"/>
              </a:ext>
            </a:extLst>
          </p:cNvPr>
          <p:cNvSpPr txBox="1"/>
          <p:nvPr/>
        </p:nvSpPr>
        <p:spPr>
          <a:xfrm>
            <a:off x="1876593" y="3919576"/>
            <a:ext cx="1534154" cy="461665"/>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карьера </a:t>
            </a:r>
            <a:br>
              <a:rPr lang="ru-RU" sz="1200" dirty="0">
                <a:solidFill>
                  <a:srgbClr val="0066FF"/>
                </a:solidFill>
                <a:latin typeface="SB Sans Display" panose="020B0503040504020204" pitchFamily="34" charset="0"/>
                <a:cs typeface="SB Sans Display" panose="020B0503040504020204" pitchFamily="34" charset="0"/>
              </a:rPr>
            </a:br>
            <a:r>
              <a:rPr lang="ru-RU" sz="1200" dirty="0">
                <a:solidFill>
                  <a:srgbClr val="0066FF"/>
                </a:solidFill>
                <a:latin typeface="SB Sans Display" panose="020B0503040504020204" pitchFamily="34" charset="0"/>
                <a:cs typeface="SB Sans Display" panose="020B0503040504020204" pitchFamily="34" charset="0"/>
              </a:rPr>
              <a:t>и развитие</a:t>
            </a:r>
          </a:p>
        </p:txBody>
      </p:sp>
      <p:sp>
        <p:nvSpPr>
          <p:cNvPr id="83" name="TextBox 82">
            <a:extLst>
              <a:ext uri="{FF2B5EF4-FFF2-40B4-BE49-F238E27FC236}">
                <a16:creationId xmlns:a16="http://schemas.microsoft.com/office/drawing/2014/main" id="{76FA443F-ADD7-3E48-AC9E-B73D52655686}"/>
              </a:ext>
            </a:extLst>
          </p:cNvPr>
          <p:cNvSpPr txBox="1"/>
          <p:nvPr/>
        </p:nvSpPr>
        <p:spPr>
          <a:xfrm>
            <a:off x="2531501" y="3042247"/>
            <a:ext cx="1534154" cy="461665"/>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кадровые</a:t>
            </a:r>
            <a:br>
              <a:rPr lang="ru-RU" sz="1200" dirty="0">
                <a:solidFill>
                  <a:srgbClr val="0066FF"/>
                </a:solidFill>
                <a:latin typeface="SB Sans Display" panose="020B0503040504020204" pitchFamily="34" charset="0"/>
                <a:cs typeface="SB Sans Display" panose="020B0503040504020204" pitchFamily="34" charset="0"/>
              </a:rPr>
            </a:br>
            <a:r>
              <a:rPr lang="ru-RU" sz="1200" dirty="0">
                <a:solidFill>
                  <a:srgbClr val="0066FF"/>
                </a:solidFill>
                <a:latin typeface="SB Sans Display" panose="020B0503040504020204" pitchFamily="34" charset="0"/>
                <a:cs typeface="SB Sans Display" panose="020B0503040504020204" pitchFamily="34" charset="0"/>
              </a:rPr>
              <a:t>сервисы</a:t>
            </a:r>
          </a:p>
        </p:txBody>
      </p:sp>
      <p:sp>
        <p:nvSpPr>
          <p:cNvPr id="84" name="TextBox 83">
            <a:extLst>
              <a:ext uri="{FF2B5EF4-FFF2-40B4-BE49-F238E27FC236}">
                <a16:creationId xmlns:a16="http://schemas.microsoft.com/office/drawing/2014/main" id="{8F2AE353-E55D-BD4D-8DAB-540D168AE0E7}"/>
              </a:ext>
            </a:extLst>
          </p:cNvPr>
          <p:cNvSpPr txBox="1"/>
          <p:nvPr/>
        </p:nvSpPr>
        <p:spPr>
          <a:xfrm>
            <a:off x="3853674" y="2325555"/>
            <a:ext cx="1534154" cy="461665"/>
          </a:xfrm>
          <a:prstGeom prst="rect">
            <a:avLst/>
          </a:prstGeom>
          <a:noFill/>
        </p:spPr>
        <p:txBody>
          <a:bodyPr wrap="square" rtlCol="0">
            <a:spAutoFit/>
          </a:bodyPr>
          <a:lstStyle/>
          <a:p>
            <a:pPr algn="ctr"/>
            <a:r>
              <a:rPr lang="ru-RU" sz="1200" dirty="0">
                <a:solidFill>
                  <a:srgbClr val="0066FF"/>
                </a:solidFill>
                <a:latin typeface="SB Sans Display" panose="020B0503040504020204" pitchFamily="34" charset="0"/>
                <a:cs typeface="SB Sans Display" panose="020B0503040504020204" pitchFamily="34" charset="0"/>
              </a:rPr>
              <a:t>внутренние</a:t>
            </a:r>
            <a:br>
              <a:rPr lang="ru-RU" sz="1200" dirty="0">
                <a:solidFill>
                  <a:srgbClr val="0066FF"/>
                </a:solidFill>
                <a:latin typeface="SB Sans Display" panose="020B0503040504020204" pitchFamily="34" charset="0"/>
                <a:cs typeface="SB Sans Display" panose="020B0503040504020204" pitchFamily="34" charset="0"/>
              </a:rPr>
            </a:br>
            <a:r>
              <a:rPr lang="ru-RU" sz="1200" dirty="0">
                <a:solidFill>
                  <a:srgbClr val="0066FF"/>
                </a:solidFill>
                <a:latin typeface="SB Sans Display" panose="020B0503040504020204" pitchFamily="34" charset="0"/>
                <a:cs typeface="SB Sans Display" panose="020B0503040504020204" pitchFamily="34" charset="0"/>
              </a:rPr>
              <a:t>коммуникации</a:t>
            </a:r>
          </a:p>
        </p:txBody>
      </p:sp>
      <p:sp>
        <p:nvSpPr>
          <p:cNvPr id="85" name="Овал 84">
            <a:extLst>
              <a:ext uri="{FF2B5EF4-FFF2-40B4-BE49-F238E27FC236}">
                <a16:creationId xmlns:a16="http://schemas.microsoft.com/office/drawing/2014/main" id="{0D274EC0-E7E7-B54B-8F3F-90984F4B206B}"/>
              </a:ext>
            </a:extLst>
          </p:cNvPr>
          <p:cNvSpPr/>
          <p:nvPr/>
        </p:nvSpPr>
        <p:spPr>
          <a:xfrm>
            <a:off x="4490870" y="3320617"/>
            <a:ext cx="3584483" cy="1986861"/>
          </a:xfrm>
          <a:prstGeom prst="ellipse">
            <a:avLst/>
          </a:prstGeom>
          <a:noFill/>
          <a:ln w="38100">
            <a:gradFill>
              <a:gsLst>
                <a:gs pos="0">
                  <a:srgbClr val="0066FF"/>
                </a:gs>
                <a:gs pos="100000">
                  <a:srgbClr val="B823FF"/>
                </a:gs>
              </a:gsLst>
              <a:lin ang="5400000" scaled="1"/>
            </a:gra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86" name="Рисунок 85">
            <a:extLst>
              <a:ext uri="{FF2B5EF4-FFF2-40B4-BE49-F238E27FC236}">
                <a16:creationId xmlns:a16="http://schemas.microsoft.com/office/drawing/2014/main" id="{17F21A7E-3105-6B44-B420-AAA8208CD44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7347" y="2893128"/>
            <a:ext cx="2102257" cy="2044041"/>
          </a:xfrm>
          <a:prstGeom prst="rect">
            <a:avLst/>
          </a:prstGeom>
        </p:spPr>
      </p:pic>
    </p:spTree>
    <p:extLst>
      <p:ext uri="{BB962C8B-B14F-4D97-AF65-F5344CB8AC3E}">
        <p14:creationId xmlns:p14="http://schemas.microsoft.com/office/powerpoint/2010/main" val="26239994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Рисунок 56">
            <a:extLst>
              <a:ext uri="{FF2B5EF4-FFF2-40B4-BE49-F238E27FC236}">
                <a16:creationId xmlns:a16="http://schemas.microsoft.com/office/drawing/2014/main" id="{2C8EE7B3-079C-9746-BF29-11C23E27A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58" name="TextBox 57">
            <a:extLst>
              <a:ext uri="{FF2B5EF4-FFF2-40B4-BE49-F238E27FC236}">
                <a16:creationId xmlns:a16="http://schemas.microsoft.com/office/drawing/2014/main" id="{0332E494-6D98-5A49-9845-73011360AACF}"/>
              </a:ext>
            </a:extLst>
          </p:cNvPr>
          <p:cNvSpPr txBox="1"/>
          <p:nvPr/>
        </p:nvSpPr>
        <p:spPr>
          <a:xfrm>
            <a:off x="824346" y="1056127"/>
            <a:ext cx="6397547" cy="978729"/>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Поиск и привлечение</a:t>
            </a:r>
            <a:b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b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талантов</a:t>
            </a:r>
          </a:p>
        </p:txBody>
      </p:sp>
      <p:sp>
        <p:nvSpPr>
          <p:cNvPr id="59" name="TextBox 58">
            <a:extLst>
              <a:ext uri="{FF2B5EF4-FFF2-40B4-BE49-F238E27FC236}">
                <a16:creationId xmlns:a16="http://schemas.microsoft.com/office/drawing/2014/main" id="{066CF997-4D87-524F-9A44-77C22A696744}"/>
              </a:ext>
            </a:extLst>
          </p:cNvPr>
          <p:cNvSpPr txBox="1"/>
          <p:nvPr/>
        </p:nvSpPr>
        <p:spPr>
          <a:xfrm>
            <a:off x="841666" y="2103473"/>
            <a:ext cx="3612570" cy="553998"/>
          </a:xfrm>
          <a:prstGeom prst="rect">
            <a:avLst/>
          </a:prstGeom>
          <a:noFill/>
        </p:spPr>
        <p:txBody>
          <a:bodyPr wrap="square" rtlCol="0">
            <a:spAutoFit/>
          </a:bodyPr>
          <a:lstStyle/>
          <a:p>
            <a:r>
              <a:rPr lang="ru-RU" sz="1500" kern="100" dirty="0">
                <a:solidFill>
                  <a:schemeClr val="bg1">
                    <a:lumMod val="50000"/>
                  </a:schemeClr>
                </a:solidFill>
                <a:latin typeface="SB Sans Display" panose="020B0503040504020204" pitchFamily="34" charset="0"/>
                <a:cs typeface="SB Sans Display" panose="020B0503040504020204" pitchFamily="34" charset="0"/>
              </a:rPr>
              <a:t>Теперь вы ни за что не пропустите</a:t>
            </a:r>
          </a:p>
          <a:p>
            <a:r>
              <a:rPr lang="ru-RU" sz="1500" kern="100" dirty="0">
                <a:solidFill>
                  <a:schemeClr val="bg1">
                    <a:lumMod val="50000"/>
                  </a:schemeClr>
                </a:solidFill>
                <a:latin typeface="SB Sans Display" panose="020B0503040504020204" pitchFamily="34" charset="0"/>
                <a:cs typeface="SB Sans Display" panose="020B0503040504020204" pitchFamily="34" charset="0"/>
              </a:rPr>
              <a:t>«то самое резюме» </a:t>
            </a:r>
          </a:p>
        </p:txBody>
      </p:sp>
      <p:sp>
        <p:nvSpPr>
          <p:cNvPr id="60" name="TextBox 59">
            <a:extLst>
              <a:ext uri="{FF2B5EF4-FFF2-40B4-BE49-F238E27FC236}">
                <a16:creationId xmlns:a16="http://schemas.microsoft.com/office/drawing/2014/main" id="{221A8267-76E0-F941-AABE-FA93AAAEBE8C}"/>
              </a:ext>
            </a:extLst>
          </p:cNvPr>
          <p:cNvSpPr txBox="1"/>
          <p:nvPr/>
        </p:nvSpPr>
        <p:spPr>
          <a:xfrm>
            <a:off x="853212" y="3351500"/>
            <a:ext cx="2339996" cy="1887055"/>
          </a:xfrm>
          <a:prstGeom prst="rect">
            <a:avLst/>
          </a:prstGeom>
          <a:noFill/>
        </p:spPr>
        <p:txBody>
          <a:bodyPr wrap="square" rtlCol="0">
            <a:spAutoFit/>
          </a:bodyPr>
          <a:lstStyle/>
          <a:p>
            <a:pPr marL="288000" indent="-288000">
              <a:lnSpc>
                <a:spcPct val="108000"/>
              </a:lnSpc>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Интеграция с </a:t>
            </a:r>
            <a:r>
              <a:rPr lang="ru-RU" sz="1200" kern="100" dirty="0" err="1">
                <a:solidFill>
                  <a:schemeClr val="tx1">
                    <a:lumMod val="85000"/>
                    <a:lumOff val="15000"/>
                  </a:schemeClr>
                </a:solidFill>
                <a:latin typeface="SB Sans Display Medium" panose="020B0503040504020204" pitchFamily="34" charset="0"/>
                <a:cs typeface="SB Sans Display Medium" panose="020B0503040504020204" pitchFamily="34" charset="0"/>
              </a:rPr>
              <a:t>джоб</a:t>
            </a: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-сайтами</a:t>
            </a:r>
          </a:p>
          <a:p>
            <a:pPr marL="288000" indent="-288000">
              <a:lnSpc>
                <a:spcPct val="108000"/>
              </a:lnSpc>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Сбор аналитики на каждом </a:t>
            </a:r>
            <a:b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b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шаге воронки</a:t>
            </a:r>
          </a:p>
          <a:p>
            <a:pPr marL="288000" indent="-288000">
              <a:lnSpc>
                <a:spcPct val="108000"/>
              </a:lnSpc>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Встроенное тестирование</a:t>
            </a:r>
            <a:b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b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кандидатов и первичная оценка </a:t>
            </a:r>
          </a:p>
        </p:txBody>
      </p:sp>
      <p:sp>
        <p:nvSpPr>
          <p:cNvPr id="61" name="Скругленный прямоугольник 60">
            <a:extLst>
              <a:ext uri="{FF2B5EF4-FFF2-40B4-BE49-F238E27FC236}">
                <a16:creationId xmlns:a16="http://schemas.microsoft.com/office/drawing/2014/main" id="{A2E1290C-CFD2-E444-A04C-43D877E60F99}"/>
              </a:ext>
            </a:extLst>
          </p:cNvPr>
          <p:cNvSpPr/>
          <p:nvPr/>
        </p:nvSpPr>
        <p:spPr>
          <a:xfrm>
            <a:off x="5867400" y="1056127"/>
            <a:ext cx="5486400" cy="5446273"/>
          </a:xfrm>
          <a:prstGeom prst="roundRect">
            <a:avLst>
              <a:gd name="adj" fmla="val 2244"/>
            </a:avLst>
          </a:prstGeom>
          <a:solidFill>
            <a:srgbClr val="B69B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62" name="Рисунок 61">
            <a:extLst>
              <a:ext uri="{FF2B5EF4-FFF2-40B4-BE49-F238E27FC236}">
                <a16:creationId xmlns:a16="http://schemas.microsoft.com/office/drawing/2014/main" id="{2D70C54D-9A2B-E045-8378-D0444D4E614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0392" y="894442"/>
            <a:ext cx="5700412" cy="5614938"/>
          </a:xfrm>
          <a:prstGeom prst="rect">
            <a:avLst/>
          </a:prstGeom>
        </p:spPr>
      </p:pic>
      <p:sp>
        <p:nvSpPr>
          <p:cNvPr id="63" name="Номер слайда 12">
            <a:extLst>
              <a:ext uri="{FF2B5EF4-FFF2-40B4-BE49-F238E27FC236}">
                <a16:creationId xmlns:a16="http://schemas.microsoft.com/office/drawing/2014/main" id="{E2582FF7-2926-6149-B5C9-4B98578486F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12</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0" name="TextBox 9">
            <a:extLst>
              <a:ext uri="{FF2B5EF4-FFF2-40B4-BE49-F238E27FC236}">
                <a16:creationId xmlns:a16="http://schemas.microsoft.com/office/drawing/2014/main" id="{066CF997-4D87-524F-9A44-77C22A696744}"/>
              </a:ext>
            </a:extLst>
          </p:cNvPr>
          <p:cNvSpPr txBox="1"/>
          <p:nvPr/>
        </p:nvSpPr>
        <p:spPr>
          <a:xfrm>
            <a:off x="863620" y="2931770"/>
            <a:ext cx="1000383" cy="323165"/>
          </a:xfrm>
          <a:prstGeom prst="rect">
            <a:avLst/>
          </a:prstGeom>
          <a:noFill/>
        </p:spPr>
        <p:txBody>
          <a:bodyPr wrap="square" rtlCol="0">
            <a:spAutoFit/>
          </a:bodyPr>
          <a:lstStyle/>
          <a:p>
            <a:r>
              <a:rPr lang="ru-RU" sz="1500" kern="100" dirty="0">
                <a:solidFill>
                  <a:srgbClr val="0066FF"/>
                </a:solidFill>
                <a:latin typeface="SB Sans Display" panose="020B0503040504020204" pitchFamily="34" charset="0"/>
                <a:cs typeface="SB Sans Display" panose="020B0503040504020204" pitchFamily="34" charset="0"/>
              </a:rPr>
              <a:t>Для </a:t>
            </a:r>
            <a:r>
              <a:rPr lang="en-US" sz="1500" kern="100" dirty="0">
                <a:solidFill>
                  <a:srgbClr val="0066FF"/>
                </a:solidFill>
                <a:latin typeface="SB Sans Display" panose="020B0503040504020204" pitchFamily="34" charset="0"/>
                <a:cs typeface="SB Sans Display" panose="020B0503040504020204" pitchFamily="34" charset="0"/>
              </a:rPr>
              <a:t>HR</a:t>
            </a:r>
            <a:endParaRPr lang="ru-RU" sz="1500" kern="100" dirty="0">
              <a:solidFill>
                <a:srgbClr val="0066FF"/>
              </a:solidFill>
              <a:latin typeface="SB Sans Display" panose="020B0503040504020204" pitchFamily="34" charset="0"/>
              <a:cs typeface="SB Sans Display" panose="020B0503040504020204" pitchFamily="34" charset="0"/>
            </a:endParaRPr>
          </a:p>
        </p:txBody>
      </p:sp>
      <p:sp>
        <p:nvSpPr>
          <p:cNvPr id="11" name="Прямоугольник 10"/>
          <p:cNvSpPr/>
          <p:nvPr/>
        </p:nvSpPr>
        <p:spPr>
          <a:xfrm>
            <a:off x="799541" y="5633456"/>
            <a:ext cx="4551266" cy="584775"/>
          </a:xfrm>
          <a:prstGeom prst="rect">
            <a:avLst/>
          </a:prstGeom>
        </p:spPr>
        <p:txBody>
          <a:bodyPr wrap="square">
            <a:spAutoFit/>
          </a:bodyPr>
          <a:lstStyle/>
          <a:p>
            <a:pPr>
              <a:spcAft>
                <a:spcPts val="1500"/>
              </a:spcAft>
              <a:buClr>
                <a:srgbClr val="0067FF"/>
              </a:buClr>
            </a:pPr>
            <a:r>
              <a:rPr lang="ru-RU" sz="1600" dirty="0">
                <a:solidFill>
                  <a:srgbClr val="0066FF"/>
                </a:solidFill>
                <a:latin typeface="SB Sans Display" panose="020B0503040504020204" pitchFamily="34" charset="0"/>
                <a:cs typeface="SB Sans Display" panose="020B0503040504020204" pitchFamily="34" charset="0"/>
              </a:rPr>
              <a:t>Современный UX коммуникации кандидата </a:t>
            </a:r>
            <a:br>
              <a:rPr lang="ru-RU" sz="1600" dirty="0">
                <a:solidFill>
                  <a:srgbClr val="0066FF"/>
                </a:solidFill>
                <a:latin typeface="SB Sans Display" panose="020B0503040504020204" pitchFamily="34" charset="0"/>
                <a:cs typeface="SB Sans Display" panose="020B0503040504020204" pitchFamily="34" charset="0"/>
              </a:rPr>
            </a:br>
            <a:r>
              <a:rPr lang="ru-RU" sz="1600" dirty="0">
                <a:solidFill>
                  <a:srgbClr val="0066FF"/>
                </a:solidFill>
                <a:latin typeface="SB Sans Display" panose="020B0503040504020204" pitchFamily="34" charset="0"/>
                <a:cs typeface="SB Sans Display" panose="020B0503040504020204" pitchFamily="34" charset="0"/>
              </a:rPr>
              <a:t>с потенциальным работодателем</a:t>
            </a:r>
          </a:p>
        </p:txBody>
      </p:sp>
      <p:sp>
        <p:nvSpPr>
          <p:cNvPr id="12" name="TextBox 11">
            <a:extLst>
              <a:ext uri="{FF2B5EF4-FFF2-40B4-BE49-F238E27FC236}">
                <a16:creationId xmlns:a16="http://schemas.microsoft.com/office/drawing/2014/main" id="{221A8267-76E0-F941-AABE-FA93AAAEBE8C}"/>
              </a:ext>
            </a:extLst>
          </p:cNvPr>
          <p:cNvSpPr txBox="1"/>
          <p:nvPr/>
        </p:nvSpPr>
        <p:spPr>
          <a:xfrm>
            <a:off x="3075579" y="3341636"/>
            <a:ext cx="2653088" cy="1887055"/>
          </a:xfrm>
          <a:prstGeom prst="rect">
            <a:avLst/>
          </a:prstGeom>
          <a:noFill/>
        </p:spPr>
        <p:txBody>
          <a:bodyPr wrap="square" rtlCol="0">
            <a:spAutoFit/>
          </a:bodyPr>
          <a:lstStyle/>
          <a:p>
            <a:pPr marL="288000" indent="-288000">
              <a:lnSpc>
                <a:spcPct val="108000"/>
              </a:lnSpc>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Возможность рекомендовать своего кандидата</a:t>
            </a:r>
          </a:p>
          <a:p>
            <a:pPr marL="288000" indent="-288000">
              <a:lnSpc>
                <a:spcPct val="108000"/>
              </a:lnSpc>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Самостоятельный поиск и делегирование подбора</a:t>
            </a:r>
          </a:p>
          <a:p>
            <a:pPr marL="288000" indent="-288000">
              <a:lnSpc>
                <a:spcPct val="108000"/>
              </a:lnSpc>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Более быстрое закрытие</a:t>
            </a:r>
            <a:b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b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позиций за счёт эффективного внешнего и внутреннего найма</a:t>
            </a:r>
          </a:p>
        </p:txBody>
      </p:sp>
      <p:sp>
        <p:nvSpPr>
          <p:cNvPr id="13" name="TextBox 12">
            <a:extLst>
              <a:ext uri="{FF2B5EF4-FFF2-40B4-BE49-F238E27FC236}">
                <a16:creationId xmlns:a16="http://schemas.microsoft.com/office/drawing/2014/main" id="{066CF997-4D87-524F-9A44-77C22A696744}"/>
              </a:ext>
            </a:extLst>
          </p:cNvPr>
          <p:cNvSpPr txBox="1"/>
          <p:nvPr/>
        </p:nvSpPr>
        <p:spPr>
          <a:xfrm>
            <a:off x="3085987" y="2921906"/>
            <a:ext cx="2447405" cy="323165"/>
          </a:xfrm>
          <a:prstGeom prst="rect">
            <a:avLst/>
          </a:prstGeom>
          <a:noFill/>
        </p:spPr>
        <p:txBody>
          <a:bodyPr wrap="square" rtlCol="0">
            <a:spAutoFit/>
          </a:bodyPr>
          <a:lstStyle/>
          <a:p>
            <a:r>
              <a:rPr lang="ru-RU" sz="1500" kern="100" dirty="0">
                <a:solidFill>
                  <a:srgbClr val="0066FF"/>
                </a:solidFill>
                <a:latin typeface="SB Sans Display" panose="020B0503040504020204" pitchFamily="34" charset="0"/>
                <a:cs typeface="SB Sans Display" panose="020B0503040504020204" pitchFamily="34" charset="0"/>
              </a:rPr>
              <a:t>Для руководителей</a:t>
            </a:r>
          </a:p>
        </p:txBody>
      </p:sp>
    </p:spTree>
    <p:extLst>
      <p:ext uri="{BB962C8B-B14F-4D97-AF65-F5344CB8AC3E}">
        <p14:creationId xmlns:p14="http://schemas.microsoft.com/office/powerpoint/2010/main" val="20316104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C08A5895-9C1C-D847-9A67-7235E01B7F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0" name="TextBox 9">
            <a:extLst>
              <a:ext uri="{FF2B5EF4-FFF2-40B4-BE49-F238E27FC236}">
                <a16:creationId xmlns:a16="http://schemas.microsoft.com/office/drawing/2014/main" id="{617B0930-38C6-AC4E-AE78-3830E8E78AA1}"/>
              </a:ext>
            </a:extLst>
          </p:cNvPr>
          <p:cNvSpPr txBox="1"/>
          <p:nvPr/>
        </p:nvSpPr>
        <p:spPr>
          <a:xfrm>
            <a:off x="7018739" y="1056127"/>
            <a:ext cx="5173262" cy="535531"/>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Оформление</a:t>
            </a:r>
          </a:p>
        </p:txBody>
      </p:sp>
      <p:sp>
        <p:nvSpPr>
          <p:cNvPr id="11" name="TextBox 10">
            <a:extLst>
              <a:ext uri="{FF2B5EF4-FFF2-40B4-BE49-F238E27FC236}">
                <a16:creationId xmlns:a16="http://schemas.microsoft.com/office/drawing/2014/main" id="{5193E03D-BD6D-FD44-B8DF-66AF6A0679A0}"/>
              </a:ext>
            </a:extLst>
          </p:cNvPr>
          <p:cNvSpPr txBox="1"/>
          <p:nvPr/>
        </p:nvSpPr>
        <p:spPr>
          <a:xfrm>
            <a:off x="7036057" y="1884498"/>
            <a:ext cx="4302703" cy="553998"/>
          </a:xfrm>
          <a:prstGeom prst="rect">
            <a:avLst/>
          </a:prstGeom>
          <a:noFill/>
        </p:spPr>
        <p:txBody>
          <a:bodyPr wrap="square" rtlCol="0">
            <a:spAutoFit/>
          </a:bodyPr>
          <a:lstStyle/>
          <a:p>
            <a:r>
              <a:rPr lang="ru-RU" sz="1500" dirty="0">
                <a:solidFill>
                  <a:schemeClr val="bg1">
                    <a:lumMod val="50000"/>
                  </a:schemeClr>
                </a:solidFill>
                <a:latin typeface="SB Sans Display" panose="020B0503040504020204" pitchFamily="34" charset="0"/>
                <a:cs typeface="SB Sans Display" panose="020B0503040504020204" pitchFamily="34" charset="0"/>
              </a:rPr>
              <a:t>Положите вдохновляющее начало </a:t>
            </a:r>
            <a:br>
              <a:rPr lang="ru-RU" sz="1500" dirty="0">
                <a:solidFill>
                  <a:schemeClr val="bg1">
                    <a:lumMod val="50000"/>
                  </a:schemeClr>
                </a:solidFill>
                <a:latin typeface="SB Sans Display" panose="020B0503040504020204" pitchFamily="34" charset="0"/>
                <a:cs typeface="SB Sans Display" panose="020B0503040504020204" pitchFamily="34" charset="0"/>
              </a:rPr>
            </a:br>
            <a:r>
              <a:rPr lang="ru-RU" sz="1500" dirty="0">
                <a:solidFill>
                  <a:schemeClr val="bg1">
                    <a:lumMod val="50000"/>
                  </a:schemeClr>
                </a:solidFill>
                <a:latin typeface="SB Sans Display" panose="020B0503040504020204" pitchFamily="34" charset="0"/>
                <a:cs typeface="SB Sans Display" panose="020B0503040504020204" pitchFamily="34" charset="0"/>
              </a:rPr>
              <a:t>карьерного пути ваших новых сотрудников</a:t>
            </a:r>
            <a:endParaRPr lang="ru-RU" sz="1500" kern="1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2" name="Скругленный прямоугольник 11">
            <a:extLst>
              <a:ext uri="{FF2B5EF4-FFF2-40B4-BE49-F238E27FC236}">
                <a16:creationId xmlns:a16="http://schemas.microsoft.com/office/drawing/2014/main" id="{9FF41579-E30E-2140-9B2B-45F0C62C08C4}"/>
              </a:ext>
            </a:extLst>
          </p:cNvPr>
          <p:cNvSpPr/>
          <p:nvPr/>
        </p:nvSpPr>
        <p:spPr>
          <a:xfrm>
            <a:off x="956541" y="1056127"/>
            <a:ext cx="5486400" cy="5446273"/>
          </a:xfrm>
          <a:prstGeom prst="roundRect">
            <a:avLst>
              <a:gd name="adj" fmla="val 2244"/>
            </a:avLst>
          </a:prstGeom>
          <a:solidFill>
            <a:srgbClr val="CBE9D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3" name="Рисунок 12">
            <a:extLst>
              <a:ext uri="{FF2B5EF4-FFF2-40B4-BE49-F238E27FC236}">
                <a16:creationId xmlns:a16="http://schemas.microsoft.com/office/drawing/2014/main" id="{2B9B3437-AE25-F948-AF41-D5D57CC7E20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41" y="1104490"/>
            <a:ext cx="5486400" cy="5397910"/>
          </a:xfrm>
          <a:prstGeom prst="rect">
            <a:avLst/>
          </a:prstGeom>
        </p:spPr>
      </p:pic>
      <p:sp>
        <p:nvSpPr>
          <p:cNvPr id="14" name="Номер слайда 12">
            <a:extLst>
              <a:ext uri="{FF2B5EF4-FFF2-40B4-BE49-F238E27FC236}">
                <a16:creationId xmlns:a16="http://schemas.microsoft.com/office/drawing/2014/main" id="{34B626F3-F228-614D-BDAF-CD21AA91B8E2}"/>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13</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5" name="TextBox 14">
            <a:extLst>
              <a:ext uri="{FF2B5EF4-FFF2-40B4-BE49-F238E27FC236}">
                <a16:creationId xmlns:a16="http://schemas.microsoft.com/office/drawing/2014/main" id="{52D24CA4-7235-164F-94F3-8DD02F407F92}"/>
              </a:ext>
            </a:extLst>
          </p:cNvPr>
          <p:cNvSpPr txBox="1"/>
          <p:nvPr/>
        </p:nvSpPr>
        <p:spPr>
          <a:xfrm>
            <a:off x="7018738" y="2656502"/>
            <a:ext cx="4302703" cy="2418611"/>
          </a:xfrm>
          <a:prstGeom prst="rect">
            <a:avLst/>
          </a:prstGeom>
          <a:noFill/>
        </p:spPr>
        <p:txBody>
          <a:bodyPr wrap="square" rtlCol="0">
            <a:spAutoFit/>
          </a:bodyPr>
          <a:lstStyle/>
          <a:p>
            <a:pPr marL="288000" indent="-288000">
              <a:lnSpc>
                <a:spcPct val="108000"/>
              </a:lnSpc>
              <a:spcBef>
                <a:spcPts val="1900"/>
              </a:spcBef>
              <a:buSzPct val="140000"/>
              <a:buBlip>
                <a:blip r:embed="rId5"/>
              </a:buBlip>
            </a:pPr>
            <a:r>
              <a:rPr lang="ru-RU" sz="1200" dirty="0">
                <a:latin typeface="SB Sans Display Medium" panose="020B0503040504020204" pitchFamily="34" charset="0"/>
                <a:cs typeface="SB Sans Display Medium" panose="020B0503040504020204" pitchFamily="34" charset="0"/>
              </a:rPr>
              <a:t>Оффер, с которого начнётся позитивный опыт сотрудника в вашей компании </a:t>
            </a:r>
          </a:p>
          <a:p>
            <a:pPr marL="288000" indent="-288000">
              <a:lnSpc>
                <a:spcPct val="108000"/>
              </a:lnSpc>
              <a:spcBef>
                <a:spcPts val="1900"/>
              </a:spcBef>
              <a:buSzPct val="140000"/>
              <a:buBlip>
                <a:blip r:embed="rId5"/>
              </a:buBlip>
            </a:pPr>
            <a:r>
              <a:rPr lang="ru-RU" sz="1200" dirty="0">
                <a:latin typeface="SB Sans Display Medium" panose="020B0503040504020204" pitchFamily="34" charset="0"/>
                <a:cs typeface="SB Sans Display Medium" panose="020B0503040504020204" pitchFamily="34" charset="0"/>
              </a:rPr>
              <a:t>Быстрое оформление и подписание документов в электронном виде за счёт интеграции с кадровыми сервисами </a:t>
            </a:r>
          </a:p>
          <a:p>
            <a:pPr marL="288000" indent="-288000">
              <a:lnSpc>
                <a:spcPct val="108000"/>
              </a:lnSpc>
              <a:spcBef>
                <a:spcPts val="1900"/>
              </a:spcBef>
              <a:buSzPct val="140000"/>
              <a:buBlip>
                <a:blip r:embed="rId5"/>
              </a:buBlip>
            </a:pPr>
            <a:r>
              <a:rPr lang="ru-RU" sz="1200" dirty="0">
                <a:latin typeface="SB Sans Display Medium" panose="020B0503040504020204" pitchFamily="34" charset="0"/>
                <a:cs typeface="SB Sans Display Medium" panose="020B0503040504020204" pitchFamily="34" charset="0"/>
              </a:rPr>
              <a:t>Все согласования в одном окне</a:t>
            </a:r>
          </a:p>
          <a:p>
            <a:pPr marL="288000" indent="-288000">
              <a:lnSpc>
                <a:spcPct val="108000"/>
              </a:lnSpc>
              <a:spcBef>
                <a:spcPts val="1900"/>
              </a:spcBef>
              <a:buSzPct val="140000"/>
              <a:buBlip>
                <a:blip r:embed="rId5"/>
              </a:buBlip>
            </a:pPr>
            <a:r>
              <a:rPr lang="ru-RU" sz="1200" dirty="0">
                <a:latin typeface="SB Sans Display Medium" panose="020B0503040504020204" pitchFamily="34" charset="0"/>
                <a:cs typeface="SB Sans Display Medium" panose="020B0503040504020204" pitchFamily="34" charset="0"/>
              </a:rPr>
              <a:t>Гибкий и удобный процесс оформления</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нового сотрудника с любого устройства</a:t>
            </a:r>
          </a:p>
        </p:txBody>
      </p:sp>
    </p:spTree>
    <p:extLst>
      <p:ext uri="{BB962C8B-B14F-4D97-AF65-F5344CB8AC3E}">
        <p14:creationId xmlns:p14="http://schemas.microsoft.com/office/powerpoint/2010/main" val="14944162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a:extLst>
              <a:ext uri="{FF2B5EF4-FFF2-40B4-BE49-F238E27FC236}">
                <a16:creationId xmlns:a16="http://schemas.microsoft.com/office/drawing/2014/main" id="{A04B7915-C29F-384E-9C68-527877E2F3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24" name="TextBox 23">
            <a:extLst>
              <a:ext uri="{FF2B5EF4-FFF2-40B4-BE49-F238E27FC236}">
                <a16:creationId xmlns:a16="http://schemas.microsoft.com/office/drawing/2014/main" id="{2917C7F9-A1EE-1F4B-869D-43C074DE50D5}"/>
              </a:ext>
            </a:extLst>
          </p:cNvPr>
          <p:cNvSpPr txBox="1"/>
          <p:nvPr/>
        </p:nvSpPr>
        <p:spPr>
          <a:xfrm>
            <a:off x="824346" y="1056127"/>
            <a:ext cx="6397547" cy="535531"/>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Адаптация</a:t>
            </a:r>
          </a:p>
        </p:txBody>
      </p:sp>
      <p:sp>
        <p:nvSpPr>
          <p:cNvPr id="25" name="TextBox 24">
            <a:extLst>
              <a:ext uri="{FF2B5EF4-FFF2-40B4-BE49-F238E27FC236}">
                <a16:creationId xmlns:a16="http://schemas.microsoft.com/office/drawing/2014/main" id="{E81DFE0C-FD19-D34C-AD53-A2037689DF44}"/>
              </a:ext>
            </a:extLst>
          </p:cNvPr>
          <p:cNvSpPr txBox="1"/>
          <p:nvPr/>
        </p:nvSpPr>
        <p:spPr>
          <a:xfrm>
            <a:off x="824346" y="2758169"/>
            <a:ext cx="4302703" cy="3061094"/>
          </a:xfrm>
          <a:prstGeom prst="rect">
            <a:avLst/>
          </a:prstGeom>
          <a:noFill/>
        </p:spPr>
        <p:txBody>
          <a:bodyPr wrap="square" rtlCol="0">
            <a:spAutoFit/>
          </a:bodyPr>
          <a:lstStyle/>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Комфортное погружение новичка в корпоративную культуру</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Единая система адаптации к процессам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и стандартам компании для всех сотрудников</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Высокая вовлечённость, лояльность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и эффективность сотрудников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с первых дней работы </a:t>
            </a:r>
          </a:p>
          <a:p>
            <a:pPr marL="288000" indent="-288000">
              <a:lnSpc>
                <a:spcPct val="108000"/>
              </a:lnSpc>
              <a:spcBef>
                <a:spcPts val="1900"/>
              </a:spcBef>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Проактивное сопровождение сотрудника</a:t>
            </a:r>
          </a:p>
          <a:p>
            <a:pPr marL="288000" indent="-288000">
              <a:lnSpc>
                <a:spcPct val="108000"/>
              </a:lnSpc>
              <a:spcBef>
                <a:spcPts val="1900"/>
              </a:spcBef>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Гибкий мониторинг выхода сотрудника на производительность</a:t>
            </a:r>
          </a:p>
        </p:txBody>
      </p:sp>
      <p:sp>
        <p:nvSpPr>
          <p:cNvPr id="26" name="Скругленный прямоугольник 25">
            <a:extLst>
              <a:ext uri="{FF2B5EF4-FFF2-40B4-BE49-F238E27FC236}">
                <a16:creationId xmlns:a16="http://schemas.microsoft.com/office/drawing/2014/main" id="{4049AC83-BE96-BB42-AA36-E5C6AF79F65A}"/>
              </a:ext>
            </a:extLst>
          </p:cNvPr>
          <p:cNvSpPr/>
          <p:nvPr/>
        </p:nvSpPr>
        <p:spPr>
          <a:xfrm>
            <a:off x="5867400" y="1056127"/>
            <a:ext cx="5486400" cy="5446273"/>
          </a:xfrm>
          <a:prstGeom prst="roundRect">
            <a:avLst>
              <a:gd name="adj" fmla="val 2244"/>
            </a:avLst>
          </a:prstGeom>
          <a:solidFill>
            <a:srgbClr val="D6E1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7" name="Рисунок 26">
            <a:extLst>
              <a:ext uri="{FF2B5EF4-FFF2-40B4-BE49-F238E27FC236}">
                <a16:creationId xmlns:a16="http://schemas.microsoft.com/office/drawing/2014/main" id="{B03B0838-D422-3E45-BC7D-F2825D6CDC8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06451" y="981371"/>
            <a:ext cx="5608297" cy="5524205"/>
          </a:xfrm>
          <a:prstGeom prst="rect">
            <a:avLst/>
          </a:prstGeom>
        </p:spPr>
      </p:pic>
      <p:sp>
        <p:nvSpPr>
          <p:cNvPr id="28" name="Номер слайда 12">
            <a:extLst>
              <a:ext uri="{FF2B5EF4-FFF2-40B4-BE49-F238E27FC236}">
                <a16:creationId xmlns:a16="http://schemas.microsoft.com/office/drawing/2014/main" id="{C5786F6B-0F7A-1745-9540-A141BC071132}"/>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14</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29" name="TextBox 28">
            <a:extLst>
              <a:ext uri="{FF2B5EF4-FFF2-40B4-BE49-F238E27FC236}">
                <a16:creationId xmlns:a16="http://schemas.microsoft.com/office/drawing/2014/main" id="{066CF997-4D87-524F-9A44-77C22A696744}"/>
              </a:ext>
            </a:extLst>
          </p:cNvPr>
          <p:cNvSpPr txBox="1"/>
          <p:nvPr/>
        </p:nvSpPr>
        <p:spPr>
          <a:xfrm>
            <a:off x="824346" y="1812073"/>
            <a:ext cx="4496952" cy="784830"/>
          </a:xfrm>
          <a:prstGeom prst="rect">
            <a:avLst/>
          </a:prstGeom>
          <a:noFill/>
        </p:spPr>
        <p:txBody>
          <a:bodyPr wrap="square" rtlCol="0">
            <a:spAutoFit/>
          </a:bodyPr>
          <a:lstStyle/>
          <a:p>
            <a:r>
              <a:rPr lang="ru-RU" sz="1500" kern="100" dirty="0">
                <a:solidFill>
                  <a:schemeClr val="bg1">
                    <a:lumMod val="50000"/>
                  </a:schemeClr>
                </a:solidFill>
                <a:latin typeface="SB Sans Display" panose="020B0503040504020204" pitchFamily="34" charset="0"/>
                <a:cs typeface="SB Sans Display" panose="020B0503040504020204" pitchFamily="34" charset="0"/>
              </a:rPr>
              <a:t>Ускорьте выход сотрудника на производительность и помогите ему </a:t>
            </a:r>
            <a:br>
              <a:rPr lang="en-US" sz="1500" kern="100" dirty="0">
                <a:solidFill>
                  <a:schemeClr val="bg1">
                    <a:lumMod val="50000"/>
                  </a:schemeClr>
                </a:solidFill>
                <a:latin typeface="SB Sans Display" panose="020B0503040504020204" pitchFamily="34" charset="0"/>
                <a:cs typeface="SB Sans Display" panose="020B0503040504020204" pitchFamily="34" charset="0"/>
              </a:rPr>
            </a:br>
            <a:r>
              <a:rPr lang="ru-RU" sz="1500" kern="100" dirty="0">
                <a:solidFill>
                  <a:schemeClr val="bg1">
                    <a:lumMod val="50000"/>
                  </a:schemeClr>
                </a:solidFill>
                <a:latin typeface="SB Sans Display" panose="020B0503040504020204" pitchFamily="34" charset="0"/>
                <a:cs typeface="SB Sans Display" panose="020B0503040504020204" pitchFamily="34" charset="0"/>
              </a:rPr>
              <a:t>полюбить вашу компанию</a:t>
            </a:r>
          </a:p>
        </p:txBody>
      </p:sp>
    </p:spTree>
    <p:extLst>
      <p:ext uri="{BB962C8B-B14F-4D97-AF65-F5344CB8AC3E}">
        <p14:creationId xmlns:p14="http://schemas.microsoft.com/office/powerpoint/2010/main" val="42891193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456CCD8D-E21D-784F-B171-7DA75D6404D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3" name="TextBox 12">
            <a:extLst>
              <a:ext uri="{FF2B5EF4-FFF2-40B4-BE49-F238E27FC236}">
                <a16:creationId xmlns:a16="http://schemas.microsoft.com/office/drawing/2014/main" id="{F21EBF55-EEE1-B44B-8119-88F7604B4DC3}"/>
              </a:ext>
            </a:extLst>
          </p:cNvPr>
          <p:cNvSpPr txBox="1"/>
          <p:nvPr/>
        </p:nvSpPr>
        <p:spPr>
          <a:xfrm>
            <a:off x="7018739" y="1056127"/>
            <a:ext cx="5173262" cy="978729"/>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Профиль </a:t>
            </a:r>
          </a:p>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сотрудника</a:t>
            </a:r>
          </a:p>
        </p:txBody>
      </p:sp>
      <p:sp>
        <p:nvSpPr>
          <p:cNvPr id="15" name="TextBox 14">
            <a:extLst>
              <a:ext uri="{FF2B5EF4-FFF2-40B4-BE49-F238E27FC236}">
                <a16:creationId xmlns:a16="http://schemas.microsoft.com/office/drawing/2014/main" id="{133C3117-A337-0449-92CD-6C83368109AF}"/>
              </a:ext>
            </a:extLst>
          </p:cNvPr>
          <p:cNvSpPr txBox="1"/>
          <p:nvPr/>
        </p:nvSpPr>
        <p:spPr>
          <a:xfrm>
            <a:off x="7036057" y="2113098"/>
            <a:ext cx="4302703" cy="553998"/>
          </a:xfrm>
          <a:prstGeom prst="rect">
            <a:avLst/>
          </a:prstGeom>
          <a:noFill/>
        </p:spPr>
        <p:txBody>
          <a:bodyPr wrap="square" rtlCol="0">
            <a:spAutoFit/>
          </a:bodyPr>
          <a:lstStyle/>
          <a:p>
            <a:r>
              <a:rPr lang="ru-RU" sz="1500" dirty="0">
                <a:solidFill>
                  <a:schemeClr val="bg1">
                    <a:lumMod val="50000"/>
                  </a:schemeClr>
                </a:solidFill>
                <a:latin typeface="SB Sans Display" panose="020B0503040504020204" pitchFamily="34" charset="0"/>
                <a:cs typeface="SB Sans Display" panose="020B0503040504020204" pitchFamily="34" charset="0"/>
              </a:rPr>
              <a:t>Помогите сотруднику рассказать о себе </a:t>
            </a:r>
            <a:br>
              <a:rPr lang="ru-RU" sz="1500" dirty="0">
                <a:solidFill>
                  <a:schemeClr val="bg1">
                    <a:lumMod val="50000"/>
                  </a:schemeClr>
                </a:solidFill>
                <a:latin typeface="SB Sans Display" panose="020B0503040504020204" pitchFamily="34" charset="0"/>
                <a:cs typeface="SB Sans Display" panose="020B0503040504020204" pitchFamily="34" charset="0"/>
              </a:rPr>
            </a:br>
            <a:r>
              <a:rPr lang="ru-RU" sz="1500" dirty="0">
                <a:solidFill>
                  <a:schemeClr val="bg1">
                    <a:lumMod val="50000"/>
                  </a:schemeClr>
                </a:solidFill>
                <a:latin typeface="SB Sans Display" panose="020B0503040504020204" pitchFamily="34" charset="0"/>
                <a:cs typeface="SB Sans Display" panose="020B0503040504020204" pitchFamily="34" charset="0"/>
              </a:rPr>
              <a:t>и начать взаимодействие с коллегами</a:t>
            </a:r>
            <a:endParaRPr lang="ru-RU" sz="1500" kern="1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6" name="Скругленный прямоугольник 15">
            <a:extLst>
              <a:ext uri="{FF2B5EF4-FFF2-40B4-BE49-F238E27FC236}">
                <a16:creationId xmlns:a16="http://schemas.microsoft.com/office/drawing/2014/main" id="{BDEC606C-C279-B64F-882C-4A503F2AB40A}"/>
              </a:ext>
            </a:extLst>
          </p:cNvPr>
          <p:cNvSpPr/>
          <p:nvPr/>
        </p:nvSpPr>
        <p:spPr>
          <a:xfrm>
            <a:off x="956541" y="1056127"/>
            <a:ext cx="5486400" cy="5446273"/>
          </a:xfrm>
          <a:prstGeom prst="roundRect">
            <a:avLst>
              <a:gd name="adj" fmla="val 2244"/>
            </a:avLst>
          </a:prstGeom>
          <a:solidFill>
            <a:srgbClr val="ECCFC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7" name="Рисунок 16">
            <a:extLst>
              <a:ext uri="{FF2B5EF4-FFF2-40B4-BE49-F238E27FC236}">
                <a16:creationId xmlns:a16="http://schemas.microsoft.com/office/drawing/2014/main" id="{88CD8980-5CB2-3840-9D37-6770DE6CDB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8835" y="1580566"/>
            <a:ext cx="5074755" cy="4531504"/>
          </a:xfrm>
          <a:prstGeom prst="rect">
            <a:avLst/>
          </a:prstGeom>
        </p:spPr>
      </p:pic>
      <p:sp>
        <p:nvSpPr>
          <p:cNvPr id="18" name="Номер слайда 12">
            <a:extLst>
              <a:ext uri="{FF2B5EF4-FFF2-40B4-BE49-F238E27FC236}">
                <a16:creationId xmlns:a16="http://schemas.microsoft.com/office/drawing/2014/main" id="{B72B66C3-0DEC-4046-A985-D073D1D0675E}"/>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15</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9" name="TextBox 18">
            <a:extLst>
              <a:ext uri="{FF2B5EF4-FFF2-40B4-BE49-F238E27FC236}">
                <a16:creationId xmlns:a16="http://schemas.microsoft.com/office/drawing/2014/main" id="{52D24CA4-7235-164F-94F3-8DD02F407F92}"/>
              </a:ext>
            </a:extLst>
          </p:cNvPr>
          <p:cNvSpPr txBox="1"/>
          <p:nvPr/>
        </p:nvSpPr>
        <p:spPr>
          <a:xfrm>
            <a:off x="7036057" y="2693985"/>
            <a:ext cx="4302703" cy="1476879"/>
          </a:xfrm>
          <a:prstGeom prst="rect">
            <a:avLst/>
          </a:prstGeom>
          <a:noFill/>
        </p:spPr>
        <p:txBody>
          <a:bodyPr wrap="square" rtlCol="0">
            <a:spAutoFit/>
          </a:bodyPr>
          <a:lstStyle/>
          <a:p>
            <a:pPr marL="288000" indent="-288000">
              <a:lnSpc>
                <a:spcPct val="108000"/>
              </a:lnSpc>
              <a:buSzPct val="140000"/>
              <a:buBlip>
                <a:blip r:embed="rId5"/>
              </a:buBlip>
            </a:pPr>
            <a:r>
              <a:rPr lang="ru-RU" sz="1200" dirty="0">
                <a:latin typeface="SB Sans Display Medium" panose="020B0503040504020204" pitchFamily="34" charset="0"/>
                <a:cs typeface="SB Sans Display Medium" panose="020B0503040504020204" pitchFamily="34" charset="0"/>
              </a:rPr>
              <a:t>14 разделов информации о сотруднике</a:t>
            </a:r>
          </a:p>
          <a:p>
            <a:pPr marL="288000" indent="-288000">
              <a:lnSpc>
                <a:spcPct val="108000"/>
              </a:lnSpc>
              <a:buSzPct val="140000"/>
              <a:buBlip>
                <a:blip r:embed="rId5"/>
              </a:buBlip>
            </a:pPr>
            <a:r>
              <a:rPr lang="ru-RU" sz="1200" dirty="0">
                <a:latin typeface="SB Sans Display Medium" panose="020B0503040504020204" pitchFamily="34" charset="0"/>
                <a:cs typeface="SB Sans Display Medium" panose="020B0503040504020204" pitchFamily="34" charset="0"/>
              </a:rPr>
              <a:t>Всё, что может иметь значение для работы, - во внутреннем резюме каждого сотрудника</a:t>
            </a:r>
          </a:p>
          <a:p>
            <a:pPr marL="288000" indent="-288000">
              <a:lnSpc>
                <a:spcPct val="108000"/>
              </a:lnSpc>
              <a:buSzPct val="140000"/>
              <a:buBlip>
                <a:blip r:embed="rId5"/>
              </a:buBlip>
            </a:pPr>
            <a:r>
              <a:rPr lang="ru-RU" sz="1200" dirty="0">
                <a:latin typeface="SB Sans Display Medium" panose="020B0503040504020204" pitchFamily="34" charset="0"/>
                <a:cs typeface="SB Sans Display Medium" panose="020B0503040504020204" pitchFamily="34" charset="0"/>
              </a:rPr>
              <a:t>Управление потенциалом сотрудника: принятие решений о развитии и ротации</a:t>
            </a:r>
          </a:p>
          <a:p>
            <a:pPr marL="288000" indent="-288000">
              <a:lnSpc>
                <a:spcPct val="108000"/>
              </a:lnSpc>
              <a:buSzPct val="140000"/>
              <a:buBlip>
                <a:blip r:embed="rId5"/>
              </a:buBlip>
            </a:pPr>
            <a:r>
              <a:rPr lang="ru-RU" sz="1200" dirty="0">
                <a:latin typeface="SB Sans Display Medium" panose="020B0503040504020204" pitchFamily="34" charset="0"/>
                <a:cs typeface="SB Sans Display Medium" panose="020B0503040504020204" pitchFamily="34" charset="0"/>
              </a:rPr>
              <a:t>Продвижение внутри компании и увеличение «продолжительности жизни» сотрудников </a:t>
            </a:r>
          </a:p>
        </p:txBody>
      </p:sp>
      <p:sp>
        <p:nvSpPr>
          <p:cNvPr id="10" name="Прямоугольник 9"/>
          <p:cNvSpPr/>
          <p:nvPr/>
        </p:nvSpPr>
        <p:spPr>
          <a:xfrm>
            <a:off x="6915078" y="5853257"/>
            <a:ext cx="5023551" cy="584775"/>
          </a:xfrm>
          <a:prstGeom prst="rect">
            <a:avLst/>
          </a:prstGeom>
        </p:spPr>
        <p:txBody>
          <a:bodyPr wrap="square">
            <a:spAutoFit/>
          </a:bodyPr>
          <a:lstStyle/>
          <a:p>
            <a:pPr>
              <a:spcAft>
                <a:spcPts val="1500"/>
              </a:spcAft>
              <a:buClr>
                <a:srgbClr val="0067FF"/>
              </a:buClr>
            </a:pPr>
            <a:r>
              <a:rPr lang="ru-RU" sz="1600" dirty="0">
                <a:solidFill>
                  <a:srgbClr val="0066FF"/>
                </a:solidFill>
                <a:latin typeface="SB Sans Display" panose="020B0503040504020204" pitchFamily="34" charset="0"/>
                <a:cs typeface="SB Sans Display" panose="020B0503040504020204" pitchFamily="34" charset="0"/>
              </a:rPr>
              <a:t>Вся необходимая информация о сотруднике на одной странице в режиме реального времени</a:t>
            </a:r>
          </a:p>
        </p:txBody>
      </p:sp>
      <p:sp>
        <p:nvSpPr>
          <p:cNvPr id="14" name="TextBox 13">
            <a:extLst>
              <a:ext uri="{FF2B5EF4-FFF2-40B4-BE49-F238E27FC236}">
                <a16:creationId xmlns:a16="http://schemas.microsoft.com/office/drawing/2014/main" id="{066CF997-4D87-524F-9A44-77C22A696744}"/>
              </a:ext>
            </a:extLst>
          </p:cNvPr>
          <p:cNvSpPr txBox="1"/>
          <p:nvPr/>
        </p:nvSpPr>
        <p:spPr>
          <a:xfrm>
            <a:off x="6838878" y="4327526"/>
            <a:ext cx="1803498" cy="323165"/>
          </a:xfrm>
          <a:prstGeom prst="rect">
            <a:avLst/>
          </a:prstGeom>
          <a:noFill/>
        </p:spPr>
        <p:txBody>
          <a:bodyPr wrap="square" rtlCol="0">
            <a:spAutoFit/>
          </a:bodyPr>
          <a:lstStyle/>
          <a:p>
            <a:r>
              <a:rPr lang="ru-RU" sz="1500" kern="100" dirty="0">
                <a:solidFill>
                  <a:srgbClr val="0066FF"/>
                </a:solidFill>
                <a:latin typeface="SB Sans Display" panose="020B0503040504020204" pitchFamily="34" charset="0"/>
                <a:cs typeface="SB Sans Display" panose="020B0503040504020204" pitchFamily="34" charset="0"/>
              </a:rPr>
              <a:t>Для сотрудника</a:t>
            </a:r>
          </a:p>
        </p:txBody>
      </p:sp>
      <p:sp>
        <p:nvSpPr>
          <p:cNvPr id="20" name="TextBox 19">
            <a:extLst>
              <a:ext uri="{FF2B5EF4-FFF2-40B4-BE49-F238E27FC236}">
                <a16:creationId xmlns:a16="http://schemas.microsoft.com/office/drawing/2014/main" id="{066CF997-4D87-524F-9A44-77C22A696744}"/>
              </a:ext>
            </a:extLst>
          </p:cNvPr>
          <p:cNvSpPr txBox="1"/>
          <p:nvPr/>
        </p:nvSpPr>
        <p:spPr>
          <a:xfrm>
            <a:off x="9190712" y="4327527"/>
            <a:ext cx="2447405" cy="323165"/>
          </a:xfrm>
          <a:prstGeom prst="rect">
            <a:avLst/>
          </a:prstGeom>
          <a:noFill/>
        </p:spPr>
        <p:txBody>
          <a:bodyPr wrap="square" rtlCol="0">
            <a:spAutoFit/>
          </a:bodyPr>
          <a:lstStyle/>
          <a:p>
            <a:r>
              <a:rPr lang="ru-RU" sz="1500" kern="100" dirty="0">
                <a:solidFill>
                  <a:srgbClr val="0066FF"/>
                </a:solidFill>
                <a:latin typeface="SB Sans Display" panose="020B0503040504020204" pitchFamily="34" charset="0"/>
                <a:cs typeface="SB Sans Display" panose="020B0503040504020204" pitchFamily="34" charset="0"/>
              </a:rPr>
              <a:t>Инсайты руководителю</a:t>
            </a:r>
          </a:p>
        </p:txBody>
      </p:sp>
      <p:sp>
        <p:nvSpPr>
          <p:cNvPr id="21" name="TextBox 20">
            <a:extLst>
              <a:ext uri="{FF2B5EF4-FFF2-40B4-BE49-F238E27FC236}">
                <a16:creationId xmlns:a16="http://schemas.microsoft.com/office/drawing/2014/main" id="{52D24CA4-7235-164F-94F3-8DD02F407F92}"/>
              </a:ext>
            </a:extLst>
          </p:cNvPr>
          <p:cNvSpPr txBox="1"/>
          <p:nvPr/>
        </p:nvSpPr>
        <p:spPr>
          <a:xfrm>
            <a:off x="9190713" y="4650692"/>
            <a:ext cx="2747915" cy="1089401"/>
          </a:xfrm>
          <a:prstGeom prst="rect">
            <a:avLst/>
          </a:prstGeom>
          <a:noFill/>
        </p:spPr>
        <p:txBody>
          <a:bodyPr wrap="square" rtlCol="0">
            <a:spAutoFit/>
          </a:bodyPr>
          <a:lstStyle/>
          <a:p>
            <a:pPr>
              <a:lnSpc>
                <a:spcPct val="108000"/>
              </a:lnSpc>
              <a:buSzPct val="140000"/>
            </a:pPr>
            <a:r>
              <a:rPr lang="ru-RU" sz="1200" dirty="0">
                <a:latin typeface="SB Sans Display Medium" panose="020B0503040504020204" pitchFamily="34" charset="0"/>
                <a:cs typeface="SB Sans Display Medium" panose="020B0503040504020204" pitchFamily="34" charset="0"/>
              </a:rPr>
              <a:t>По ключевым зонам внимания о каждом подчинённом: история оценок, навыки и компетенции, команда, благополучие, обучение и карьерное развитие</a:t>
            </a:r>
          </a:p>
        </p:txBody>
      </p:sp>
      <p:sp>
        <p:nvSpPr>
          <p:cNvPr id="22" name="TextBox 21">
            <a:extLst>
              <a:ext uri="{FF2B5EF4-FFF2-40B4-BE49-F238E27FC236}">
                <a16:creationId xmlns:a16="http://schemas.microsoft.com/office/drawing/2014/main" id="{52D24CA4-7235-164F-94F3-8DD02F407F92}"/>
              </a:ext>
            </a:extLst>
          </p:cNvPr>
          <p:cNvSpPr txBox="1"/>
          <p:nvPr/>
        </p:nvSpPr>
        <p:spPr>
          <a:xfrm>
            <a:off x="6842182" y="4662854"/>
            <a:ext cx="2900309" cy="1089401"/>
          </a:xfrm>
          <a:prstGeom prst="rect">
            <a:avLst/>
          </a:prstGeom>
          <a:noFill/>
        </p:spPr>
        <p:txBody>
          <a:bodyPr wrap="square" rtlCol="0">
            <a:spAutoFit/>
          </a:bodyPr>
          <a:lstStyle/>
          <a:p>
            <a:pPr>
              <a:lnSpc>
                <a:spcPct val="108000"/>
              </a:lnSpc>
              <a:buSzPct val="140000"/>
            </a:pPr>
            <a:r>
              <a:rPr lang="ru-RU" sz="1200" dirty="0">
                <a:latin typeface="SB Sans Display Medium" panose="020B0503040504020204" pitchFamily="34" charset="0"/>
                <a:cs typeface="SB Sans Display Medium" panose="020B0503040504020204" pitchFamily="34" charset="0"/>
              </a:rPr>
              <a:t>Инсайты эффективности,</a:t>
            </a:r>
          </a:p>
          <a:p>
            <a:pPr>
              <a:lnSpc>
                <a:spcPct val="108000"/>
              </a:lnSpc>
              <a:buSzPct val="140000"/>
            </a:pPr>
            <a:r>
              <a:rPr lang="ru-RU" sz="1200" dirty="0">
                <a:latin typeface="SB Sans Display Medium" panose="020B0503040504020204" pitchFamily="34" charset="0"/>
                <a:cs typeface="SB Sans Display Medium" panose="020B0503040504020204" pitchFamily="34" charset="0"/>
              </a:rPr>
              <a:t>самооценки, оценки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коллег и руководителей, результативности встреч,</a:t>
            </a:r>
          </a:p>
          <a:p>
            <a:pPr>
              <a:lnSpc>
                <a:spcPct val="108000"/>
              </a:lnSpc>
              <a:buSzPct val="140000"/>
            </a:pPr>
            <a:r>
              <a:rPr lang="ru-RU" sz="1200" dirty="0">
                <a:latin typeface="SB Sans Display Medium" panose="020B0503040504020204" pitchFamily="34" charset="0"/>
                <a:cs typeface="SB Sans Display Medium" panose="020B0503040504020204" pitchFamily="34" charset="0"/>
              </a:rPr>
              <a:t>обучения и др.</a:t>
            </a:r>
          </a:p>
        </p:txBody>
      </p:sp>
    </p:spTree>
    <p:extLst>
      <p:ext uri="{BB962C8B-B14F-4D97-AF65-F5344CB8AC3E}">
        <p14:creationId xmlns:p14="http://schemas.microsoft.com/office/powerpoint/2010/main" val="35193543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a:extLst>
              <a:ext uri="{FF2B5EF4-FFF2-40B4-BE49-F238E27FC236}">
                <a16:creationId xmlns:a16="http://schemas.microsoft.com/office/drawing/2014/main" id="{C575DFCD-10C9-FC44-9878-9C5D1C2453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7" name="TextBox 16">
            <a:extLst>
              <a:ext uri="{FF2B5EF4-FFF2-40B4-BE49-F238E27FC236}">
                <a16:creationId xmlns:a16="http://schemas.microsoft.com/office/drawing/2014/main" id="{08595BF4-2770-EE49-B746-B6A9703EC235}"/>
              </a:ext>
            </a:extLst>
          </p:cNvPr>
          <p:cNvSpPr txBox="1"/>
          <p:nvPr/>
        </p:nvSpPr>
        <p:spPr>
          <a:xfrm>
            <a:off x="824346" y="1056127"/>
            <a:ext cx="6397547" cy="542649"/>
          </a:xfrm>
          <a:prstGeom prst="rect">
            <a:avLst/>
          </a:prstGeom>
          <a:noFill/>
        </p:spPr>
        <p:txBody>
          <a:bodyPr wrap="square" rtlCol="0">
            <a:spAutoFit/>
          </a:bodyPr>
          <a:lstStyle/>
          <a:p>
            <a:pPr>
              <a:lnSpc>
                <a:spcPct val="80000"/>
              </a:lnSpc>
            </a:pPr>
            <a:r>
              <a:rPr lang="ru-RU" sz="3600" b="1" dirty="0">
                <a:latin typeface="SB Sans Display" panose="020B0503040504020204" pitchFamily="34" charset="0"/>
                <a:cs typeface="SB Sans Display" panose="020B0503040504020204" pitchFamily="34" charset="0"/>
              </a:rPr>
              <a:t>Цели и задачи</a:t>
            </a:r>
            <a:endPar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endParaRPr>
          </a:p>
        </p:txBody>
      </p:sp>
      <p:sp>
        <p:nvSpPr>
          <p:cNvPr id="18" name="TextBox 17">
            <a:extLst>
              <a:ext uri="{FF2B5EF4-FFF2-40B4-BE49-F238E27FC236}">
                <a16:creationId xmlns:a16="http://schemas.microsoft.com/office/drawing/2014/main" id="{5787C08E-D293-D946-8ECD-C148E43C50A7}"/>
              </a:ext>
            </a:extLst>
          </p:cNvPr>
          <p:cNvSpPr txBox="1"/>
          <p:nvPr/>
        </p:nvSpPr>
        <p:spPr>
          <a:xfrm>
            <a:off x="841666" y="1843589"/>
            <a:ext cx="4492334" cy="553998"/>
          </a:xfrm>
          <a:prstGeom prst="rect">
            <a:avLst/>
          </a:prstGeom>
          <a:noFill/>
        </p:spPr>
        <p:txBody>
          <a:bodyPr wrap="square" rtlCol="0">
            <a:spAutoFit/>
          </a:bodyPr>
          <a:lstStyle/>
          <a:p>
            <a:r>
              <a:rPr lang="ru-RU" sz="1500" dirty="0">
                <a:solidFill>
                  <a:schemeClr val="bg1">
                    <a:lumMod val="50000"/>
                  </a:schemeClr>
                </a:solidFill>
                <a:latin typeface="SB Sans Display" panose="020B0503040504020204" pitchFamily="34" charset="0"/>
                <a:cs typeface="SB Sans Display" panose="020B0503040504020204" pitchFamily="34" charset="0"/>
              </a:rPr>
              <a:t>Ставьте цели, которые продвигают компанию </a:t>
            </a:r>
            <a:br>
              <a:rPr lang="ru-RU" sz="1500" dirty="0">
                <a:solidFill>
                  <a:schemeClr val="bg1">
                    <a:lumMod val="50000"/>
                  </a:schemeClr>
                </a:solidFill>
                <a:latin typeface="SB Sans Display" panose="020B0503040504020204" pitchFamily="34" charset="0"/>
                <a:cs typeface="SB Sans Display" panose="020B0503040504020204" pitchFamily="34" charset="0"/>
              </a:rPr>
            </a:br>
            <a:r>
              <a:rPr lang="ru-RU" sz="1500" dirty="0">
                <a:solidFill>
                  <a:schemeClr val="bg1">
                    <a:lumMod val="50000"/>
                  </a:schemeClr>
                </a:solidFill>
                <a:latin typeface="SB Sans Display" panose="020B0503040504020204" pitchFamily="34" charset="0"/>
                <a:cs typeface="SB Sans Display" panose="020B0503040504020204" pitchFamily="34" charset="0"/>
              </a:rPr>
              <a:t>и развивают сотрудников</a:t>
            </a:r>
            <a:endParaRPr lang="ru-RU" sz="1500" kern="1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9" name="TextBox 18">
            <a:extLst>
              <a:ext uri="{FF2B5EF4-FFF2-40B4-BE49-F238E27FC236}">
                <a16:creationId xmlns:a16="http://schemas.microsoft.com/office/drawing/2014/main" id="{D7F56EDB-0779-B049-8CB9-2190F7E9DED5}"/>
              </a:ext>
            </a:extLst>
          </p:cNvPr>
          <p:cNvSpPr txBox="1"/>
          <p:nvPr/>
        </p:nvSpPr>
        <p:spPr>
          <a:xfrm>
            <a:off x="824346" y="2615593"/>
            <a:ext cx="4302703" cy="1975541"/>
          </a:xfrm>
          <a:prstGeom prst="rect">
            <a:avLst/>
          </a:prstGeom>
          <a:noFill/>
        </p:spPr>
        <p:txBody>
          <a:bodyPr wrap="square" rtlCol="0">
            <a:spAutoFit/>
          </a:bodyPr>
          <a:lstStyle/>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Объединение целей и задач сотрудников вокруг стратегии компании </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Метрики и мониторинг прогресса для управления эффективностью </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Рост результатов за счёт регулярной оценки, вознаграждения за успехи и мотивации к развитию</a:t>
            </a:r>
          </a:p>
        </p:txBody>
      </p:sp>
      <p:sp>
        <p:nvSpPr>
          <p:cNvPr id="20" name="Скругленный прямоугольник 19">
            <a:extLst>
              <a:ext uri="{FF2B5EF4-FFF2-40B4-BE49-F238E27FC236}">
                <a16:creationId xmlns:a16="http://schemas.microsoft.com/office/drawing/2014/main" id="{B9981D2C-3B72-0F4B-B394-F79FE888D54A}"/>
              </a:ext>
            </a:extLst>
          </p:cNvPr>
          <p:cNvSpPr/>
          <p:nvPr/>
        </p:nvSpPr>
        <p:spPr>
          <a:xfrm>
            <a:off x="5867400" y="1056127"/>
            <a:ext cx="5486400" cy="5446273"/>
          </a:xfrm>
          <a:prstGeom prst="roundRect">
            <a:avLst>
              <a:gd name="adj" fmla="val 2244"/>
            </a:avLst>
          </a:prstGeom>
          <a:solidFill>
            <a:srgbClr val="B69B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B30C5CE7-5894-E643-A5FB-2F0367F388F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53014" y="879408"/>
            <a:ext cx="5715172" cy="5622992"/>
          </a:xfrm>
          <a:prstGeom prst="rect">
            <a:avLst/>
          </a:prstGeom>
        </p:spPr>
      </p:pic>
      <p:sp>
        <p:nvSpPr>
          <p:cNvPr id="13" name="Номер слайда 12">
            <a:extLst>
              <a:ext uri="{FF2B5EF4-FFF2-40B4-BE49-F238E27FC236}">
                <a16:creationId xmlns:a16="http://schemas.microsoft.com/office/drawing/2014/main" id="{E92D3227-3059-F24D-9688-5229361B36DD}"/>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16</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9" name="Прямоугольник 8"/>
          <p:cNvSpPr/>
          <p:nvPr/>
        </p:nvSpPr>
        <p:spPr>
          <a:xfrm>
            <a:off x="799541" y="5633456"/>
            <a:ext cx="4551266" cy="584775"/>
          </a:xfrm>
          <a:prstGeom prst="rect">
            <a:avLst/>
          </a:prstGeom>
        </p:spPr>
        <p:txBody>
          <a:bodyPr wrap="square">
            <a:spAutoFit/>
          </a:bodyPr>
          <a:lstStyle/>
          <a:p>
            <a:pPr>
              <a:spcAft>
                <a:spcPts val="1500"/>
              </a:spcAft>
              <a:buClr>
                <a:srgbClr val="0067FF"/>
              </a:buClr>
            </a:pPr>
            <a:r>
              <a:rPr lang="ru-RU" sz="1600" dirty="0">
                <a:solidFill>
                  <a:srgbClr val="0066FF"/>
                </a:solidFill>
                <a:latin typeface="SB Sans Display" panose="020B0503040504020204" pitchFamily="34" charset="0"/>
                <a:cs typeface="SB Sans Display" panose="020B0503040504020204" pitchFamily="34" charset="0"/>
              </a:rPr>
              <a:t>Удобная постановка целей и эффективное управление их достижением</a:t>
            </a:r>
          </a:p>
        </p:txBody>
      </p:sp>
    </p:spTree>
    <p:extLst>
      <p:ext uri="{BB962C8B-B14F-4D97-AF65-F5344CB8AC3E}">
        <p14:creationId xmlns:p14="http://schemas.microsoft.com/office/powerpoint/2010/main" val="3744401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a:extLst>
              <a:ext uri="{FF2B5EF4-FFF2-40B4-BE49-F238E27FC236}">
                <a16:creationId xmlns:a16="http://schemas.microsoft.com/office/drawing/2014/main" id="{B1B31CEE-DF41-A845-BF3C-03A4CC8D1C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8" name="TextBox 7">
            <a:extLst>
              <a:ext uri="{FF2B5EF4-FFF2-40B4-BE49-F238E27FC236}">
                <a16:creationId xmlns:a16="http://schemas.microsoft.com/office/drawing/2014/main" id="{8F6D58C2-BE5E-A04D-AA6E-58AC61A363C4}"/>
              </a:ext>
            </a:extLst>
          </p:cNvPr>
          <p:cNvSpPr txBox="1"/>
          <p:nvPr/>
        </p:nvSpPr>
        <p:spPr>
          <a:xfrm>
            <a:off x="7018739" y="1056127"/>
            <a:ext cx="5173262" cy="978729"/>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Обучение </a:t>
            </a:r>
          </a:p>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и развитие</a:t>
            </a:r>
          </a:p>
        </p:txBody>
      </p:sp>
      <p:sp>
        <p:nvSpPr>
          <p:cNvPr id="10" name="TextBox 9">
            <a:extLst>
              <a:ext uri="{FF2B5EF4-FFF2-40B4-BE49-F238E27FC236}">
                <a16:creationId xmlns:a16="http://schemas.microsoft.com/office/drawing/2014/main" id="{57082CAF-0587-B24A-BA04-9DFA3342CF4F}"/>
              </a:ext>
            </a:extLst>
          </p:cNvPr>
          <p:cNvSpPr txBox="1"/>
          <p:nvPr/>
        </p:nvSpPr>
        <p:spPr>
          <a:xfrm>
            <a:off x="7036057" y="2113098"/>
            <a:ext cx="4302703" cy="553998"/>
          </a:xfrm>
          <a:prstGeom prst="rect">
            <a:avLst/>
          </a:prstGeom>
          <a:noFill/>
        </p:spPr>
        <p:txBody>
          <a:bodyPr wrap="square" rtlCol="0">
            <a:spAutoFit/>
          </a:bodyPr>
          <a:lstStyle/>
          <a:p>
            <a:r>
              <a:rPr lang="ru-RU" sz="1500" dirty="0">
                <a:solidFill>
                  <a:schemeClr val="bg1">
                    <a:lumMod val="50000"/>
                  </a:schemeClr>
                </a:solidFill>
                <a:latin typeface="SB Sans Display" panose="020B0503040504020204" pitchFamily="34" charset="0"/>
                <a:cs typeface="SB Sans Display" panose="020B0503040504020204" pitchFamily="34" charset="0"/>
              </a:rPr>
              <a:t>Формируйте у ваших людей </a:t>
            </a:r>
            <a:br>
              <a:rPr lang="ru-RU" sz="1500" dirty="0">
                <a:solidFill>
                  <a:schemeClr val="bg1">
                    <a:lumMod val="50000"/>
                  </a:schemeClr>
                </a:solidFill>
                <a:latin typeface="SB Sans Display" panose="020B0503040504020204" pitchFamily="34" charset="0"/>
                <a:cs typeface="SB Sans Display" panose="020B0503040504020204" pitchFamily="34" charset="0"/>
              </a:rPr>
            </a:br>
            <a:r>
              <a:rPr lang="ru-RU" sz="1500" dirty="0">
                <a:solidFill>
                  <a:schemeClr val="bg1">
                    <a:lumMod val="50000"/>
                  </a:schemeClr>
                </a:solidFill>
                <a:latin typeface="SB Sans Display" panose="020B0503040504020204" pitchFamily="34" charset="0"/>
                <a:cs typeface="SB Sans Display" panose="020B0503040504020204" pitchFamily="34" charset="0"/>
              </a:rPr>
              <a:t>привычку к саморазвитию</a:t>
            </a:r>
            <a:endParaRPr lang="ru-RU" sz="1500" kern="1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1" name="TextBox 10">
            <a:extLst>
              <a:ext uri="{FF2B5EF4-FFF2-40B4-BE49-F238E27FC236}">
                <a16:creationId xmlns:a16="http://schemas.microsoft.com/office/drawing/2014/main" id="{52D24CA4-7235-164F-94F3-8DD02F407F92}"/>
              </a:ext>
            </a:extLst>
          </p:cNvPr>
          <p:cNvSpPr txBox="1"/>
          <p:nvPr/>
        </p:nvSpPr>
        <p:spPr>
          <a:xfrm>
            <a:off x="7018738" y="2885102"/>
            <a:ext cx="4302703" cy="1765612"/>
          </a:xfrm>
          <a:prstGeom prst="rect">
            <a:avLst/>
          </a:prstGeom>
          <a:noFill/>
        </p:spPr>
        <p:txBody>
          <a:bodyPr wrap="square" rtlCol="0">
            <a:spAutoFit/>
          </a:bodyPr>
          <a:lstStyle/>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Умный алгоритм рекомендаций образовательного контента на основе роли и интересов сотрудников</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Развитие в процессе работы: изучаем, внедряем, повышаем результаты </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Возможность растить сотрудников через рекомендацию или назначение обучения</a:t>
            </a:r>
            <a:endPar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endParaRPr>
          </a:p>
        </p:txBody>
      </p:sp>
      <p:sp>
        <p:nvSpPr>
          <p:cNvPr id="14" name="Скругленный прямоугольник 13">
            <a:extLst>
              <a:ext uri="{FF2B5EF4-FFF2-40B4-BE49-F238E27FC236}">
                <a16:creationId xmlns:a16="http://schemas.microsoft.com/office/drawing/2014/main" id="{16D7E050-2002-294E-8187-7E6BE8907E0F}"/>
              </a:ext>
            </a:extLst>
          </p:cNvPr>
          <p:cNvSpPr/>
          <p:nvPr/>
        </p:nvSpPr>
        <p:spPr>
          <a:xfrm>
            <a:off x="956541" y="1056127"/>
            <a:ext cx="5486400" cy="5446273"/>
          </a:xfrm>
          <a:prstGeom prst="roundRect">
            <a:avLst>
              <a:gd name="adj" fmla="val 2244"/>
            </a:avLst>
          </a:prstGeom>
          <a:solidFill>
            <a:srgbClr val="CBE9D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715F07C7-047F-184D-B5CE-F2C4E1CA00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48263" y="1322264"/>
            <a:ext cx="4869003" cy="4954772"/>
          </a:xfrm>
          <a:prstGeom prst="rect">
            <a:avLst/>
          </a:prstGeom>
        </p:spPr>
      </p:pic>
      <p:sp>
        <p:nvSpPr>
          <p:cNvPr id="15" name="Номер слайда 12">
            <a:extLst>
              <a:ext uri="{FF2B5EF4-FFF2-40B4-BE49-F238E27FC236}">
                <a16:creationId xmlns:a16="http://schemas.microsoft.com/office/drawing/2014/main" id="{57C34BBB-FB59-4645-9A31-D2A6110A5E66}"/>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17</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20554344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AA47FBAD-A856-194F-B54B-2790770B77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7" name="TextBox 6">
            <a:extLst>
              <a:ext uri="{FF2B5EF4-FFF2-40B4-BE49-F238E27FC236}">
                <a16:creationId xmlns:a16="http://schemas.microsoft.com/office/drawing/2014/main" id="{4BF07740-F536-DA4A-B44F-C762D9C9D463}"/>
              </a:ext>
            </a:extLst>
          </p:cNvPr>
          <p:cNvSpPr txBox="1"/>
          <p:nvPr/>
        </p:nvSpPr>
        <p:spPr>
          <a:xfrm>
            <a:off x="824346" y="1056127"/>
            <a:ext cx="6397547" cy="978729"/>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Оценка</a:t>
            </a:r>
          </a:p>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эффективности</a:t>
            </a:r>
          </a:p>
        </p:txBody>
      </p:sp>
      <p:sp>
        <p:nvSpPr>
          <p:cNvPr id="9" name="TextBox 8">
            <a:extLst>
              <a:ext uri="{FF2B5EF4-FFF2-40B4-BE49-F238E27FC236}">
                <a16:creationId xmlns:a16="http://schemas.microsoft.com/office/drawing/2014/main" id="{D19BC84B-CA4F-AF42-904A-6F63A0CF35D8}"/>
              </a:ext>
            </a:extLst>
          </p:cNvPr>
          <p:cNvSpPr txBox="1"/>
          <p:nvPr/>
        </p:nvSpPr>
        <p:spPr>
          <a:xfrm>
            <a:off x="841666" y="2113098"/>
            <a:ext cx="4847934" cy="553998"/>
          </a:xfrm>
          <a:prstGeom prst="rect">
            <a:avLst/>
          </a:prstGeom>
          <a:noFill/>
        </p:spPr>
        <p:txBody>
          <a:bodyPr wrap="square" rtlCol="0">
            <a:spAutoFit/>
          </a:bodyPr>
          <a:lstStyle/>
          <a:p>
            <a:r>
              <a:rPr lang="ru-RU" sz="1500" dirty="0">
                <a:solidFill>
                  <a:schemeClr val="bg1">
                    <a:lumMod val="50000"/>
                  </a:schemeClr>
                </a:solidFill>
                <a:latin typeface="SB Sans Display Medium" panose="020B0503040504020204" pitchFamily="34" charset="0"/>
                <a:cs typeface="SB Sans Display Medium" panose="020B0503040504020204" pitchFamily="34" charset="0"/>
              </a:rPr>
              <a:t>Превратите оценку эффективности </a:t>
            </a:r>
            <a:br>
              <a:rPr lang="ru-RU" sz="1500" dirty="0">
                <a:solidFill>
                  <a:schemeClr val="bg1">
                    <a:lumMod val="50000"/>
                  </a:schemeClr>
                </a:solidFill>
                <a:latin typeface="SB Sans Display Medium" panose="020B0503040504020204" pitchFamily="34" charset="0"/>
                <a:cs typeface="SB Sans Display Medium" panose="020B0503040504020204" pitchFamily="34" charset="0"/>
              </a:rPr>
            </a:br>
            <a:r>
              <a:rPr lang="ru-RU" sz="1500" dirty="0">
                <a:solidFill>
                  <a:schemeClr val="bg1">
                    <a:lumMod val="50000"/>
                  </a:schemeClr>
                </a:solidFill>
                <a:latin typeface="SB Sans Display Medium" panose="020B0503040504020204" pitchFamily="34" charset="0"/>
                <a:cs typeface="SB Sans Display Medium" panose="020B0503040504020204" pitchFamily="34" charset="0"/>
              </a:rPr>
              <a:t>в дружелюбный и полезный процесс </a:t>
            </a:r>
            <a:endParaRPr lang="ru-RU" sz="1500" spc="-79" dirty="0">
              <a:solidFill>
                <a:schemeClr val="bg1">
                  <a:lumMod val="50000"/>
                </a:schemeClr>
              </a:solidFill>
              <a:latin typeface="SB Sans Display Medium" panose="020B0503040504020204" pitchFamily="34" charset="0"/>
              <a:cs typeface="SB Sans Display Medium" panose="020B0503040504020204" pitchFamily="34" charset="0"/>
              <a:sym typeface="Calibri" panose="020F0502020204030204"/>
            </a:endParaRPr>
          </a:p>
        </p:txBody>
      </p:sp>
      <p:sp>
        <p:nvSpPr>
          <p:cNvPr id="11" name="TextBox 10">
            <a:extLst>
              <a:ext uri="{FF2B5EF4-FFF2-40B4-BE49-F238E27FC236}">
                <a16:creationId xmlns:a16="http://schemas.microsoft.com/office/drawing/2014/main" id="{029D0097-34AA-1D49-9B51-2A1D252B7546}"/>
              </a:ext>
            </a:extLst>
          </p:cNvPr>
          <p:cNvSpPr txBox="1"/>
          <p:nvPr/>
        </p:nvSpPr>
        <p:spPr>
          <a:xfrm>
            <a:off x="824346" y="2885102"/>
            <a:ext cx="4302703" cy="2174954"/>
          </a:xfrm>
          <a:prstGeom prst="rect">
            <a:avLst/>
          </a:prstGeom>
          <a:noFill/>
        </p:spPr>
        <p:txBody>
          <a:bodyPr wrap="square" rtlCol="0">
            <a:spAutoFit/>
          </a:bodyPr>
          <a:lstStyle/>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Дополнение объективных измерений взглядом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с позиции сотрудника, его коллег и руководителя </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Ценность каждому сотруднику за счёт визуализации его результатов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с изменением во времени</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Деликатное и эффективное влияние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на мотивацию сотрудников </a:t>
            </a:r>
            <a:endPar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endParaRPr>
          </a:p>
        </p:txBody>
      </p:sp>
      <p:sp>
        <p:nvSpPr>
          <p:cNvPr id="12" name="Скругленный прямоугольник 11">
            <a:extLst>
              <a:ext uri="{FF2B5EF4-FFF2-40B4-BE49-F238E27FC236}">
                <a16:creationId xmlns:a16="http://schemas.microsoft.com/office/drawing/2014/main" id="{ABDDC427-8556-4841-B77E-09A93C3E9BC7}"/>
              </a:ext>
            </a:extLst>
          </p:cNvPr>
          <p:cNvSpPr/>
          <p:nvPr/>
        </p:nvSpPr>
        <p:spPr>
          <a:xfrm>
            <a:off x="5867400" y="1056127"/>
            <a:ext cx="5486400" cy="5446273"/>
          </a:xfrm>
          <a:prstGeom prst="roundRect">
            <a:avLst>
              <a:gd name="adj" fmla="val 2244"/>
            </a:avLst>
          </a:prstGeom>
          <a:solidFill>
            <a:srgbClr val="D6E1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754E4F7D-0FDB-1C46-9D0F-217D7BA3B4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6640" y="768478"/>
            <a:ext cx="5827920" cy="5733921"/>
          </a:xfrm>
          <a:prstGeom prst="rect">
            <a:avLst/>
          </a:prstGeom>
        </p:spPr>
      </p:pic>
      <p:sp>
        <p:nvSpPr>
          <p:cNvPr id="13" name="Номер слайда 12">
            <a:extLst>
              <a:ext uri="{FF2B5EF4-FFF2-40B4-BE49-F238E27FC236}">
                <a16:creationId xmlns:a16="http://schemas.microsoft.com/office/drawing/2014/main" id="{90A91478-80F1-F74D-8459-59BDF0B0DE4F}"/>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18</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39730073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2522F7B4-786A-234C-8247-77369EFFC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7" name="TextBox 6">
            <a:extLst>
              <a:ext uri="{FF2B5EF4-FFF2-40B4-BE49-F238E27FC236}">
                <a16:creationId xmlns:a16="http://schemas.microsoft.com/office/drawing/2014/main" id="{7F6D359F-EB20-7A48-8D67-A3D5DBEF83C0}"/>
              </a:ext>
            </a:extLst>
          </p:cNvPr>
          <p:cNvSpPr txBox="1"/>
          <p:nvPr/>
        </p:nvSpPr>
        <p:spPr>
          <a:xfrm>
            <a:off x="7018739" y="1056127"/>
            <a:ext cx="5173262" cy="535531"/>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Обратная связь</a:t>
            </a:r>
          </a:p>
        </p:txBody>
      </p:sp>
      <p:sp>
        <p:nvSpPr>
          <p:cNvPr id="10" name="TextBox 9">
            <a:extLst>
              <a:ext uri="{FF2B5EF4-FFF2-40B4-BE49-F238E27FC236}">
                <a16:creationId xmlns:a16="http://schemas.microsoft.com/office/drawing/2014/main" id="{E612CD5B-9B98-9E4A-881B-6BF3293DBBA3}"/>
              </a:ext>
            </a:extLst>
          </p:cNvPr>
          <p:cNvSpPr txBox="1"/>
          <p:nvPr/>
        </p:nvSpPr>
        <p:spPr>
          <a:xfrm>
            <a:off x="7036057" y="2113098"/>
            <a:ext cx="4792149" cy="553998"/>
          </a:xfrm>
          <a:prstGeom prst="rect">
            <a:avLst/>
          </a:prstGeom>
          <a:noFill/>
        </p:spPr>
        <p:txBody>
          <a:bodyPr wrap="square" rtlCol="0">
            <a:spAutoFit/>
          </a:bodyPr>
          <a:lstStyle/>
          <a:p>
            <a:r>
              <a:rPr lang="ru-RU" sz="1500" dirty="0">
                <a:solidFill>
                  <a:schemeClr val="bg1">
                    <a:lumMod val="50000"/>
                  </a:schemeClr>
                </a:solidFill>
                <a:latin typeface="SB Sans Display" panose="020B0503040504020204" pitchFamily="34" charset="0"/>
                <a:cs typeface="SB Sans Display" panose="020B0503040504020204" pitchFamily="34" charset="0"/>
              </a:rPr>
              <a:t>Постройте культуру гибкого, непрерывного</a:t>
            </a:r>
            <a:br>
              <a:rPr lang="ru-RU" sz="1500" dirty="0">
                <a:solidFill>
                  <a:schemeClr val="bg1">
                    <a:lumMod val="50000"/>
                  </a:schemeClr>
                </a:solidFill>
                <a:latin typeface="SB Sans Display" panose="020B0503040504020204" pitchFamily="34" charset="0"/>
                <a:cs typeface="SB Sans Display" panose="020B0503040504020204" pitchFamily="34" charset="0"/>
              </a:rPr>
            </a:br>
            <a:r>
              <a:rPr lang="ru-RU" sz="1500" dirty="0">
                <a:solidFill>
                  <a:schemeClr val="bg1">
                    <a:lumMod val="50000"/>
                  </a:schemeClr>
                </a:solidFill>
                <a:latin typeface="SB Sans Display" panose="020B0503040504020204" pitchFamily="34" charset="0"/>
                <a:cs typeface="SB Sans Display" panose="020B0503040504020204" pitchFamily="34" charset="0"/>
              </a:rPr>
              <a:t>и конструктивного взаиморазвития</a:t>
            </a:r>
          </a:p>
        </p:txBody>
      </p:sp>
      <p:sp>
        <p:nvSpPr>
          <p:cNvPr id="11" name="TextBox 10">
            <a:extLst>
              <a:ext uri="{FF2B5EF4-FFF2-40B4-BE49-F238E27FC236}">
                <a16:creationId xmlns:a16="http://schemas.microsoft.com/office/drawing/2014/main" id="{0D7EDDDC-D7CB-B04A-B745-CDC13F12291D}"/>
              </a:ext>
            </a:extLst>
          </p:cNvPr>
          <p:cNvSpPr txBox="1"/>
          <p:nvPr/>
        </p:nvSpPr>
        <p:spPr>
          <a:xfrm>
            <a:off x="7018738" y="2885102"/>
            <a:ext cx="4695207" cy="2625078"/>
          </a:xfrm>
          <a:prstGeom prst="rect">
            <a:avLst/>
          </a:prstGeom>
          <a:noFill/>
        </p:spPr>
        <p:txBody>
          <a:bodyPr wrap="square" rtlCol="0">
            <a:spAutoFit/>
          </a:bodyPr>
          <a:lstStyle/>
          <a:p>
            <a:pPr marL="288000" indent="-288000">
              <a:lnSpc>
                <a:spcPct val="108000"/>
              </a:lnSpc>
              <a:spcBef>
                <a:spcPts val="14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Возможность дать и запросить обратную связь по любому вопросу, задаче или событию: в любой момент за пару кликов</a:t>
            </a:r>
          </a:p>
          <a:p>
            <a:pPr marL="288000" indent="-288000">
              <a:lnSpc>
                <a:spcPct val="108000"/>
              </a:lnSpc>
              <a:spcBef>
                <a:spcPts val="14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Повышение качества взаимодействия людей внутри команд и между командами</a:t>
            </a:r>
          </a:p>
          <a:p>
            <a:pPr marL="288000" indent="-288000">
              <a:lnSpc>
                <a:spcPct val="108000"/>
              </a:lnSpc>
              <a:spcBef>
                <a:spcPts val="14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Высокая скорость обучения и все преимущества саморазвивающейся организации</a:t>
            </a:r>
          </a:p>
          <a:p>
            <a:pPr marL="288000" indent="-288000">
              <a:lnSpc>
                <a:spcPct val="108000"/>
              </a:lnSpc>
              <a:spcBef>
                <a:spcPts val="1400"/>
              </a:spcBef>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Руководители видят накопившиеся за период мнения подчинённых и коллег и понимают реальное настроение команды</a:t>
            </a:r>
          </a:p>
        </p:txBody>
      </p:sp>
      <p:sp>
        <p:nvSpPr>
          <p:cNvPr id="12" name="Скругленный прямоугольник 11">
            <a:extLst>
              <a:ext uri="{FF2B5EF4-FFF2-40B4-BE49-F238E27FC236}">
                <a16:creationId xmlns:a16="http://schemas.microsoft.com/office/drawing/2014/main" id="{609BCBA9-3967-0744-85F4-4743E4C8B587}"/>
              </a:ext>
            </a:extLst>
          </p:cNvPr>
          <p:cNvSpPr/>
          <p:nvPr/>
        </p:nvSpPr>
        <p:spPr>
          <a:xfrm>
            <a:off x="956541" y="1056127"/>
            <a:ext cx="5486400" cy="5446273"/>
          </a:xfrm>
          <a:prstGeom prst="roundRect">
            <a:avLst>
              <a:gd name="adj" fmla="val 2244"/>
            </a:avLst>
          </a:prstGeom>
          <a:solidFill>
            <a:srgbClr val="ECCFC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Номер слайда 12">
            <a:extLst>
              <a:ext uri="{FF2B5EF4-FFF2-40B4-BE49-F238E27FC236}">
                <a16:creationId xmlns:a16="http://schemas.microsoft.com/office/drawing/2014/main" id="{55A01EB6-F2E5-9D43-BD47-A7F5518C17BD}"/>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19</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pic>
        <p:nvPicPr>
          <p:cNvPr id="16" name="Рисунок 15">
            <a:extLst>
              <a:ext uri="{FF2B5EF4-FFF2-40B4-BE49-F238E27FC236}">
                <a16:creationId xmlns:a16="http://schemas.microsoft.com/office/drawing/2014/main" id="{FC9C7D03-F23D-6949-B2C8-96C35F10ED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541" y="1076069"/>
            <a:ext cx="5515287" cy="5426331"/>
          </a:xfrm>
          <a:prstGeom prst="rect">
            <a:avLst/>
          </a:prstGeom>
        </p:spPr>
      </p:pic>
      <p:sp>
        <p:nvSpPr>
          <p:cNvPr id="9" name="Прямоугольник 8"/>
          <p:cNvSpPr/>
          <p:nvPr/>
        </p:nvSpPr>
        <p:spPr>
          <a:xfrm>
            <a:off x="6911774" y="5588001"/>
            <a:ext cx="5514441" cy="1077218"/>
          </a:xfrm>
          <a:prstGeom prst="rect">
            <a:avLst/>
          </a:prstGeom>
        </p:spPr>
        <p:txBody>
          <a:bodyPr wrap="square">
            <a:spAutoFit/>
          </a:bodyPr>
          <a:lstStyle/>
          <a:p>
            <a:pPr>
              <a:spcAft>
                <a:spcPts val="1500"/>
              </a:spcAft>
              <a:buClr>
                <a:srgbClr val="0067FF"/>
              </a:buClr>
            </a:pPr>
            <a:r>
              <a:rPr lang="ru-RU" sz="1600" dirty="0">
                <a:solidFill>
                  <a:srgbClr val="0066FF"/>
                </a:solidFill>
                <a:latin typeface="SB Sans Display" panose="020B0503040504020204" pitchFamily="34" charset="0"/>
                <a:cs typeface="SB Sans Display" panose="020B0503040504020204" pitchFamily="34" charset="0"/>
              </a:rPr>
              <a:t>Автоматизированная оценка полного цикла: эффективный и прозрачный процесс для каждого сотрудника и руководителя с возможностью настроить любой параметр оценки</a:t>
            </a:r>
          </a:p>
        </p:txBody>
      </p:sp>
    </p:spTree>
    <p:extLst>
      <p:ext uri="{BB962C8B-B14F-4D97-AF65-F5344CB8AC3E}">
        <p14:creationId xmlns:p14="http://schemas.microsoft.com/office/powerpoint/2010/main" val="432898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8824" y="1094598"/>
            <a:ext cx="3921014" cy="5238885"/>
          </a:xfrm>
          <a:prstGeom prst="rect">
            <a:avLst/>
          </a:prstGeom>
          <a:effectLst>
            <a:outerShdw blurRad="552772" dist="259225" dir="5400000" algn="r" rotWithShape="0">
              <a:schemeClr val="tx1">
                <a:lumMod val="50000"/>
                <a:lumOff val="50000"/>
                <a:alpha val="29976"/>
              </a:schemeClr>
            </a:outerShdw>
          </a:effectLst>
        </p:spPr>
      </p:pic>
      <p:sp>
        <p:nvSpPr>
          <p:cNvPr id="9" name="TextBox 8">
            <a:extLst>
              <a:ext uri="{FF2B5EF4-FFF2-40B4-BE49-F238E27FC236}">
                <a16:creationId xmlns:a16="http://schemas.microsoft.com/office/drawing/2014/main" id="{41208330-175C-F242-9362-7173C253B089}"/>
              </a:ext>
            </a:extLst>
          </p:cNvPr>
          <p:cNvSpPr txBox="1"/>
          <p:nvPr/>
        </p:nvSpPr>
        <p:spPr>
          <a:xfrm>
            <a:off x="5784222" y="1094598"/>
            <a:ext cx="6316337" cy="510909"/>
          </a:xfrm>
          <a:prstGeom prst="rect">
            <a:avLst/>
          </a:prstGeom>
          <a:noFill/>
        </p:spPr>
        <p:txBody>
          <a:bodyPr wrap="square" rtlCol="0">
            <a:spAutoFit/>
          </a:bodyPr>
          <a:lstStyle/>
          <a:p>
            <a:pPr>
              <a:lnSpc>
                <a:spcPct val="80000"/>
              </a:lnSpc>
            </a:pPr>
            <a:r>
              <a:rPr lang="ru-RU" sz="3200" b="1" dirty="0">
                <a:solidFill>
                  <a:schemeClr val="tx1">
                    <a:lumMod val="85000"/>
                    <a:lumOff val="15000"/>
                  </a:schemeClr>
                </a:solidFill>
                <a:latin typeface="SB Sans Display" panose="020B0503040504020204" pitchFamily="34" charset="0"/>
                <a:cs typeface="SB Sans Display" panose="020B0503040504020204" pitchFamily="34" charset="0"/>
              </a:rPr>
              <a:t>Олеся Лебедева</a:t>
            </a:r>
          </a:p>
        </p:txBody>
      </p:sp>
      <p:sp>
        <p:nvSpPr>
          <p:cNvPr id="10" name="TextBox 9">
            <a:extLst>
              <a:ext uri="{FF2B5EF4-FFF2-40B4-BE49-F238E27FC236}">
                <a16:creationId xmlns:a16="http://schemas.microsoft.com/office/drawing/2014/main" id="{52D24CA4-7235-164F-94F3-8DD02F407F92}"/>
              </a:ext>
            </a:extLst>
          </p:cNvPr>
          <p:cNvSpPr txBox="1"/>
          <p:nvPr/>
        </p:nvSpPr>
        <p:spPr>
          <a:xfrm>
            <a:off x="5784222" y="2075224"/>
            <a:ext cx="5702928" cy="4301819"/>
          </a:xfrm>
          <a:prstGeom prst="rect">
            <a:avLst/>
          </a:prstGeom>
          <a:noFill/>
        </p:spPr>
        <p:txBody>
          <a:bodyPr wrap="square" rtlCol="0">
            <a:spAutoFit/>
          </a:bodyPr>
          <a:lstStyle/>
          <a:p>
            <a:pPr marL="288000" indent="-288000">
              <a:lnSpc>
                <a:spcPct val="108000"/>
              </a:lnSpc>
              <a:spcBef>
                <a:spcPts val="1900"/>
              </a:spcBef>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Лидер корпоративной культуры, эксперт по продвижению цифровых сервисов для сотрудников и развитию успешных команд.</a:t>
            </a:r>
          </a:p>
          <a:p>
            <a:pPr marL="288000" indent="-288000">
              <a:lnSpc>
                <a:spcPct val="108000"/>
              </a:lnSpc>
              <a:spcBef>
                <a:spcPts val="1900"/>
              </a:spcBef>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Профессиональный опыт – более 17 лет работы на руководящих должностях в компаниях «Мегафон», «Банк Восточный», ПАО «Сбербанк».</a:t>
            </a:r>
          </a:p>
          <a:p>
            <a:pPr marL="288000" indent="-288000">
              <a:lnSpc>
                <a:spcPct val="108000"/>
              </a:lnSpc>
              <a:spcBef>
                <a:spcPts val="1900"/>
              </a:spcBef>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В 2015 году пришла работать в Дальневосточный территориальный банк Сбербанка, где прошла путь от помощника Председателя до </a:t>
            </a:r>
            <a:b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b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HR-директора.</a:t>
            </a:r>
          </a:p>
          <a:p>
            <a:pPr marL="288000" indent="-288000">
              <a:lnSpc>
                <a:spcPct val="108000"/>
              </a:lnSpc>
              <a:spcBef>
                <a:spcPts val="1900"/>
              </a:spcBef>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С 2018 года возглавляет HR-подразделение в Волго-Вятском банке Сбербанка.</a:t>
            </a:r>
          </a:p>
          <a:p>
            <a:pPr marL="288000" indent="-288000">
              <a:lnSpc>
                <a:spcPct val="108000"/>
              </a:lnSpc>
              <a:spcBef>
                <a:spcPts val="1900"/>
              </a:spcBef>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Отвечает за реализацию комплексной HR-стратегии, подбор топ-менеджеров, построение карьерных лестниц, </a:t>
            </a:r>
            <a:r>
              <a:rPr lang="ru-RU" sz="1200" kern="100" dirty="0" err="1">
                <a:solidFill>
                  <a:schemeClr val="tx1">
                    <a:lumMod val="85000"/>
                    <a:lumOff val="15000"/>
                  </a:schemeClr>
                </a:solidFill>
                <a:latin typeface="SB Sans Display Medium" panose="020B0503040504020204" pitchFamily="34" charset="0"/>
                <a:cs typeface="SB Sans Display Medium" panose="020B0503040504020204" pitchFamily="34" charset="0"/>
              </a:rPr>
              <a:t>коучинг</a:t>
            </a: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 </a:t>
            </a:r>
            <a:r>
              <a:rPr lang="ru-RU" sz="1200" kern="100" dirty="0" err="1">
                <a:solidFill>
                  <a:schemeClr val="tx1">
                    <a:lumMod val="85000"/>
                    <a:lumOff val="15000"/>
                  </a:schemeClr>
                </a:solidFill>
                <a:latin typeface="SB Sans Display Medium" panose="020B0503040504020204" pitchFamily="34" charset="0"/>
                <a:cs typeface="SB Sans Display Medium" panose="020B0503040504020204" pitchFamily="34" charset="0"/>
              </a:rPr>
              <a:t>менторинг</a:t>
            </a: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a:t>
            </a:r>
          </a:p>
          <a:p>
            <a:pPr marL="288000" indent="-288000">
              <a:lnSpc>
                <a:spcPct val="108000"/>
              </a:lnSpc>
              <a:spcBef>
                <a:spcPts val="1900"/>
              </a:spcBef>
              <a:buSzPct val="140000"/>
              <a:buBlip>
                <a:blip r:embed="rId4"/>
              </a:buBlip>
            </a:pPr>
            <a:r>
              <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rPr>
              <a:t>С 2020 года лидер внедрения HR-платформы «Пульс» в Волго-Вятском банке.</a:t>
            </a:r>
          </a:p>
        </p:txBody>
      </p:sp>
      <p:sp>
        <p:nvSpPr>
          <p:cNvPr id="11" name="TextBox 10">
            <a:extLst>
              <a:ext uri="{FF2B5EF4-FFF2-40B4-BE49-F238E27FC236}">
                <a16:creationId xmlns:a16="http://schemas.microsoft.com/office/drawing/2014/main" id="{066CF997-4D87-524F-9A44-77C22A696744}"/>
              </a:ext>
            </a:extLst>
          </p:cNvPr>
          <p:cNvSpPr txBox="1"/>
          <p:nvPr/>
        </p:nvSpPr>
        <p:spPr>
          <a:xfrm>
            <a:off x="5807082" y="1580885"/>
            <a:ext cx="5428608" cy="338554"/>
          </a:xfrm>
          <a:prstGeom prst="rect">
            <a:avLst/>
          </a:prstGeom>
          <a:noFill/>
        </p:spPr>
        <p:txBody>
          <a:bodyPr wrap="square" rtlCol="0">
            <a:spAutoFit/>
          </a:bodyPr>
          <a:lstStyle/>
          <a:p>
            <a:r>
              <a:rPr lang="en-US" sz="1600" kern="100" dirty="0">
                <a:solidFill>
                  <a:schemeClr val="bg1">
                    <a:lumMod val="50000"/>
                  </a:schemeClr>
                </a:solidFill>
                <a:latin typeface="SB Sans Display" panose="020B0503040504020204" pitchFamily="34" charset="0"/>
                <a:cs typeface="SB Sans Display" panose="020B0503040504020204" pitchFamily="34" charset="0"/>
              </a:rPr>
              <a:t>HR-</a:t>
            </a:r>
            <a:r>
              <a:rPr lang="ru-RU" sz="1600" kern="100" dirty="0">
                <a:solidFill>
                  <a:schemeClr val="bg1">
                    <a:lumMod val="50000"/>
                  </a:schemeClr>
                </a:solidFill>
                <a:latin typeface="SB Sans Display" panose="020B0503040504020204" pitchFamily="34" charset="0"/>
                <a:cs typeface="SB Sans Display" panose="020B0503040504020204" pitchFamily="34" charset="0"/>
              </a:rPr>
              <a:t>директор Волго-Вятского банка Сбербанка</a:t>
            </a:r>
          </a:p>
        </p:txBody>
      </p:sp>
      <p:pic>
        <p:nvPicPr>
          <p:cNvPr id="12" name="Рисунок 11">
            <a:extLst>
              <a:ext uri="{FF2B5EF4-FFF2-40B4-BE49-F238E27FC236}">
                <a16:creationId xmlns:a16="http://schemas.microsoft.com/office/drawing/2014/main" id="{2C8EE7B3-079C-9746-BF29-11C23E27A0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3" name="Номер слайда 12">
            <a:extLst>
              <a:ext uri="{FF2B5EF4-FFF2-40B4-BE49-F238E27FC236}">
                <a16:creationId xmlns:a16="http://schemas.microsoft.com/office/drawing/2014/main" id="{E2582FF7-2926-6149-B5C9-4B98578486F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20120343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0FCA68B6-7A64-4D4D-8BCB-1B7C4C07F2A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7" name="TextBox 6">
            <a:extLst>
              <a:ext uri="{FF2B5EF4-FFF2-40B4-BE49-F238E27FC236}">
                <a16:creationId xmlns:a16="http://schemas.microsoft.com/office/drawing/2014/main" id="{D8DD3A1B-122B-5C44-882B-72C620710C43}"/>
              </a:ext>
            </a:extLst>
          </p:cNvPr>
          <p:cNvSpPr txBox="1"/>
          <p:nvPr/>
        </p:nvSpPr>
        <p:spPr>
          <a:xfrm>
            <a:off x="824346" y="1056127"/>
            <a:ext cx="6397547" cy="542649"/>
          </a:xfrm>
          <a:prstGeom prst="rect">
            <a:avLst/>
          </a:prstGeom>
          <a:noFill/>
        </p:spPr>
        <p:txBody>
          <a:bodyPr wrap="square" rtlCol="0">
            <a:spAutoFit/>
          </a:bodyPr>
          <a:lstStyle/>
          <a:p>
            <a:pPr>
              <a:lnSpc>
                <a:spcPct val="80000"/>
              </a:lnSpc>
            </a:pPr>
            <a:r>
              <a:rPr lang="ru-RU" sz="3600" b="1" dirty="0">
                <a:solidFill>
                  <a:schemeClr val="tx1">
                    <a:lumMod val="85000"/>
                    <a:lumOff val="15000"/>
                  </a:schemeClr>
                </a:solidFill>
                <a:latin typeface="SB Sans Display" panose="020B0503040504020204" pitchFamily="34" charset="0"/>
                <a:cs typeface="SB Sans Display" panose="020B0503040504020204" pitchFamily="34" charset="0"/>
              </a:rPr>
              <a:t>Карьера</a:t>
            </a:r>
            <a:endPar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endParaRPr>
          </a:p>
        </p:txBody>
      </p:sp>
      <p:sp>
        <p:nvSpPr>
          <p:cNvPr id="8" name="TextBox 7">
            <a:extLst>
              <a:ext uri="{FF2B5EF4-FFF2-40B4-BE49-F238E27FC236}">
                <a16:creationId xmlns:a16="http://schemas.microsoft.com/office/drawing/2014/main" id="{EC92BEF7-CDB6-2142-84EE-7289560E7432}"/>
              </a:ext>
            </a:extLst>
          </p:cNvPr>
          <p:cNvSpPr txBox="1"/>
          <p:nvPr/>
        </p:nvSpPr>
        <p:spPr>
          <a:xfrm>
            <a:off x="841666" y="2113098"/>
            <a:ext cx="4492334" cy="553998"/>
          </a:xfrm>
          <a:prstGeom prst="rect">
            <a:avLst/>
          </a:prstGeom>
          <a:noFill/>
        </p:spPr>
        <p:txBody>
          <a:bodyPr wrap="square" rtlCol="0">
            <a:spAutoFit/>
          </a:bodyPr>
          <a:lstStyle/>
          <a:p>
            <a:r>
              <a:rPr lang="ru-RU" sz="1500" dirty="0">
                <a:solidFill>
                  <a:schemeClr val="bg1">
                    <a:lumMod val="50000"/>
                  </a:schemeClr>
                </a:solidFill>
                <a:latin typeface="SB Sans Display" panose="020B0503040504020204" pitchFamily="34" charset="0"/>
                <a:cs typeface="SB Sans Display" panose="020B0503040504020204" pitchFamily="34" charset="0"/>
              </a:rPr>
              <a:t>Привлекайте однажды,</a:t>
            </a:r>
            <a:br>
              <a:rPr lang="ru-RU" sz="1500" dirty="0">
                <a:solidFill>
                  <a:schemeClr val="bg1">
                    <a:lumMod val="50000"/>
                  </a:schemeClr>
                </a:solidFill>
                <a:latin typeface="SB Sans Display" panose="020B0503040504020204" pitchFamily="34" charset="0"/>
                <a:cs typeface="SB Sans Display" panose="020B0503040504020204" pitchFamily="34" charset="0"/>
              </a:rPr>
            </a:br>
            <a:r>
              <a:rPr lang="ru-RU" sz="1500" dirty="0">
                <a:solidFill>
                  <a:schemeClr val="bg1">
                    <a:lumMod val="50000"/>
                  </a:schemeClr>
                </a:solidFill>
                <a:latin typeface="SB Sans Display" panose="020B0503040504020204" pitchFamily="34" charset="0"/>
                <a:cs typeface="SB Sans Display" panose="020B0503040504020204" pitchFamily="34" charset="0"/>
              </a:rPr>
              <a:t>вовлекайте навсегда</a:t>
            </a:r>
            <a:endParaRPr lang="ru-RU" sz="1500" kern="1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9" name="TextBox 8">
            <a:extLst>
              <a:ext uri="{FF2B5EF4-FFF2-40B4-BE49-F238E27FC236}">
                <a16:creationId xmlns:a16="http://schemas.microsoft.com/office/drawing/2014/main" id="{9B0D00BE-B863-D94B-9544-4AB1AD7FE2BE}"/>
              </a:ext>
            </a:extLst>
          </p:cNvPr>
          <p:cNvSpPr txBox="1"/>
          <p:nvPr/>
        </p:nvSpPr>
        <p:spPr>
          <a:xfrm>
            <a:off x="824346" y="2885102"/>
            <a:ext cx="4302703" cy="1765612"/>
          </a:xfrm>
          <a:prstGeom prst="rect">
            <a:avLst/>
          </a:prstGeom>
          <a:noFill/>
        </p:spPr>
        <p:txBody>
          <a:bodyPr wrap="square" rtlCol="0">
            <a:spAutoFit/>
          </a:bodyPr>
          <a:lstStyle/>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Эффективное удержание и повышение лояльности сотрудников к компании</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Сокращение издержек на внешний наём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и адаптацию новых сотрудников </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Поддержка живого интереса людей к работе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и укрепление </a:t>
            </a:r>
            <a:r>
              <a:rPr lang="en" sz="1200" dirty="0">
                <a:latin typeface="SB Sans Display Medium" panose="020B0503040504020204" pitchFamily="34" charset="0"/>
                <a:cs typeface="SB Sans Display Medium" panose="020B0503040504020204" pitchFamily="34" charset="0"/>
              </a:rPr>
              <a:t>HR-</a:t>
            </a:r>
            <a:r>
              <a:rPr lang="ru-RU" sz="1200" dirty="0">
                <a:latin typeface="SB Sans Display Medium" panose="020B0503040504020204" pitchFamily="34" charset="0"/>
                <a:cs typeface="SB Sans Display Medium" panose="020B0503040504020204" pitchFamily="34" charset="0"/>
              </a:rPr>
              <a:t>бренда</a:t>
            </a:r>
            <a:endPar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endParaRPr>
          </a:p>
        </p:txBody>
      </p:sp>
      <p:sp>
        <p:nvSpPr>
          <p:cNvPr id="12" name="Скругленный прямоугольник 11">
            <a:extLst>
              <a:ext uri="{FF2B5EF4-FFF2-40B4-BE49-F238E27FC236}">
                <a16:creationId xmlns:a16="http://schemas.microsoft.com/office/drawing/2014/main" id="{5DBDF1CB-908B-2C41-872B-D8C0C506E10B}"/>
              </a:ext>
            </a:extLst>
          </p:cNvPr>
          <p:cNvSpPr/>
          <p:nvPr/>
        </p:nvSpPr>
        <p:spPr>
          <a:xfrm>
            <a:off x="5867400" y="1056127"/>
            <a:ext cx="5486400" cy="5446273"/>
          </a:xfrm>
          <a:prstGeom prst="roundRect">
            <a:avLst>
              <a:gd name="adj" fmla="val 2244"/>
            </a:avLst>
          </a:prstGeom>
          <a:solidFill>
            <a:srgbClr val="B69B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4" name="Рисунок 3">
            <a:extLst>
              <a:ext uri="{FF2B5EF4-FFF2-40B4-BE49-F238E27FC236}">
                <a16:creationId xmlns:a16="http://schemas.microsoft.com/office/drawing/2014/main" id="{2D1BD734-6E66-A647-99EB-7B9591E8BF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44914" y="865908"/>
            <a:ext cx="5728893" cy="5636492"/>
          </a:xfrm>
          <a:prstGeom prst="rect">
            <a:avLst/>
          </a:prstGeom>
        </p:spPr>
      </p:pic>
      <p:sp>
        <p:nvSpPr>
          <p:cNvPr id="13" name="Номер слайда 12">
            <a:extLst>
              <a:ext uri="{FF2B5EF4-FFF2-40B4-BE49-F238E27FC236}">
                <a16:creationId xmlns:a16="http://schemas.microsoft.com/office/drawing/2014/main" id="{105A848D-E9EC-AD44-8BE7-F2CD34D172E8}"/>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20</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15234521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A3977EDF-3127-9C41-94A0-D768DDC2F03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0" name="TextBox 9">
            <a:extLst>
              <a:ext uri="{FF2B5EF4-FFF2-40B4-BE49-F238E27FC236}">
                <a16:creationId xmlns:a16="http://schemas.microsoft.com/office/drawing/2014/main" id="{0A2253AB-FED2-F640-BE34-9C295859DA89}"/>
              </a:ext>
            </a:extLst>
          </p:cNvPr>
          <p:cNvSpPr txBox="1"/>
          <p:nvPr/>
        </p:nvSpPr>
        <p:spPr>
          <a:xfrm>
            <a:off x="7018739" y="1056127"/>
            <a:ext cx="5173262" cy="535531"/>
          </a:xfrm>
          <a:prstGeom prst="rect">
            <a:avLst/>
          </a:prstGeom>
          <a:noFill/>
        </p:spPr>
        <p:txBody>
          <a:bodyPr wrap="square" rtlCol="0">
            <a:spAutoFit/>
          </a:bodyPr>
          <a:lstStyle/>
          <a:p>
            <a:pPr>
              <a:lnSpc>
                <a:spcPct val="80000"/>
              </a:lnSpc>
            </a:pPr>
            <a:r>
              <a:rPr lang="en-US"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HR-</a:t>
            </a: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аналитика</a:t>
            </a:r>
          </a:p>
        </p:txBody>
      </p:sp>
      <p:sp>
        <p:nvSpPr>
          <p:cNvPr id="11" name="TextBox 10">
            <a:extLst>
              <a:ext uri="{FF2B5EF4-FFF2-40B4-BE49-F238E27FC236}">
                <a16:creationId xmlns:a16="http://schemas.microsoft.com/office/drawing/2014/main" id="{0C138C01-2432-E549-985F-8A570E6428A1}"/>
              </a:ext>
            </a:extLst>
          </p:cNvPr>
          <p:cNvSpPr txBox="1"/>
          <p:nvPr/>
        </p:nvSpPr>
        <p:spPr>
          <a:xfrm>
            <a:off x="7036057" y="2113098"/>
            <a:ext cx="4302703" cy="553998"/>
          </a:xfrm>
          <a:prstGeom prst="rect">
            <a:avLst/>
          </a:prstGeom>
          <a:noFill/>
        </p:spPr>
        <p:txBody>
          <a:bodyPr wrap="square" rtlCol="0">
            <a:spAutoFit/>
          </a:bodyPr>
          <a:lstStyle/>
          <a:p>
            <a:r>
              <a:rPr lang="ru-RU" sz="1500" dirty="0">
                <a:solidFill>
                  <a:schemeClr val="bg1">
                    <a:lumMod val="50000"/>
                  </a:schemeClr>
                </a:solidFill>
                <a:latin typeface="SB Sans Display" panose="020B0503040504020204" pitchFamily="34" charset="0"/>
                <a:cs typeface="SB Sans Display" panose="020B0503040504020204" pitchFamily="34" charset="0"/>
              </a:rPr>
              <a:t>Отчёты, которые помогают достигать целей и принимать быстрые, правильные решения</a:t>
            </a:r>
            <a:endParaRPr lang="ru-RU" sz="1500" kern="1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2" name="TextBox 11">
            <a:extLst>
              <a:ext uri="{FF2B5EF4-FFF2-40B4-BE49-F238E27FC236}">
                <a16:creationId xmlns:a16="http://schemas.microsoft.com/office/drawing/2014/main" id="{0C4F29F1-E129-4546-B93D-770F3BCE4CD8}"/>
              </a:ext>
            </a:extLst>
          </p:cNvPr>
          <p:cNvSpPr txBox="1"/>
          <p:nvPr/>
        </p:nvSpPr>
        <p:spPr>
          <a:xfrm>
            <a:off x="7018738" y="2885102"/>
            <a:ext cx="3692805" cy="1960152"/>
          </a:xfrm>
          <a:prstGeom prst="rect">
            <a:avLst/>
          </a:prstGeom>
          <a:noFill/>
        </p:spPr>
        <p:txBody>
          <a:bodyPr wrap="square" rtlCol="0">
            <a:spAutoFit/>
          </a:bodyPr>
          <a:lstStyle/>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Сбор и обработка данных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в реальном времени</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Автоматическая генерация отчётов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в любое время, по любому параметру, сотруднику, команде</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Быстрое и точное принятие решений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на основе анализа больших данных</a:t>
            </a:r>
            <a:endPar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endParaRPr>
          </a:p>
        </p:txBody>
      </p:sp>
      <p:sp>
        <p:nvSpPr>
          <p:cNvPr id="13" name="Скругленный прямоугольник 12">
            <a:extLst>
              <a:ext uri="{FF2B5EF4-FFF2-40B4-BE49-F238E27FC236}">
                <a16:creationId xmlns:a16="http://schemas.microsoft.com/office/drawing/2014/main" id="{013381D3-B2CB-3743-9D65-092C3B9CDFF2}"/>
              </a:ext>
            </a:extLst>
          </p:cNvPr>
          <p:cNvSpPr/>
          <p:nvPr/>
        </p:nvSpPr>
        <p:spPr>
          <a:xfrm>
            <a:off x="956541" y="1056127"/>
            <a:ext cx="5486400" cy="5446273"/>
          </a:xfrm>
          <a:prstGeom prst="roundRect">
            <a:avLst>
              <a:gd name="adj" fmla="val 2244"/>
            </a:avLst>
          </a:prstGeom>
          <a:solidFill>
            <a:srgbClr val="CBE9D9"/>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9A89EB04-8AEC-5241-84CC-67783842C0D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797" y="956930"/>
            <a:ext cx="5636379" cy="5545470"/>
          </a:xfrm>
          <a:prstGeom prst="rect">
            <a:avLst/>
          </a:prstGeom>
        </p:spPr>
      </p:pic>
      <p:sp>
        <p:nvSpPr>
          <p:cNvPr id="14" name="Номер слайда 12">
            <a:extLst>
              <a:ext uri="{FF2B5EF4-FFF2-40B4-BE49-F238E27FC236}">
                <a16:creationId xmlns:a16="http://schemas.microsoft.com/office/drawing/2014/main" id="{755DA167-24EE-B140-8231-4B7F9ECFB1DC}"/>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21</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23101585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C3499F84-DAD7-CD40-BAE9-1EFE3980A9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8" name="TextBox 7">
            <a:extLst>
              <a:ext uri="{FF2B5EF4-FFF2-40B4-BE49-F238E27FC236}">
                <a16:creationId xmlns:a16="http://schemas.microsoft.com/office/drawing/2014/main" id="{8F93CB11-65B4-5D41-8B45-3E129BAAB3BF}"/>
              </a:ext>
            </a:extLst>
          </p:cNvPr>
          <p:cNvSpPr txBox="1"/>
          <p:nvPr/>
        </p:nvSpPr>
        <p:spPr>
          <a:xfrm>
            <a:off x="824346" y="1056127"/>
            <a:ext cx="6397547" cy="535531"/>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Кадровые сервисы</a:t>
            </a:r>
          </a:p>
        </p:txBody>
      </p:sp>
      <p:sp>
        <p:nvSpPr>
          <p:cNvPr id="9" name="TextBox 8">
            <a:extLst>
              <a:ext uri="{FF2B5EF4-FFF2-40B4-BE49-F238E27FC236}">
                <a16:creationId xmlns:a16="http://schemas.microsoft.com/office/drawing/2014/main" id="{525A7DA4-5882-8449-A421-FC6D33424C4B}"/>
              </a:ext>
            </a:extLst>
          </p:cNvPr>
          <p:cNvSpPr txBox="1"/>
          <p:nvPr/>
        </p:nvSpPr>
        <p:spPr>
          <a:xfrm>
            <a:off x="841666" y="2113098"/>
            <a:ext cx="4847934" cy="553998"/>
          </a:xfrm>
          <a:prstGeom prst="rect">
            <a:avLst/>
          </a:prstGeom>
          <a:noFill/>
        </p:spPr>
        <p:txBody>
          <a:bodyPr wrap="square" rtlCol="0">
            <a:spAutoFit/>
          </a:bodyPr>
          <a:lstStyle/>
          <a:p>
            <a:r>
              <a:rPr lang="ru-RU" sz="1500" dirty="0">
                <a:solidFill>
                  <a:schemeClr val="bg1">
                    <a:lumMod val="50000"/>
                  </a:schemeClr>
                </a:solidFill>
                <a:latin typeface="SB Sans Display" panose="020B0503040504020204" pitchFamily="34" charset="0"/>
                <a:cs typeface="SB Sans Display" panose="020B0503040504020204" pitchFamily="34" charset="0"/>
              </a:rPr>
              <a:t>Автоматизируйте рутину и занимайтесь тем, </a:t>
            </a:r>
            <a:br>
              <a:rPr lang="ru-RU" sz="1500" dirty="0">
                <a:solidFill>
                  <a:schemeClr val="bg1">
                    <a:lumMod val="50000"/>
                  </a:schemeClr>
                </a:solidFill>
                <a:latin typeface="SB Sans Display" panose="020B0503040504020204" pitchFamily="34" charset="0"/>
                <a:cs typeface="SB Sans Display" panose="020B0503040504020204" pitchFamily="34" charset="0"/>
              </a:rPr>
            </a:br>
            <a:r>
              <a:rPr lang="ru-RU" sz="1500" dirty="0">
                <a:solidFill>
                  <a:schemeClr val="bg1">
                    <a:lumMod val="50000"/>
                  </a:schemeClr>
                </a:solidFill>
                <a:latin typeface="SB Sans Display" panose="020B0503040504020204" pitchFamily="34" charset="0"/>
                <a:cs typeface="SB Sans Display" panose="020B0503040504020204" pitchFamily="34" charset="0"/>
              </a:rPr>
              <a:t>что действительно важно</a:t>
            </a:r>
            <a:endParaRPr lang="ru-RU" sz="1500" spc="-79" dirty="0">
              <a:solidFill>
                <a:schemeClr val="bg1">
                  <a:lumMod val="50000"/>
                </a:schemeClr>
              </a:solidFill>
              <a:latin typeface="SB Sans Display" panose="020B0503040504020204" pitchFamily="34" charset="0"/>
              <a:cs typeface="SB Sans Display" panose="020B0503040504020204" pitchFamily="34" charset="0"/>
              <a:sym typeface="Calibri" panose="020F0502020204030204"/>
            </a:endParaRPr>
          </a:p>
        </p:txBody>
      </p:sp>
      <p:sp>
        <p:nvSpPr>
          <p:cNvPr id="12" name="TextBox 11">
            <a:extLst>
              <a:ext uri="{FF2B5EF4-FFF2-40B4-BE49-F238E27FC236}">
                <a16:creationId xmlns:a16="http://schemas.microsoft.com/office/drawing/2014/main" id="{F7699A65-6E4D-654F-877E-45C85B0B2ED0}"/>
              </a:ext>
            </a:extLst>
          </p:cNvPr>
          <p:cNvSpPr txBox="1"/>
          <p:nvPr/>
        </p:nvSpPr>
        <p:spPr>
          <a:xfrm>
            <a:off x="824346" y="2885102"/>
            <a:ext cx="4486563" cy="1776127"/>
          </a:xfrm>
          <a:prstGeom prst="rect">
            <a:avLst/>
          </a:prstGeom>
          <a:noFill/>
        </p:spPr>
        <p:txBody>
          <a:bodyPr wrap="square" rtlCol="0">
            <a:spAutoFit/>
          </a:bodyPr>
          <a:lstStyle/>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Экономия ресурсов компании за счёт перехода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на электронные кадровые сервисы</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Многократное увеличение скорости и прозрачности ключевых кадровых процессов</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Обработка запросов на отпуска, </a:t>
            </a:r>
            <a:r>
              <a:rPr lang="ru-RU" sz="1200" dirty="0" err="1">
                <a:latin typeface="SB Sans Display Medium" panose="020B0503040504020204" pitchFamily="34" charset="0"/>
                <a:cs typeface="SB Sans Display Medium" panose="020B0503040504020204" pitchFamily="34" charset="0"/>
              </a:rPr>
              <a:t>удалёнку</a:t>
            </a:r>
            <a:r>
              <a:rPr lang="ru-RU" sz="1200" dirty="0">
                <a:latin typeface="SB Sans Display Medium" panose="020B0503040504020204" pitchFamily="34" charset="0"/>
                <a:cs typeface="SB Sans Display Medium" panose="020B0503040504020204" pitchFamily="34" charset="0"/>
              </a:rPr>
              <a:t>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или справку из бухгалтерии — за несколько минут</a:t>
            </a:r>
            <a:endPar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endParaRPr>
          </a:p>
        </p:txBody>
      </p:sp>
      <p:sp>
        <p:nvSpPr>
          <p:cNvPr id="13" name="Скругленный прямоугольник 12">
            <a:extLst>
              <a:ext uri="{FF2B5EF4-FFF2-40B4-BE49-F238E27FC236}">
                <a16:creationId xmlns:a16="http://schemas.microsoft.com/office/drawing/2014/main" id="{09B2952E-EE64-E045-ACF3-4C82579AE498}"/>
              </a:ext>
            </a:extLst>
          </p:cNvPr>
          <p:cNvSpPr/>
          <p:nvPr/>
        </p:nvSpPr>
        <p:spPr>
          <a:xfrm>
            <a:off x="5867400" y="1056127"/>
            <a:ext cx="5486400" cy="5446273"/>
          </a:xfrm>
          <a:prstGeom prst="roundRect">
            <a:avLst>
              <a:gd name="adj" fmla="val 2244"/>
            </a:avLst>
          </a:prstGeom>
          <a:solidFill>
            <a:srgbClr val="D6E1FF"/>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EAB8315E-E682-5540-8BAA-795EC836DD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10863" y="760438"/>
            <a:ext cx="5836093" cy="5741962"/>
          </a:xfrm>
          <a:prstGeom prst="rect">
            <a:avLst/>
          </a:prstGeom>
        </p:spPr>
      </p:pic>
      <p:sp>
        <p:nvSpPr>
          <p:cNvPr id="14" name="Номер слайда 12">
            <a:extLst>
              <a:ext uri="{FF2B5EF4-FFF2-40B4-BE49-F238E27FC236}">
                <a16:creationId xmlns:a16="http://schemas.microsoft.com/office/drawing/2014/main" id="{A6F84B3E-9221-2D4E-8EA4-AC72EDED6F4B}"/>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22</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12876100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a:extLst>
              <a:ext uri="{FF2B5EF4-FFF2-40B4-BE49-F238E27FC236}">
                <a16:creationId xmlns:a16="http://schemas.microsoft.com/office/drawing/2014/main" id="{AE46B61E-2671-CC40-92B2-E7F8BAFA6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0" name="TextBox 9">
            <a:extLst>
              <a:ext uri="{FF2B5EF4-FFF2-40B4-BE49-F238E27FC236}">
                <a16:creationId xmlns:a16="http://schemas.microsoft.com/office/drawing/2014/main" id="{F0F06F99-AF3C-4E44-816B-7EB44B281339}"/>
              </a:ext>
            </a:extLst>
          </p:cNvPr>
          <p:cNvSpPr txBox="1"/>
          <p:nvPr/>
        </p:nvSpPr>
        <p:spPr>
          <a:xfrm>
            <a:off x="7018739" y="1056127"/>
            <a:ext cx="5173262" cy="978729"/>
          </a:xfrm>
          <a:prstGeom prst="rect">
            <a:avLst/>
          </a:prstGeom>
          <a:noFill/>
        </p:spPr>
        <p:txBody>
          <a:bodyPr wrap="square" rtlCol="0">
            <a:spAutoFit/>
          </a:bodyPr>
          <a:lstStyle/>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Опросы </a:t>
            </a:r>
          </a:p>
          <a:p>
            <a:pPr>
              <a:lnSpc>
                <a:spcPct val="80000"/>
              </a:lnSpc>
            </a:pPr>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сотрудников</a:t>
            </a:r>
          </a:p>
        </p:txBody>
      </p:sp>
      <p:sp>
        <p:nvSpPr>
          <p:cNvPr id="11" name="TextBox 10">
            <a:extLst>
              <a:ext uri="{FF2B5EF4-FFF2-40B4-BE49-F238E27FC236}">
                <a16:creationId xmlns:a16="http://schemas.microsoft.com/office/drawing/2014/main" id="{28F3F59C-C49A-AA4B-A3A2-EB18A99AD1F8}"/>
              </a:ext>
            </a:extLst>
          </p:cNvPr>
          <p:cNvSpPr txBox="1"/>
          <p:nvPr/>
        </p:nvSpPr>
        <p:spPr>
          <a:xfrm>
            <a:off x="7036057" y="2113098"/>
            <a:ext cx="4772766" cy="553998"/>
          </a:xfrm>
          <a:prstGeom prst="rect">
            <a:avLst/>
          </a:prstGeom>
          <a:noFill/>
        </p:spPr>
        <p:txBody>
          <a:bodyPr wrap="square" rtlCol="0">
            <a:spAutoFit/>
          </a:bodyPr>
          <a:lstStyle/>
          <a:p>
            <a:r>
              <a:rPr lang="ru-RU" sz="1500" dirty="0">
                <a:solidFill>
                  <a:schemeClr val="bg1">
                    <a:lumMod val="50000"/>
                  </a:schemeClr>
                </a:solidFill>
                <a:latin typeface="SB Sans Display" panose="020B0503040504020204" pitchFamily="34" charset="0"/>
                <a:cs typeface="SB Sans Display" panose="020B0503040504020204" pitchFamily="34" charset="0"/>
              </a:rPr>
              <a:t>Получайте лучшие инсайты для развития компании от ваших вовлечённых сотрудников</a:t>
            </a:r>
            <a:endParaRPr lang="ru-RU" sz="1500" kern="1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2" name="TextBox 11">
            <a:extLst>
              <a:ext uri="{FF2B5EF4-FFF2-40B4-BE49-F238E27FC236}">
                <a16:creationId xmlns:a16="http://schemas.microsoft.com/office/drawing/2014/main" id="{A1274123-D854-354D-A59A-D6244C81DD9A}"/>
              </a:ext>
            </a:extLst>
          </p:cNvPr>
          <p:cNvSpPr txBox="1"/>
          <p:nvPr/>
        </p:nvSpPr>
        <p:spPr>
          <a:xfrm>
            <a:off x="7018738" y="2885102"/>
            <a:ext cx="3940999" cy="1776127"/>
          </a:xfrm>
          <a:prstGeom prst="rect">
            <a:avLst/>
          </a:prstGeom>
          <a:noFill/>
        </p:spPr>
        <p:txBody>
          <a:bodyPr wrap="square" rtlCol="0">
            <a:spAutoFit/>
          </a:bodyPr>
          <a:lstStyle/>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Достоверная информация в реальном времени о том, как у сотрудников идут дела</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Возможность предпринимать точные </a:t>
            </a:r>
            <a:br>
              <a:rPr lang="ru-RU" sz="1200" dirty="0">
                <a:latin typeface="SB Sans Display Medium" panose="020B0503040504020204" pitchFamily="34" charset="0"/>
                <a:cs typeface="SB Sans Display Medium" panose="020B0503040504020204" pitchFamily="34" charset="0"/>
              </a:rPr>
            </a:br>
            <a:r>
              <a:rPr lang="ru-RU" sz="1200" dirty="0">
                <a:latin typeface="SB Sans Display Medium" panose="020B0503040504020204" pitchFamily="34" charset="0"/>
                <a:cs typeface="SB Sans Display Medium" panose="020B0503040504020204" pitchFamily="34" charset="0"/>
              </a:rPr>
              <a:t>действия именно там, где это нужно</a:t>
            </a:r>
          </a:p>
          <a:p>
            <a:pPr marL="288000" indent="-288000">
              <a:lnSpc>
                <a:spcPct val="108000"/>
              </a:lnSpc>
              <a:spcBef>
                <a:spcPts val="1900"/>
              </a:spcBef>
              <a:buSzPct val="140000"/>
              <a:buBlip>
                <a:blip r:embed="rId4"/>
              </a:buBlip>
            </a:pPr>
            <a:r>
              <a:rPr lang="ru-RU" sz="1200" dirty="0">
                <a:latin typeface="SB Sans Display Medium" panose="020B0503040504020204" pitchFamily="34" charset="0"/>
                <a:cs typeface="SB Sans Display Medium" panose="020B0503040504020204" pitchFamily="34" charset="0"/>
              </a:rPr>
              <a:t>Управление психологическим климатом, благополучием и эффективностью людей</a:t>
            </a:r>
            <a:endParaRPr lang="ru-RU" sz="1200" kern="100" dirty="0">
              <a:solidFill>
                <a:schemeClr val="tx1">
                  <a:lumMod val="85000"/>
                  <a:lumOff val="15000"/>
                </a:schemeClr>
              </a:solidFill>
              <a:latin typeface="SB Sans Display Medium" panose="020B0503040504020204" pitchFamily="34" charset="0"/>
              <a:cs typeface="SB Sans Display Medium" panose="020B0503040504020204" pitchFamily="34" charset="0"/>
            </a:endParaRPr>
          </a:p>
        </p:txBody>
      </p:sp>
      <p:sp>
        <p:nvSpPr>
          <p:cNvPr id="13" name="Скругленный прямоугольник 12">
            <a:extLst>
              <a:ext uri="{FF2B5EF4-FFF2-40B4-BE49-F238E27FC236}">
                <a16:creationId xmlns:a16="http://schemas.microsoft.com/office/drawing/2014/main" id="{263C1843-915C-FD46-BE8B-7EDF9CABD96F}"/>
              </a:ext>
            </a:extLst>
          </p:cNvPr>
          <p:cNvSpPr/>
          <p:nvPr/>
        </p:nvSpPr>
        <p:spPr>
          <a:xfrm>
            <a:off x="956541" y="1056127"/>
            <a:ext cx="5486400" cy="5960690"/>
          </a:xfrm>
          <a:prstGeom prst="roundRect">
            <a:avLst>
              <a:gd name="adj" fmla="val 2244"/>
            </a:avLst>
          </a:prstGeom>
          <a:solidFill>
            <a:srgbClr val="ECCFC0"/>
          </a:soli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AA040E06-FD8F-574E-BFEB-56470ABD34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910" y="4466549"/>
            <a:ext cx="5621662" cy="5530990"/>
          </a:xfrm>
          <a:prstGeom prst="rect">
            <a:avLst/>
          </a:prstGeom>
        </p:spPr>
      </p:pic>
      <p:sp>
        <p:nvSpPr>
          <p:cNvPr id="14" name="Номер слайда 12">
            <a:extLst>
              <a:ext uri="{FF2B5EF4-FFF2-40B4-BE49-F238E27FC236}">
                <a16:creationId xmlns:a16="http://schemas.microsoft.com/office/drawing/2014/main" id="{BD56FFF5-6DC7-D344-8407-B02CFAE995C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23</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pic>
        <p:nvPicPr>
          <p:cNvPr id="4" name="Рисунок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8791" y="1360254"/>
            <a:ext cx="5041900" cy="3491146"/>
          </a:xfrm>
          <a:prstGeom prst="rect">
            <a:avLst/>
          </a:prstGeom>
        </p:spPr>
      </p:pic>
    </p:spTree>
    <p:extLst>
      <p:ext uri="{BB962C8B-B14F-4D97-AF65-F5344CB8AC3E}">
        <p14:creationId xmlns:p14="http://schemas.microsoft.com/office/powerpoint/2010/main" val="7493343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09554912-6741-AF4E-815A-20A1AFD8268B}"/>
              </a:ext>
            </a:extLst>
          </p:cNvPr>
          <p:cNvPicPr>
            <a:picLocks noChangeAspect="1"/>
          </p:cNvPicPr>
          <p:nvPr/>
        </p:nvPicPr>
        <p:blipFill rotWithShape="1">
          <a:blip r:embed="rId3">
            <a:extLst>
              <a:ext uri="{28A0092B-C50C-407E-A947-70E740481C1C}">
                <a14:useLocalDpi xmlns:a14="http://schemas.microsoft.com/office/drawing/2010/main" val="0"/>
              </a:ext>
            </a:extLst>
          </a:blip>
          <a:srcRect l="48173" t="58550" r="14881" b="4504"/>
          <a:stretch/>
        </p:blipFill>
        <p:spPr>
          <a:xfrm>
            <a:off x="0" y="0"/>
            <a:ext cx="12180722" cy="6858000"/>
          </a:xfrm>
          <a:prstGeom prst="rect">
            <a:avLst/>
          </a:prstGeom>
        </p:spPr>
      </p:pic>
      <p:sp>
        <p:nvSpPr>
          <p:cNvPr id="16" name="Скругленный прямоугольник 36">
            <a:extLst>
              <a:ext uri="{FF2B5EF4-FFF2-40B4-BE49-F238E27FC236}">
                <a16:creationId xmlns:a16="http://schemas.microsoft.com/office/drawing/2014/main" id="{502B7EE3-1CB0-8813-F18E-FB5336A666BE}"/>
              </a:ext>
            </a:extLst>
          </p:cNvPr>
          <p:cNvSpPr/>
          <p:nvPr/>
        </p:nvSpPr>
        <p:spPr>
          <a:xfrm>
            <a:off x="954846" y="3642202"/>
            <a:ext cx="2448642" cy="921520"/>
          </a:xfrm>
          <a:prstGeom prst="roundRect">
            <a:avLst>
              <a:gd name="adj" fmla="val 50000"/>
            </a:avLst>
          </a:prstGeom>
          <a:solidFill>
            <a:schemeClr val="bg1">
              <a:alpha val="9942"/>
            </a:schemeClr>
          </a:solidFill>
          <a:ln w="3175">
            <a:noFill/>
          </a:ln>
          <a:effectLst>
            <a:outerShdw blurRad="688254" dist="607186" dir="5400000" algn="t" rotWithShape="0">
              <a:prstClr val="black">
                <a:alpha val="66363"/>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0" name="Скругленный прямоугольник 36">
            <a:extLst>
              <a:ext uri="{FF2B5EF4-FFF2-40B4-BE49-F238E27FC236}">
                <a16:creationId xmlns:a16="http://schemas.microsoft.com/office/drawing/2014/main" id="{4B693ABB-FA98-A6C1-CDFB-3D09626755BF}"/>
              </a:ext>
            </a:extLst>
          </p:cNvPr>
          <p:cNvSpPr/>
          <p:nvPr/>
        </p:nvSpPr>
        <p:spPr>
          <a:xfrm>
            <a:off x="3793470" y="3642202"/>
            <a:ext cx="2779619" cy="921520"/>
          </a:xfrm>
          <a:prstGeom prst="roundRect">
            <a:avLst>
              <a:gd name="adj" fmla="val 50000"/>
            </a:avLst>
          </a:prstGeom>
          <a:solidFill>
            <a:schemeClr val="bg1">
              <a:alpha val="9942"/>
            </a:schemeClr>
          </a:solidFill>
          <a:ln w="3175">
            <a:noFill/>
          </a:ln>
          <a:effectLst>
            <a:outerShdw blurRad="688254" dist="607186" dir="5400000" algn="t" rotWithShape="0">
              <a:prstClr val="black">
                <a:alpha val="66363"/>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23" name="Скругленный прямоугольник 36">
            <a:extLst>
              <a:ext uri="{FF2B5EF4-FFF2-40B4-BE49-F238E27FC236}">
                <a16:creationId xmlns:a16="http://schemas.microsoft.com/office/drawing/2014/main" id="{D875764F-D9DB-DE6E-F605-6106DA56B626}"/>
              </a:ext>
            </a:extLst>
          </p:cNvPr>
          <p:cNvSpPr/>
          <p:nvPr/>
        </p:nvSpPr>
        <p:spPr>
          <a:xfrm>
            <a:off x="6957329" y="3642202"/>
            <a:ext cx="2549701" cy="944237"/>
          </a:xfrm>
          <a:prstGeom prst="roundRect">
            <a:avLst>
              <a:gd name="adj" fmla="val 50000"/>
            </a:avLst>
          </a:prstGeom>
          <a:solidFill>
            <a:schemeClr val="bg1">
              <a:alpha val="9942"/>
            </a:schemeClr>
          </a:solidFill>
          <a:ln w="3175">
            <a:noFill/>
          </a:ln>
          <a:effectLst>
            <a:outerShdw blurRad="688254" dist="607186" dir="5400000" algn="t" rotWithShape="0">
              <a:prstClr val="black">
                <a:alpha val="66363"/>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ru-RU"/>
          </a:p>
        </p:txBody>
      </p:sp>
      <p:sp>
        <p:nvSpPr>
          <p:cNvPr id="4" name="Заголовок 3">
            <a:extLst>
              <a:ext uri="{FF2B5EF4-FFF2-40B4-BE49-F238E27FC236}">
                <a16:creationId xmlns:a16="http://schemas.microsoft.com/office/drawing/2014/main" id="{3D43BD2F-BA20-0A43-B1A2-4B6E53269A03}"/>
              </a:ext>
            </a:extLst>
          </p:cNvPr>
          <p:cNvSpPr>
            <a:spLocks noGrp="1"/>
          </p:cNvSpPr>
          <p:nvPr>
            <p:ph type="ctrTitle"/>
          </p:nvPr>
        </p:nvSpPr>
        <p:spPr>
          <a:xfrm>
            <a:off x="954846" y="2556353"/>
            <a:ext cx="11301821" cy="921520"/>
          </a:xfrm>
        </p:spPr>
        <p:txBody>
          <a:bodyPr lIns="36000" tIns="36000" rIns="36000" bIns="36000" anchor="t">
            <a:noAutofit/>
          </a:bodyPr>
          <a:lstStyle/>
          <a:p>
            <a:r>
              <a:rPr lang="ru-RU" sz="4600" dirty="0">
                <a:latin typeface="SB Sans Display" panose="020B0503040504020204" pitchFamily="34" charset="0"/>
                <a:cs typeface="SB Sans Display" panose="020B0503040504020204" pitchFamily="34" charset="0"/>
              </a:rPr>
              <a:t>Преимущества</a:t>
            </a:r>
            <a:endParaRPr lang="ru-RU" sz="3600" dirty="0">
              <a:latin typeface="SB Sans Display" panose="020B0503040504020204" pitchFamily="34" charset="0"/>
              <a:cs typeface="SB Sans Display" panose="020B0503040504020204" pitchFamily="34" charset="0"/>
            </a:endParaRPr>
          </a:p>
        </p:txBody>
      </p:sp>
      <p:sp>
        <p:nvSpPr>
          <p:cNvPr id="6" name="Заголовок 3">
            <a:extLst>
              <a:ext uri="{FF2B5EF4-FFF2-40B4-BE49-F238E27FC236}">
                <a16:creationId xmlns:a16="http://schemas.microsoft.com/office/drawing/2014/main" id="{89FDFD7E-0487-AA48-8F06-7C62FD4E6A81}"/>
              </a:ext>
            </a:extLst>
          </p:cNvPr>
          <p:cNvSpPr txBox="1">
            <a:spLocks/>
          </p:cNvSpPr>
          <p:nvPr/>
        </p:nvSpPr>
        <p:spPr>
          <a:xfrm>
            <a:off x="1667774" y="3887581"/>
            <a:ext cx="1449139" cy="360000"/>
          </a:xfrm>
          <a:prstGeom prst="rect">
            <a:avLst/>
          </a:prstGeom>
        </p:spPr>
        <p:txBody>
          <a:bodyPr vert="horz" lIns="36000" tIns="36000" rIns="36000" bIns="36000" rtlCol="0" anchor="ctr">
            <a:noAutofit/>
          </a:bodyPr>
          <a:lstStyle>
            <a:lvl1pPr algn="l" defTabSz="914400" rtl="0" eaLnBrk="1" latinLnBrk="0" hangingPunct="1">
              <a:lnSpc>
                <a:spcPct val="90000"/>
              </a:lnSpc>
              <a:spcBef>
                <a:spcPct val="0"/>
              </a:spcBef>
              <a:buNone/>
              <a:defRPr sz="4500" b="1" i="0" kern="1200" baseline="0">
                <a:solidFill>
                  <a:schemeClr val="bg1"/>
                </a:solidFill>
                <a:latin typeface="+mj-lt"/>
                <a:ea typeface="+mj-ea"/>
                <a:cs typeface="+mj-cs"/>
              </a:defRPr>
            </a:lvl1pPr>
          </a:lstStyle>
          <a:p>
            <a:pPr>
              <a:lnSpc>
                <a:spcPct val="150000"/>
              </a:lnSpc>
            </a:pPr>
            <a:r>
              <a:rPr lang="ru-RU" sz="1800" b="0" dirty="0">
                <a:latin typeface="SB Sans Display" panose="020B0503040504020204" pitchFamily="34" charset="0"/>
                <a:cs typeface="SB Sans Display" panose="020B0503040504020204" pitchFamily="34" charset="0"/>
              </a:rPr>
              <a:t>Безопасный</a:t>
            </a:r>
            <a:endParaRPr lang="en-US" sz="1800" b="0" dirty="0">
              <a:latin typeface="SB Sans Display" panose="020B0503040504020204" pitchFamily="34" charset="0"/>
              <a:cs typeface="SB Sans Display" panose="020B0503040504020204" pitchFamily="34" charset="0"/>
            </a:endParaRPr>
          </a:p>
        </p:txBody>
      </p:sp>
      <p:pic>
        <p:nvPicPr>
          <p:cNvPr id="15" name="Picture 14">
            <a:extLst>
              <a:ext uri="{FF2B5EF4-FFF2-40B4-BE49-F238E27FC236}">
                <a16:creationId xmlns:a16="http://schemas.microsoft.com/office/drawing/2014/main" id="{7E18019C-C95E-05D9-A31C-18728C58915E}"/>
              </a:ext>
            </a:extLst>
          </p:cNvPr>
          <p:cNvPicPr>
            <a:picLocks noChangeAspect="1"/>
          </p:cNvPicPr>
          <p:nvPr/>
        </p:nvPicPr>
        <p:blipFill>
          <a:blip r:embed="rId4"/>
          <a:stretch>
            <a:fillRect/>
          </a:stretch>
        </p:blipFill>
        <p:spPr>
          <a:xfrm>
            <a:off x="4184676" y="4000840"/>
            <a:ext cx="222811" cy="204243"/>
          </a:xfrm>
          <a:prstGeom prst="rect">
            <a:avLst/>
          </a:prstGeom>
        </p:spPr>
      </p:pic>
      <p:sp>
        <p:nvSpPr>
          <p:cNvPr id="19" name="Заголовок 3">
            <a:extLst>
              <a:ext uri="{FF2B5EF4-FFF2-40B4-BE49-F238E27FC236}">
                <a16:creationId xmlns:a16="http://schemas.microsoft.com/office/drawing/2014/main" id="{97E471A5-49C7-6D0F-4069-634232141B60}"/>
              </a:ext>
            </a:extLst>
          </p:cNvPr>
          <p:cNvSpPr txBox="1">
            <a:spLocks/>
          </p:cNvSpPr>
          <p:nvPr/>
        </p:nvSpPr>
        <p:spPr>
          <a:xfrm>
            <a:off x="4602478" y="3887581"/>
            <a:ext cx="1896388" cy="360000"/>
          </a:xfrm>
          <a:prstGeom prst="rect">
            <a:avLst/>
          </a:prstGeom>
        </p:spPr>
        <p:txBody>
          <a:bodyPr vert="horz" lIns="36000" tIns="36000" rIns="36000" bIns="36000" rtlCol="0" anchor="ctr">
            <a:noAutofit/>
          </a:bodyPr>
          <a:lstStyle>
            <a:lvl1pPr algn="l" defTabSz="914400" rtl="0" eaLnBrk="1" latinLnBrk="0" hangingPunct="1">
              <a:lnSpc>
                <a:spcPct val="90000"/>
              </a:lnSpc>
              <a:spcBef>
                <a:spcPct val="0"/>
              </a:spcBef>
              <a:buNone/>
              <a:defRPr sz="4500" b="1" i="0" kern="1200" baseline="0">
                <a:solidFill>
                  <a:schemeClr val="bg1"/>
                </a:solidFill>
                <a:latin typeface="+mj-lt"/>
                <a:ea typeface="+mj-ea"/>
                <a:cs typeface="+mj-cs"/>
              </a:defRPr>
            </a:lvl1pPr>
          </a:lstStyle>
          <a:p>
            <a:pPr>
              <a:lnSpc>
                <a:spcPct val="150000"/>
              </a:lnSpc>
            </a:pPr>
            <a:r>
              <a:rPr lang="ru-RU" sz="1800" b="0" dirty="0">
                <a:latin typeface="SB Sans Display" panose="020B0503040504020204" pitchFamily="34" charset="0"/>
                <a:cs typeface="SB Sans Display" panose="020B0503040504020204" pitchFamily="34" charset="0"/>
              </a:rPr>
              <a:t>Эффективный</a:t>
            </a:r>
            <a:endParaRPr lang="en-US" sz="1800" b="0" dirty="0">
              <a:latin typeface="SB Sans Display" panose="020B0503040504020204" pitchFamily="34" charset="0"/>
              <a:cs typeface="SB Sans Display" panose="020B0503040504020204" pitchFamily="34" charset="0"/>
            </a:endParaRPr>
          </a:p>
        </p:txBody>
      </p:sp>
      <p:pic>
        <p:nvPicPr>
          <p:cNvPr id="24" name="Picture 23">
            <a:extLst>
              <a:ext uri="{FF2B5EF4-FFF2-40B4-BE49-F238E27FC236}">
                <a16:creationId xmlns:a16="http://schemas.microsoft.com/office/drawing/2014/main" id="{DA3A437E-41BD-9B2A-8BEA-04864BC4A2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1246" y="3970860"/>
            <a:ext cx="187378" cy="234223"/>
          </a:xfrm>
          <a:prstGeom prst="rect">
            <a:avLst/>
          </a:prstGeom>
        </p:spPr>
      </p:pic>
      <p:sp>
        <p:nvSpPr>
          <p:cNvPr id="25" name="Заголовок 3">
            <a:extLst>
              <a:ext uri="{FF2B5EF4-FFF2-40B4-BE49-F238E27FC236}">
                <a16:creationId xmlns:a16="http://schemas.microsoft.com/office/drawing/2014/main" id="{64A8B68B-6B08-AED2-CB6A-E5BEDCC94865}"/>
              </a:ext>
            </a:extLst>
          </p:cNvPr>
          <p:cNvSpPr txBox="1">
            <a:spLocks/>
          </p:cNvSpPr>
          <p:nvPr/>
        </p:nvSpPr>
        <p:spPr>
          <a:xfrm>
            <a:off x="7763823" y="3887581"/>
            <a:ext cx="1600098" cy="360000"/>
          </a:xfrm>
          <a:prstGeom prst="rect">
            <a:avLst/>
          </a:prstGeom>
        </p:spPr>
        <p:txBody>
          <a:bodyPr vert="horz" lIns="36000" tIns="36000" rIns="36000" bIns="36000" rtlCol="0" anchor="ctr">
            <a:noAutofit/>
          </a:bodyPr>
          <a:lstStyle>
            <a:lvl1pPr algn="l" defTabSz="914400" rtl="0" eaLnBrk="1" latinLnBrk="0" hangingPunct="1">
              <a:lnSpc>
                <a:spcPct val="90000"/>
              </a:lnSpc>
              <a:spcBef>
                <a:spcPct val="0"/>
              </a:spcBef>
              <a:buNone/>
              <a:defRPr sz="4500" b="1" i="0" kern="1200" baseline="0">
                <a:solidFill>
                  <a:schemeClr val="bg1"/>
                </a:solidFill>
                <a:latin typeface="+mj-lt"/>
                <a:ea typeface="+mj-ea"/>
                <a:cs typeface="+mj-cs"/>
              </a:defRPr>
            </a:lvl1pPr>
          </a:lstStyle>
          <a:p>
            <a:pPr>
              <a:lnSpc>
                <a:spcPct val="150000"/>
              </a:lnSpc>
            </a:pPr>
            <a:r>
              <a:rPr lang="ru-RU" sz="1800" b="0" dirty="0">
                <a:latin typeface="SB Sans Display" panose="020B0503040504020204" pitchFamily="34" charset="0"/>
                <a:cs typeface="SB Sans Display" panose="020B0503040504020204" pitchFamily="34" charset="0"/>
              </a:rPr>
              <a:t>Удобный</a:t>
            </a:r>
            <a:endParaRPr lang="en-US" sz="1800" b="0" dirty="0">
              <a:latin typeface="SB Sans Display" panose="020B0503040504020204" pitchFamily="34" charset="0"/>
              <a:cs typeface="SB Sans Display" panose="020B0503040504020204" pitchFamily="34" charset="0"/>
            </a:endParaRPr>
          </a:p>
        </p:txBody>
      </p:sp>
      <p:pic>
        <p:nvPicPr>
          <p:cNvPr id="17" name="Picture 11" descr="Icon&#10;&#10;Description automatically generated">
            <a:extLst>
              <a:ext uri="{FF2B5EF4-FFF2-40B4-BE49-F238E27FC236}">
                <a16:creationId xmlns:a16="http://schemas.microsoft.com/office/drawing/2014/main" id="{5D51B466-8DB8-A705-A1D1-80A3F6AB7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5369" y="3930288"/>
            <a:ext cx="345345" cy="345345"/>
          </a:xfrm>
          <a:prstGeom prst="rect">
            <a:avLst/>
          </a:prstGeom>
        </p:spPr>
      </p:pic>
      <p:pic>
        <p:nvPicPr>
          <p:cNvPr id="14" name="Рисунок 13">
            <a:extLst>
              <a:ext uri="{FF2B5EF4-FFF2-40B4-BE49-F238E27FC236}">
                <a16:creationId xmlns:a16="http://schemas.microsoft.com/office/drawing/2014/main" id="{261DAC6C-50C3-6C42-8D48-C0AE19FD5B3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6541" y="623523"/>
            <a:ext cx="648000" cy="243000"/>
          </a:xfrm>
          <a:prstGeom prst="rect">
            <a:avLst/>
          </a:prstGeom>
        </p:spPr>
      </p:pic>
      <p:sp>
        <p:nvSpPr>
          <p:cNvPr id="21" name="Номер слайда 12">
            <a:extLst>
              <a:ext uri="{FF2B5EF4-FFF2-40B4-BE49-F238E27FC236}">
                <a16:creationId xmlns:a16="http://schemas.microsoft.com/office/drawing/2014/main" id="{BA81CFF8-FE89-774E-B1DB-781ED1229445}"/>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solidFill>
                <a:latin typeface="SB Sans Display" panose="020B0503040504020204" pitchFamily="34" charset="0"/>
                <a:cs typeface="SB Sans Display" panose="020B0503040504020204" pitchFamily="34" charset="0"/>
              </a:rPr>
              <a:pPr algn="r"/>
              <a:t>24</a:t>
            </a:fld>
            <a:endParaRPr lang="ru-RU" sz="800" dirty="0">
              <a:solidFill>
                <a:schemeClr val="bg1"/>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36904685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3745015-CF9B-9F40-99B1-641C83772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7" name="TextBox 6">
            <a:extLst>
              <a:ext uri="{FF2B5EF4-FFF2-40B4-BE49-F238E27FC236}">
                <a16:creationId xmlns:a16="http://schemas.microsoft.com/office/drawing/2014/main" id="{88F22DDD-B8F6-2E42-91D4-3D99D2ED5BD9}"/>
              </a:ext>
            </a:extLst>
          </p:cNvPr>
          <p:cNvSpPr txBox="1"/>
          <p:nvPr/>
        </p:nvSpPr>
        <p:spPr>
          <a:xfrm>
            <a:off x="824347" y="969502"/>
            <a:ext cx="4613462" cy="646331"/>
          </a:xfrm>
          <a:prstGeom prst="rect">
            <a:avLst/>
          </a:prstGeom>
          <a:noFill/>
        </p:spPr>
        <p:txBody>
          <a:bodyPr wrap="square" rtlCol="0">
            <a:spAutoFit/>
          </a:bodyPr>
          <a:lstStyle/>
          <a:p>
            <a:r>
              <a:rPr lang="ru-RU" sz="3600" b="1" dirty="0">
                <a:solidFill>
                  <a:schemeClr val="tx1">
                    <a:lumMod val="85000"/>
                    <a:lumOff val="15000"/>
                  </a:schemeClr>
                </a:solidFill>
                <a:latin typeface="SB Sans Display" panose="020B0503040504020204" pitchFamily="34" charset="0"/>
                <a:cs typeface="SB Sans Display" panose="020B0503040504020204" pitchFamily="34" charset="0"/>
              </a:rPr>
              <a:t>Пульс: безопасный</a:t>
            </a:r>
          </a:p>
        </p:txBody>
      </p:sp>
      <p:sp>
        <p:nvSpPr>
          <p:cNvPr id="9" name="TextBox 8">
            <a:extLst>
              <a:ext uri="{FF2B5EF4-FFF2-40B4-BE49-F238E27FC236}">
                <a16:creationId xmlns:a16="http://schemas.microsoft.com/office/drawing/2014/main" id="{7C14E7DE-881F-3F4B-8EF3-88AB14A32379}"/>
              </a:ext>
            </a:extLst>
          </p:cNvPr>
          <p:cNvSpPr txBox="1"/>
          <p:nvPr/>
        </p:nvSpPr>
        <p:spPr>
          <a:xfrm>
            <a:off x="859686" y="2555345"/>
            <a:ext cx="5081705" cy="276999"/>
          </a:xfrm>
          <a:prstGeom prst="rect">
            <a:avLst/>
          </a:prstGeom>
          <a:noFill/>
        </p:spPr>
        <p:txBody>
          <a:bodyPr wrap="square" rtlCol="0">
            <a:spAutoFit/>
          </a:bodyPr>
          <a:lstStyle/>
          <a:p>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100 % российское ПО</a:t>
            </a:r>
          </a:p>
        </p:txBody>
      </p:sp>
      <p:sp>
        <p:nvSpPr>
          <p:cNvPr id="10" name="TextBox 9">
            <a:extLst>
              <a:ext uri="{FF2B5EF4-FFF2-40B4-BE49-F238E27FC236}">
                <a16:creationId xmlns:a16="http://schemas.microsoft.com/office/drawing/2014/main" id="{353434AA-5FDF-2842-A7CF-71B9D258EFA4}"/>
              </a:ext>
            </a:extLst>
          </p:cNvPr>
          <p:cNvSpPr txBox="1"/>
          <p:nvPr/>
        </p:nvSpPr>
        <p:spPr>
          <a:xfrm>
            <a:off x="859686" y="2913155"/>
            <a:ext cx="4019885" cy="978729"/>
          </a:xfrm>
          <a:prstGeom prst="rect">
            <a:avLst/>
          </a:prstGeom>
          <a:noFill/>
        </p:spPr>
        <p:txBody>
          <a:bodyPr wrap="square" rtlCol="0">
            <a:spAutoFit/>
          </a:bodyPr>
          <a:lstStyle/>
          <a:p>
            <a:pPr>
              <a:lnSpc>
                <a:spcPct val="120000"/>
              </a:lnSpc>
            </a:pPr>
            <a:r>
              <a:rPr lang="ru-RU" sz="1200" kern="1100" dirty="0">
                <a:solidFill>
                  <a:schemeClr val="tx1">
                    <a:lumMod val="65000"/>
                    <a:lumOff val="35000"/>
                  </a:schemeClr>
                </a:solidFill>
                <a:latin typeface="SB Sans Display" panose="020B0503040504020204" pitchFamily="34" charset="0"/>
                <a:cs typeface="SB Sans Display" panose="020B0503040504020204" pitchFamily="34" charset="0"/>
              </a:rPr>
              <a:t>Код Пульса запатентован </a:t>
            </a:r>
            <a:r>
              <a:rPr lang="ru-RU" sz="1200" kern="1100" dirty="0" err="1">
                <a:solidFill>
                  <a:schemeClr val="tx1">
                    <a:lumMod val="65000"/>
                    <a:lumOff val="35000"/>
                  </a:schemeClr>
                </a:solidFill>
                <a:latin typeface="SB Sans Display" panose="020B0503040504020204" pitchFamily="34" charset="0"/>
                <a:cs typeface="SB Sans Display" panose="020B0503040504020204" pitchFamily="34" charset="0"/>
              </a:rPr>
              <a:t>Сбером</a:t>
            </a:r>
            <a:r>
              <a:rPr lang="ru-RU" sz="1200" kern="1100" dirty="0">
                <a:solidFill>
                  <a:schemeClr val="tx1">
                    <a:lumMod val="65000"/>
                    <a:lumOff val="35000"/>
                  </a:schemeClr>
                </a:solidFill>
                <a:latin typeface="SB Sans Display" panose="020B0503040504020204" pitchFamily="34" charset="0"/>
                <a:cs typeface="SB Sans Display" panose="020B0503040504020204" pitchFamily="34" charset="0"/>
              </a:rPr>
              <a:t>. Также используются проверенные службой кибербезопасности Пульса библиотеки и </a:t>
            </a:r>
            <a:r>
              <a:rPr lang="ru-RU" sz="1200" kern="1100" dirty="0" err="1">
                <a:solidFill>
                  <a:schemeClr val="tx1">
                    <a:lumMod val="65000"/>
                    <a:lumOff val="35000"/>
                  </a:schemeClr>
                </a:solidFill>
                <a:latin typeface="SB Sans Display" panose="020B0503040504020204" pitchFamily="34" charset="0"/>
                <a:cs typeface="SB Sans Display" panose="020B0503040504020204" pitchFamily="34" charset="0"/>
              </a:rPr>
              <a:t>фреймворки</a:t>
            </a:r>
            <a:r>
              <a:rPr lang="ru-RU" sz="1200" kern="1100" dirty="0">
                <a:solidFill>
                  <a:schemeClr val="tx1">
                    <a:lumMod val="65000"/>
                    <a:lumOff val="35000"/>
                  </a:schemeClr>
                </a:solidFill>
                <a:latin typeface="SB Sans Display" panose="020B0503040504020204" pitchFamily="34" charset="0"/>
                <a:cs typeface="SB Sans Display" panose="020B0503040504020204" pitchFamily="34" charset="0"/>
              </a:rPr>
              <a:t> </a:t>
            </a:r>
            <a:r>
              <a:rPr lang="en-US" sz="1200" kern="1100" dirty="0">
                <a:solidFill>
                  <a:schemeClr val="tx1">
                    <a:lumMod val="65000"/>
                    <a:lumOff val="35000"/>
                  </a:schemeClr>
                </a:solidFill>
                <a:latin typeface="SB Sans Display" panose="020B0503040504020204" pitchFamily="34" charset="0"/>
                <a:cs typeface="SB Sans Display" panose="020B0503040504020204" pitchFamily="34" charset="0"/>
              </a:rPr>
              <a:t>Open Source</a:t>
            </a:r>
            <a:r>
              <a:rPr lang="ru-RU" sz="1200" kern="1100" dirty="0">
                <a:solidFill>
                  <a:schemeClr val="tx1">
                    <a:lumMod val="65000"/>
                    <a:lumOff val="35000"/>
                  </a:schemeClr>
                </a:solidFill>
                <a:latin typeface="SB Sans Display" panose="020B0503040504020204" pitchFamily="34" charset="0"/>
                <a:cs typeface="SB Sans Display" panose="020B0503040504020204" pitchFamily="34" charset="0"/>
              </a:rPr>
              <a:t>.</a:t>
            </a:r>
          </a:p>
        </p:txBody>
      </p:sp>
      <p:pic>
        <p:nvPicPr>
          <p:cNvPr id="11" name="Рисунок 10">
            <a:extLst>
              <a:ext uri="{FF2B5EF4-FFF2-40B4-BE49-F238E27FC236}">
                <a16:creationId xmlns:a16="http://schemas.microsoft.com/office/drawing/2014/main" id="{5289A938-1458-7A4C-9798-B8D6672C4B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672" y="2158301"/>
            <a:ext cx="288000" cy="288000"/>
          </a:xfrm>
          <a:prstGeom prst="rect">
            <a:avLst/>
          </a:prstGeom>
        </p:spPr>
      </p:pic>
      <p:pic>
        <p:nvPicPr>
          <p:cNvPr id="13" name="Рисунок 12">
            <a:extLst>
              <a:ext uri="{FF2B5EF4-FFF2-40B4-BE49-F238E27FC236}">
                <a16:creationId xmlns:a16="http://schemas.microsoft.com/office/drawing/2014/main" id="{689E04D7-1F0D-094C-B884-9E5197EDB67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74605" y="2161431"/>
            <a:ext cx="288000" cy="281739"/>
          </a:xfrm>
          <a:prstGeom prst="rect">
            <a:avLst/>
          </a:prstGeom>
        </p:spPr>
      </p:pic>
      <p:pic>
        <p:nvPicPr>
          <p:cNvPr id="15" name="Рисунок 14">
            <a:extLst>
              <a:ext uri="{FF2B5EF4-FFF2-40B4-BE49-F238E27FC236}">
                <a16:creationId xmlns:a16="http://schemas.microsoft.com/office/drawing/2014/main" id="{292821B8-AF18-2642-A17B-658388D7E3B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5244" y="4071076"/>
            <a:ext cx="288000" cy="281739"/>
          </a:xfrm>
          <a:prstGeom prst="rect">
            <a:avLst/>
          </a:prstGeom>
        </p:spPr>
      </p:pic>
      <p:sp>
        <p:nvSpPr>
          <p:cNvPr id="20" name="TextBox 19">
            <a:extLst>
              <a:ext uri="{FF2B5EF4-FFF2-40B4-BE49-F238E27FC236}">
                <a16:creationId xmlns:a16="http://schemas.microsoft.com/office/drawing/2014/main" id="{5D198189-6341-ED49-A846-8BDB72AF3837}"/>
              </a:ext>
            </a:extLst>
          </p:cNvPr>
          <p:cNvSpPr txBox="1"/>
          <p:nvPr/>
        </p:nvSpPr>
        <p:spPr>
          <a:xfrm>
            <a:off x="4713229" y="2555345"/>
            <a:ext cx="5081705"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Защита персональных данных</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sp>
        <p:nvSpPr>
          <p:cNvPr id="21" name="TextBox 20">
            <a:extLst>
              <a:ext uri="{FF2B5EF4-FFF2-40B4-BE49-F238E27FC236}">
                <a16:creationId xmlns:a16="http://schemas.microsoft.com/office/drawing/2014/main" id="{72E638BC-B76B-3B4C-85FE-649F301D2D5A}"/>
              </a:ext>
            </a:extLst>
          </p:cNvPr>
          <p:cNvSpPr txBox="1"/>
          <p:nvPr/>
        </p:nvSpPr>
        <p:spPr>
          <a:xfrm>
            <a:off x="4713229" y="2913155"/>
            <a:ext cx="3460523" cy="741037"/>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Платформа аттестована ФСТЭК</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на соответствие приказу о защите персональных данных №21 от 18.02.2013 г.</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4" name="TextBox 23">
            <a:extLst>
              <a:ext uri="{FF2B5EF4-FFF2-40B4-BE49-F238E27FC236}">
                <a16:creationId xmlns:a16="http://schemas.microsoft.com/office/drawing/2014/main" id="{E59FB2D2-53E6-EF4C-87E1-8DD44D4A598D}"/>
              </a:ext>
            </a:extLst>
          </p:cNvPr>
          <p:cNvSpPr txBox="1"/>
          <p:nvPr/>
        </p:nvSpPr>
        <p:spPr>
          <a:xfrm>
            <a:off x="859686" y="4468120"/>
            <a:ext cx="5081705"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Управление цифровыми рисками </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sp>
        <p:nvSpPr>
          <p:cNvPr id="25" name="TextBox 24">
            <a:extLst>
              <a:ext uri="{FF2B5EF4-FFF2-40B4-BE49-F238E27FC236}">
                <a16:creationId xmlns:a16="http://schemas.microsoft.com/office/drawing/2014/main" id="{A8822D59-2D6C-1749-9CD0-4BC5E88E1D66}"/>
              </a:ext>
            </a:extLst>
          </p:cNvPr>
          <p:cNvSpPr txBox="1"/>
          <p:nvPr/>
        </p:nvSpPr>
        <p:spPr>
          <a:xfrm>
            <a:off x="859686" y="4825930"/>
            <a:ext cx="3460523" cy="757130"/>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Защиту обеспечивают внутренние </a:t>
            </a:r>
          </a:p>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эксперты Сбера и компании </a:t>
            </a:r>
            <a:r>
              <a:rPr lang="en" sz="1200" dirty="0">
                <a:solidFill>
                  <a:schemeClr val="tx1">
                    <a:lumMod val="65000"/>
                    <a:lumOff val="35000"/>
                  </a:schemeClr>
                </a:solidFill>
                <a:latin typeface="SB Sans Display" panose="020B0503040504020204" pitchFamily="34" charset="0"/>
                <a:cs typeface="SB Sans Display" panose="020B0503040504020204" pitchFamily="34" charset="0"/>
              </a:rPr>
              <a:t>BI.ZONE,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специализирующейся на ИБ.</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30" name="Номер слайда 12">
            <a:extLst>
              <a:ext uri="{FF2B5EF4-FFF2-40B4-BE49-F238E27FC236}">
                <a16:creationId xmlns:a16="http://schemas.microsoft.com/office/drawing/2014/main" id="{A6D8C35F-D93D-6747-BE41-D1F3D98E38C1}"/>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25</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pic>
        <p:nvPicPr>
          <p:cNvPr id="5" name="Рисунок 4">
            <a:extLst>
              <a:ext uri="{FF2B5EF4-FFF2-40B4-BE49-F238E27FC236}">
                <a16:creationId xmlns:a16="http://schemas.microsoft.com/office/drawing/2014/main" id="{25564F45-D26B-D84E-A45A-75DF710E8E3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33243" y="3801145"/>
            <a:ext cx="7277100" cy="2806700"/>
          </a:xfrm>
          <a:prstGeom prst="rect">
            <a:avLst/>
          </a:prstGeom>
        </p:spPr>
      </p:pic>
    </p:spTree>
    <p:extLst>
      <p:ext uri="{BB962C8B-B14F-4D97-AF65-F5344CB8AC3E}">
        <p14:creationId xmlns:p14="http://schemas.microsoft.com/office/powerpoint/2010/main" val="25461224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57678677-C153-2142-9FDF-4093C336B5BB}"/>
              </a:ext>
            </a:extLst>
          </p:cNvPr>
          <p:cNvPicPr>
            <a:picLocks noChangeAspect="1"/>
          </p:cNvPicPr>
          <p:nvPr/>
        </p:nvPicPr>
        <p:blipFill rotWithShape="1">
          <a:blip r:embed="rId3"/>
          <a:srcRect r="5944"/>
          <a:stretch/>
        </p:blipFill>
        <p:spPr>
          <a:xfrm>
            <a:off x="5437809" y="2102721"/>
            <a:ext cx="6055933" cy="4037579"/>
          </a:xfrm>
          <a:prstGeom prst="rect">
            <a:avLst/>
          </a:prstGeom>
          <a:effectLst>
            <a:outerShdw blurRad="552772" dist="259225" dir="5400000" algn="r" rotWithShape="0">
              <a:schemeClr val="tx1">
                <a:lumMod val="50000"/>
                <a:lumOff val="50000"/>
                <a:alpha val="29976"/>
              </a:schemeClr>
            </a:outerShdw>
          </a:effectLst>
        </p:spPr>
      </p:pic>
      <p:pic>
        <p:nvPicPr>
          <p:cNvPr id="15" name="Рисунок 14">
            <a:extLst>
              <a:ext uri="{FF2B5EF4-FFF2-40B4-BE49-F238E27FC236}">
                <a16:creationId xmlns:a16="http://schemas.microsoft.com/office/drawing/2014/main" id="{EC8D5BAC-DFCF-1C40-A069-65E624E1D1E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7" name="TextBox 16">
            <a:extLst>
              <a:ext uri="{FF2B5EF4-FFF2-40B4-BE49-F238E27FC236}">
                <a16:creationId xmlns:a16="http://schemas.microsoft.com/office/drawing/2014/main" id="{A729876D-263A-A640-8AA6-68DB0E0CBCCA}"/>
              </a:ext>
            </a:extLst>
          </p:cNvPr>
          <p:cNvSpPr txBox="1"/>
          <p:nvPr/>
        </p:nvSpPr>
        <p:spPr>
          <a:xfrm>
            <a:off x="824347" y="969502"/>
            <a:ext cx="4613462" cy="646331"/>
          </a:xfrm>
          <a:prstGeom prst="rect">
            <a:avLst/>
          </a:prstGeom>
          <a:noFill/>
        </p:spPr>
        <p:txBody>
          <a:bodyPr wrap="square" rtlCol="0">
            <a:spAutoFit/>
          </a:bodyPr>
          <a:lstStyle/>
          <a:p>
            <a:r>
              <a:rPr lang="ru-RU" sz="3600" b="1" dirty="0">
                <a:solidFill>
                  <a:schemeClr val="tx1">
                    <a:lumMod val="85000"/>
                    <a:lumOff val="15000"/>
                  </a:schemeClr>
                </a:solidFill>
                <a:latin typeface="SB Sans Display" panose="020B0503040504020204" pitchFamily="34" charset="0"/>
                <a:cs typeface="SB Sans Display" panose="020B0503040504020204" pitchFamily="34" charset="0"/>
              </a:rPr>
              <a:t>Почему облако</a:t>
            </a:r>
            <a:r>
              <a:rPr lang="en-US" sz="3600" b="1" dirty="0">
                <a:solidFill>
                  <a:schemeClr val="tx1">
                    <a:lumMod val="85000"/>
                    <a:lumOff val="15000"/>
                  </a:schemeClr>
                </a:solidFill>
                <a:latin typeface="SB Sans Display" panose="020B0503040504020204" pitchFamily="34" charset="0"/>
                <a:cs typeface="SB Sans Display" panose="020B0503040504020204" pitchFamily="34" charset="0"/>
              </a:rPr>
              <a:t>?</a:t>
            </a:r>
            <a:endParaRPr lang="ru-RU" sz="3600" b="1" dirty="0">
              <a:solidFill>
                <a:schemeClr val="tx1">
                  <a:lumMod val="85000"/>
                  <a:lumOff val="15000"/>
                </a:schemeClr>
              </a:solidFill>
              <a:latin typeface="SB Sans Display" panose="020B0503040504020204" pitchFamily="34" charset="0"/>
              <a:cs typeface="SB Sans Display" panose="020B0503040504020204" pitchFamily="34" charset="0"/>
            </a:endParaRPr>
          </a:p>
        </p:txBody>
      </p:sp>
      <p:sp>
        <p:nvSpPr>
          <p:cNvPr id="19" name="TextBox 18">
            <a:extLst>
              <a:ext uri="{FF2B5EF4-FFF2-40B4-BE49-F238E27FC236}">
                <a16:creationId xmlns:a16="http://schemas.microsoft.com/office/drawing/2014/main" id="{8CFBC5CB-800D-E14A-B1CD-BFA1561F7C6D}"/>
              </a:ext>
            </a:extLst>
          </p:cNvPr>
          <p:cNvSpPr txBox="1"/>
          <p:nvPr/>
        </p:nvSpPr>
        <p:spPr>
          <a:xfrm>
            <a:off x="1310214" y="2089100"/>
            <a:ext cx="5081705" cy="276999"/>
          </a:xfrm>
          <a:prstGeom prst="rect">
            <a:avLst/>
          </a:prstGeom>
          <a:noFill/>
        </p:spPr>
        <p:txBody>
          <a:bodyPr wrap="square" rtlCol="0">
            <a:spAutoFit/>
          </a:bodyPr>
          <a:lstStyle/>
          <a:p>
            <a:pPr>
              <a:buClr>
                <a:srgbClr val="0067FF"/>
              </a:buClr>
            </a:pPr>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Быстрый результат</a:t>
            </a:r>
          </a:p>
        </p:txBody>
      </p:sp>
      <p:sp>
        <p:nvSpPr>
          <p:cNvPr id="21" name="TextBox 20">
            <a:extLst>
              <a:ext uri="{FF2B5EF4-FFF2-40B4-BE49-F238E27FC236}">
                <a16:creationId xmlns:a16="http://schemas.microsoft.com/office/drawing/2014/main" id="{54D1433F-449B-3F4B-B26A-3F8F7CE287A8}"/>
              </a:ext>
            </a:extLst>
          </p:cNvPr>
          <p:cNvSpPr txBox="1"/>
          <p:nvPr/>
        </p:nvSpPr>
        <p:spPr>
          <a:xfrm>
            <a:off x="1310215" y="2446910"/>
            <a:ext cx="3082922" cy="646331"/>
          </a:xfrm>
          <a:prstGeom prst="rect">
            <a:avLst/>
          </a:prstGeom>
          <a:noFill/>
        </p:spPr>
        <p:txBody>
          <a:bodyPr wrap="square" rtlCol="0">
            <a:spAutoFit/>
          </a:bodyPr>
          <a:lstStyle/>
          <a:p>
            <a:pPr>
              <a:buClr>
                <a:srgbClr val="0067FF"/>
              </a:buClr>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Работающий продукт за 1-3 месяца. Возможность быстрой конфигураций под специфику бизнеса.</a:t>
            </a:r>
          </a:p>
        </p:txBody>
      </p:sp>
      <p:sp>
        <p:nvSpPr>
          <p:cNvPr id="23" name="TextBox 22">
            <a:extLst>
              <a:ext uri="{FF2B5EF4-FFF2-40B4-BE49-F238E27FC236}">
                <a16:creationId xmlns:a16="http://schemas.microsoft.com/office/drawing/2014/main" id="{E3E4F408-FB34-564E-BB1A-317A630441C5}"/>
              </a:ext>
            </a:extLst>
          </p:cNvPr>
          <p:cNvSpPr txBox="1"/>
          <p:nvPr/>
        </p:nvSpPr>
        <p:spPr>
          <a:xfrm>
            <a:off x="1310214" y="3379938"/>
            <a:ext cx="5081705" cy="276999"/>
          </a:xfrm>
          <a:prstGeom prst="rect">
            <a:avLst/>
          </a:prstGeom>
          <a:noFill/>
        </p:spPr>
        <p:txBody>
          <a:bodyPr wrap="square" rtlCol="0">
            <a:spAutoFit/>
          </a:bodyPr>
          <a:lstStyle/>
          <a:p>
            <a:pPr>
              <a:buClr>
                <a:srgbClr val="0067FF"/>
              </a:buClr>
            </a:pPr>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Эффективно</a:t>
            </a:r>
          </a:p>
        </p:txBody>
      </p:sp>
      <p:sp>
        <p:nvSpPr>
          <p:cNvPr id="24" name="TextBox 23">
            <a:extLst>
              <a:ext uri="{FF2B5EF4-FFF2-40B4-BE49-F238E27FC236}">
                <a16:creationId xmlns:a16="http://schemas.microsoft.com/office/drawing/2014/main" id="{877CA269-5996-AC40-818A-6007A1242415}"/>
              </a:ext>
            </a:extLst>
          </p:cNvPr>
          <p:cNvSpPr txBox="1"/>
          <p:nvPr/>
        </p:nvSpPr>
        <p:spPr>
          <a:xfrm>
            <a:off x="1310214" y="3737748"/>
            <a:ext cx="3082923" cy="646331"/>
          </a:xfrm>
          <a:prstGeom prst="rect">
            <a:avLst/>
          </a:prstGeom>
          <a:noFill/>
        </p:spPr>
        <p:txBody>
          <a:bodyPr wrap="square" rtlCol="0">
            <a:spAutoFit/>
          </a:bodyPr>
          <a:lstStyle/>
          <a:p>
            <a:pPr>
              <a:buClr>
                <a:srgbClr val="0067FF"/>
              </a:buClr>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Не нужно выстраивать свою собственную </a:t>
            </a:r>
            <a:r>
              <a:rPr lang="en-US" sz="1200" dirty="0">
                <a:solidFill>
                  <a:schemeClr val="tx1">
                    <a:lumMod val="65000"/>
                    <a:lumOff val="35000"/>
                  </a:schemeClr>
                </a:solidFill>
                <a:latin typeface="SB Sans Display" panose="020B0503040504020204" pitchFamily="34" charset="0"/>
                <a:cs typeface="SB Sans Display" panose="020B0503040504020204" pitchFamily="34" charset="0"/>
              </a:rPr>
              <a:t>IT </a:t>
            </a: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инфраструктуру. Гибкая смена провайдера.</a:t>
            </a:r>
          </a:p>
        </p:txBody>
      </p:sp>
      <p:sp>
        <p:nvSpPr>
          <p:cNvPr id="25" name="TextBox 24">
            <a:extLst>
              <a:ext uri="{FF2B5EF4-FFF2-40B4-BE49-F238E27FC236}">
                <a16:creationId xmlns:a16="http://schemas.microsoft.com/office/drawing/2014/main" id="{68C3AB9D-4C4A-D943-BE77-03DFDD797490}"/>
              </a:ext>
            </a:extLst>
          </p:cNvPr>
          <p:cNvSpPr txBox="1"/>
          <p:nvPr/>
        </p:nvSpPr>
        <p:spPr>
          <a:xfrm>
            <a:off x="1310214" y="4682657"/>
            <a:ext cx="5081705" cy="276999"/>
          </a:xfrm>
          <a:prstGeom prst="rect">
            <a:avLst/>
          </a:prstGeom>
          <a:noFill/>
        </p:spPr>
        <p:txBody>
          <a:bodyPr wrap="square" rtlCol="0">
            <a:spAutoFit/>
          </a:bodyPr>
          <a:lstStyle/>
          <a:p>
            <a:pPr>
              <a:buClr>
                <a:srgbClr val="0067FF"/>
              </a:buClr>
            </a:pPr>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Лучшие практики</a:t>
            </a:r>
          </a:p>
        </p:txBody>
      </p:sp>
      <p:sp>
        <p:nvSpPr>
          <p:cNvPr id="26" name="TextBox 25">
            <a:extLst>
              <a:ext uri="{FF2B5EF4-FFF2-40B4-BE49-F238E27FC236}">
                <a16:creationId xmlns:a16="http://schemas.microsoft.com/office/drawing/2014/main" id="{AEAFB42A-EFEB-484E-AA3A-CF8B14801E7D}"/>
              </a:ext>
            </a:extLst>
          </p:cNvPr>
          <p:cNvSpPr txBox="1"/>
          <p:nvPr/>
        </p:nvSpPr>
        <p:spPr>
          <a:xfrm>
            <a:off x="1310215" y="5040467"/>
            <a:ext cx="2619784" cy="646331"/>
          </a:xfrm>
          <a:prstGeom prst="rect">
            <a:avLst/>
          </a:prstGeom>
          <a:noFill/>
        </p:spPr>
        <p:txBody>
          <a:bodyPr wrap="square" rtlCol="0">
            <a:spAutoFit/>
          </a:bodyPr>
          <a:lstStyle/>
          <a:p>
            <a:pPr>
              <a:buClr>
                <a:srgbClr val="0067FF"/>
              </a:buClr>
            </a:pPr>
            <a:r>
              <a:rPr lang="ru-RU" sz="1200" dirty="0" err="1">
                <a:solidFill>
                  <a:schemeClr val="tx1">
                    <a:lumMod val="65000"/>
                    <a:lumOff val="35000"/>
                  </a:schemeClr>
                </a:solidFill>
                <a:latin typeface="SB Sans Display" panose="020B0503040504020204" pitchFamily="34" charset="0"/>
                <a:cs typeface="SB Sans Display" panose="020B0503040504020204" pitchFamily="34" charset="0"/>
              </a:rPr>
              <a:t>Бенчмарки</a:t>
            </a: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 аналитика, постоянное развитие </a:t>
            </a:r>
            <a:br>
              <a:rPr lang="en-US"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и обогащение продукта.</a:t>
            </a:r>
          </a:p>
        </p:txBody>
      </p:sp>
      <p:pic>
        <p:nvPicPr>
          <p:cNvPr id="3" name="Рисунок 2">
            <a:extLst>
              <a:ext uri="{FF2B5EF4-FFF2-40B4-BE49-F238E27FC236}">
                <a16:creationId xmlns:a16="http://schemas.microsoft.com/office/drawing/2014/main" id="{DFD36C2A-4CEA-0744-926A-13EBE0AE71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885" y="2102721"/>
            <a:ext cx="252000" cy="252000"/>
          </a:xfrm>
          <a:prstGeom prst="rect">
            <a:avLst/>
          </a:prstGeom>
        </p:spPr>
      </p:pic>
      <p:pic>
        <p:nvPicPr>
          <p:cNvPr id="28" name="Рисунок 27">
            <a:extLst>
              <a:ext uri="{FF2B5EF4-FFF2-40B4-BE49-F238E27FC236}">
                <a16:creationId xmlns:a16="http://schemas.microsoft.com/office/drawing/2014/main" id="{87829600-1683-B349-874B-E677F47B54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885" y="3392888"/>
            <a:ext cx="252000" cy="252000"/>
          </a:xfrm>
          <a:prstGeom prst="rect">
            <a:avLst/>
          </a:prstGeom>
        </p:spPr>
      </p:pic>
      <p:pic>
        <p:nvPicPr>
          <p:cNvPr id="29" name="Рисунок 28">
            <a:extLst>
              <a:ext uri="{FF2B5EF4-FFF2-40B4-BE49-F238E27FC236}">
                <a16:creationId xmlns:a16="http://schemas.microsoft.com/office/drawing/2014/main" id="{FB9F4482-664C-7043-A230-59F6D9726A0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0885" y="4694268"/>
            <a:ext cx="252000" cy="252000"/>
          </a:xfrm>
          <a:prstGeom prst="rect">
            <a:avLst/>
          </a:prstGeom>
        </p:spPr>
      </p:pic>
      <p:sp>
        <p:nvSpPr>
          <p:cNvPr id="18" name="Номер слайда 12">
            <a:extLst>
              <a:ext uri="{FF2B5EF4-FFF2-40B4-BE49-F238E27FC236}">
                <a16:creationId xmlns:a16="http://schemas.microsoft.com/office/drawing/2014/main" id="{486C30BE-55AF-B048-9DA6-366806A42FF9}"/>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26</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1550668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3745015-CF9B-9F40-99B1-641C83772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7" name="TextBox 6">
            <a:extLst>
              <a:ext uri="{FF2B5EF4-FFF2-40B4-BE49-F238E27FC236}">
                <a16:creationId xmlns:a16="http://schemas.microsoft.com/office/drawing/2014/main" id="{88F22DDD-B8F6-2E42-91D4-3D99D2ED5BD9}"/>
              </a:ext>
            </a:extLst>
          </p:cNvPr>
          <p:cNvSpPr txBox="1"/>
          <p:nvPr/>
        </p:nvSpPr>
        <p:spPr>
          <a:xfrm>
            <a:off x="824346" y="969502"/>
            <a:ext cx="5550695" cy="646331"/>
          </a:xfrm>
          <a:prstGeom prst="rect">
            <a:avLst/>
          </a:prstGeom>
          <a:noFill/>
        </p:spPr>
        <p:txBody>
          <a:bodyPr wrap="square" rtlCol="0">
            <a:spAutoFit/>
          </a:bodyPr>
          <a:lstStyle/>
          <a:p>
            <a:r>
              <a:rPr lang="ru-RU" sz="3600" b="1" dirty="0">
                <a:solidFill>
                  <a:schemeClr val="tx1">
                    <a:lumMod val="85000"/>
                    <a:lumOff val="15000"/>
                  </a:schemeClr>
                </a:solidFill>
                <a:latin typeface="SB Sans Display" panose="020B0503040504020204" pitchFamily="34" charset="0"/>
                <a:cs typeface="SB Sans Display" panose="020B0503040504020204" pitchFamily="34" charset="0"/>
              </a:rPr>
              <a:t>Пульс: эффективный</a:t>
            </a:r>
          </a:p>
        </p:txBody>
      </p:sp>
      <p:sp>
        <p:nvSpPr>
          <p:cNvPr id="9" name="TextBox 8">
            <a:extLst>
              <a:ext uri="{FF2B5EF4-FFF2-40B4-BE49-F238E27FC236}">
                <a16:creationId xmlns:a16="http://schemas.microsoft.com/office/drawing/2014/main" id="{7C14E7DE-881F-3F4B-8EF3-88AB14A32379}"/>
              </a:ext>
            </a:extLst>
          </p:cNvPr>
          <p:cNvSpPr txBox="1"/>
          <p:nvPr/>
        </p:nvSpPr>
        <p:spPr>
          <a:xfrm>
            <a:off x="859686" y="2555345"/>
            <a:ext cx="5081705"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Освобождает время сотрудников </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sp>
        <p:nvSpPr>
          <p:cNvPr id="10" name="TextBox 9">
            <a:extLst>
              <a:ext uri="{FF2B5EF4-FFF2-40B4-BE49-F238E27FC236}">
                <a16:creationId xmlns:a16="http://schemas.microsoft.com/office/drawing/2014/main" id="{353434AA-5FDF-2842-A7CF-71B9D258EFA4}"/>
              </a:ext>
            </a:extLst>
          </p:cNvPr>
          <p:cNvSpPr txBox="1"/>
          <p:nvPr/>
        </p:nvSpPr>
        <p:spPr>
          <a:xfrm>
            <a:off x="859686" y="2913155"/>
            <a:ext cx="4019885" cy="736164"/>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Автоматизирует рутину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и даёт возможность заниматься тем,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что действительно важно</a:t>
            </a:r>
            <a:endParaRPr lang="ru-RU" sz="1200" kern="110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0" name="TextBox 19">
            <a:extLst>
              <a:ext uri="{FF2B5EF4-FFF2-40B4-BE49-F238E27FC236}">
                <a16:creationId xmlns:a16="http://schemas.microsoft.com/office/drawing/2014/main" id="{5D198189-6341-ED49-A846-8BDB72AF3837}"/>
              </a:ext>
            </a:extLst>
          </p:cNvPr>
          <p:cNvSpPr txBox="1"/>
          <p:nvPr/>
        </p:nvSpPr>
        <p:spPr>
          <a:xfrm>
            <a:off x="4713229" y="2555345"/>
            <a:ext cx="5081705"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Открытый </a:t>
            </a:r>
            <a:r>
              <a:rPr lang="en" sz="1200" b="1" dirty="0">
                <a:latin typeface="SB Sans Display Semibold" panose="020B0503040504020204" pitchFamily="34" charset="0"/>
                <a:cs typeface="SB Sans Display Semibold" panose="020B0503040504020204" pitchFamily="34" charset="0"/>
              </a:rPr>
              <a:t>API </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sp>
        <p:nvSpPr>
          <p:cNvPr id="21" name="TextBox 20">
            <a:extLst>
              <a:ext uri="{FF2B5EF4-FFF2-40B4-BE49-F238E27FC236}">
                <a16:creationId xmlns:a16="http://schemas.microsoft.com/office/drawing/2014/main" id="{72E638BC-B76B-3B4C-85FE-649F301D2D5A}"/>
              </a:ext>
            </a:extLst>
          </p:cNvPr>
          <p:cNvSpPr txBox="1"/>
          <p:nvPr/>
        </p:nvSpPr>
        <p:spPr>
          <a:xfrm>
            <a:off x="4713229" y="2913155"/>
            <a:ext cx="3460523" cy="741037"/>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Позволяет интегрировать Пульс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со всеми внутренними системами,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включая </a:t>
            </a:r>
            <a:r>
              <a:rPr lang="ru-RU" sz="1200" dirty="0" err="1">
                <a:solidFill>
                  <a:schemeClr val="tx1">
                    <a:lumMod val="65000"/>
                    <a:lumOff val="35000"/>
                  </a:schemeClr>
                </a:solidFill>
                <a:latin typeface="SB Sans Display" panose="020B0503040504020204" pitchFamily="34" charset="0"/>
                <a:cs typeface="SB Sans Display" panose="020B0503040504020204" pitchFamily="34" charset="0"/>
              </a:rPr>
              <a:t>самописные</a:t>
            </a: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 инструменты</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2" name="TextBox 21">
            <a:extLst>
              <a:ext uri="{FF2B5EF4-FFF2-40B4-BE49-F238E27FC236}">
                <a16:creationId xmlns:a16="http://schemas.microsoft.com/office/drawing/2014/main" id="{C092DCC2-37C8-7142-828F-67837521A51C}"/>
              </a:ext>
            </a:extLst>
          </p:cNvPr>
          <p:cNvSpPr txBox="1"/>
          <p:nvPr/>
        </p:nvSpPr>
        <p:spPr>
          <a:xfrm>
            <a:off x="859686" y="4468120"/>
            <a:ext cx="5081705"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Сквозная аналитика </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sp>
        <p:nvSpPr>
          <p:cNvPr id="23" name="TextBox 22">
            <a:extLst>
              <a:ext uri="{FF2B5EF4-FFF2-40B4-BE49-F238E27FC236}">
                <a16:creationId xmlns:a16="http://schemas.microsoft.com/office/drawing/2014/main" id="{4C045482-2816-7342-B697-55E513FF8D9A}"/>
              </a:ext>
            </a:extLst>
          </p:cNvPr>
          <p:cNvSpPr txBox="1"/>
          <p:nvPr/>
        </p:nvSpPr>
        <p:spPr>
          <a:xfrm>
            <a:off x="859686" y="4825930"/>
            <a:ext cx="3460523" cy="736164"/>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Гибкая система ролевых настроек</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с различными доступами</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к аналитическим отчётам</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4" name="TextBox 23">
            <a:extLst>
              <a:ext uri="{FF2B5EF4-FFF2-40B4-BE49-F238E27FC236}">
                <a16:creationId xmlns:a16="http://schemas.microsoft.com/office/drawing/2014/main" id="{E59FB2D2-53E6-EF4C-87E1-8DD44D4A598D}"/>
              </a:ext>
            </a:extLst>
          </p:cNvPr>
          <p:cNvSpPr txBox="1"/>
          <p:nvPr/>
        </p:nvSpPr>
        <p:spPr>
          <a:xfrm>
            <a:off x="8283743" y="2555345"/>
            <a:ext cx="5081705"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Экономия ресурсов компании</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sp>
        <p:nvSpPr>
          <p:cNvPr id="25" name="TextBox 24">
            <a:extLst>
              <a:ext uri="{FF2B5EF4-FFF2-40B4-BE49-F238E27FC236}">
                <a16:creationId xmlns:a16="http://schemas.microsoft.com/office/drawing/2014/main" id="{A8822D59-2D6C-1749-9CD0-4BC5E88E1D66}"/>
              </a:ext>
            </a:extLst>
          </p:cNvPr>
          <p:cNvSpPr txBox="1"/>
          <p:nvPr/>
        </p:nvSpPr>
        <p:spPr>
          <a:xfrm>
            <a:off x="8283743" y="2913155"/>
            <a:ext cx="3460523" cy="757130"/>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За счёт комплексной цифровизации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en-US" sz="1200" dirty="0">
                <a:solidFill>
                  <a:schemeClr val="tx1">
                    <a:lumMod val="65000"/>
                    <a:lumOff val="35000"/>
                  </a:schemeClr>
                </a:solidFill>
                <a:latin typeface="SB Sans Display" panose="020B0503040504020204" pitchFamily="34" charset="0"/>
                <a:cs typeface="SB Sans Display" panose="020B0503040504020204" pitchFamily="34" charset="0"/>
              </a:rPr>
              <a:t>HR-</a:t>
            </a: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процессов, отключения от «зоопарка» </a:t>
            </a:r>
            <a:r>
              <a:rPr lang="en-US" sz="1200" dirty="0">
                <a:solidFill>
                  <a:schemeClr val="tx1">
                    <a:lumMod val="65000"/>
                    <a:lumOff val="35000"/>
                  </a:schemeClr>
                </a:solidFill>
                <a:latin typeface="SB Sans Display" panose="020B0503040504020204" pitchFamily="34" charset="0"/>
                <a:cs typeface="SB Sans Display" panose="020B0503040504020204" pitchFamily="34" charset="0"/>
              </a:rPr>
              <a:t>HR-</a:t>
            </a: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приложений и перехода на КЭДО</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6" name="TextBox 25">
            <a:extLst>
              <a:ext uri="{FF2B5EF4-FFF2-40B4-BE49-F238E27FC236}">
                <a16:creationId xmlns:a16="http://schemas.microsoft.com/office/drawing/2014/main" id="{A6A01038-5947-A247-BDF7-334EC3671FB2}"/>
              </a:ext>
            </a:extLst>
          </p:cNvPr>
          <p:cNvSpPr txBox="1"/>
          <p:nvPr/>
        </p:nvSpPr>
        <p:spPr>
          <a:xfrm>
            <a:off x="4713229" y="4479940"/>
            <a:ext cx="5081705"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Полный цикл </a:t>
            </a:r>
            <a:r>
              <a:rPr lang="en" sz="1200" b="1" dirty="0">
                <a:latin typeface="SB Sans Display Semibold" panose="020B0503040504020204" pitchFamily="34" charset="0"/>
                <a:cs typeface="SB Sans Display Semibold" panose="020B0503040504020204" pitchFamily="34" charset="0"/>
              </a:rPr>
              <a:t>EJM </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sp>
        <p:nvSpPr>
          <p:cNvPr id="27" name="TextBox 26">
            <a:extLst>
              <a:ext uri="{FF2B5EF4-FFF2-40B4-BE49-F238E27FC236}">
                <a16:creationId xmlns:a16="http://schemas.microsoft.com/office/drawing/2014/main" id="{3C92931A-6210-1041-81C5-017D70969BC1}"/>
              </a:ext>
            </a:extLst>
          </p:cNvPr>
          <p:cNvSpPr txBox="1"/>
          <p:nvPr/>
        </p:nvSpPr>
        <p:spPr>
          <a:xfrm>
            <a:off x="4713229" y="4837750"/>
            <a:ext cx="3460523" cy="736164"/>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Сотрудник движется от этапа к этапу,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не замечая «стыков», получает</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позитивный опыт (</a:t>
            </a:r>
            <a:r>
              <a:rPr lang="en" sz="1200" dirty="0">
                <a:solidFill>
                  <a:schemeClr val="tx1">
                    <a:lumMod val="65000"/>
                    <a:lumOff val="35000"/>
                  </a:schemeClr>
                </a:solidFill>
                <a:latin typeface="SB Sans Display" panose="020B0503040504020204" pitchFamily="34" charset="0"/>
                <a:cs typeface="SB Sans Display" panose="020B0503040504020204" pitchFamily="34" charset="0"/>
              </a:rPr>
              <a:t>EX) </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8" name="TextBox 27">
            <a:extLst>
              <a:ext uri="{FF2B5EF4-FFF2-40B4-BE49-F238E27FC236}">
                <a16:creationId xmlns:a16="http://schemas.microsoft.com/office/drawing/2014/main" id="{518016D0-0B95-1345-8FA0-56FAA8020BBC}"/>
              </a:ext>
            </a:extLst>
          </p:cNvPr>
          <p:cNvSpPr txBox="1"/>
          <p:nvPr/>
        </p:nvSpPr>
        <p:spPr>
          <a:xfrm>
            <a:off x="8344703" y="4479940"/>
            <a:ext cx="5081705" cy="276999"/>
          </a:xfrm>
          <a:prstGeom prst="rect">
            <a:avLst/>
          </a:prstGeom>
          <a:noFill/>
        </p:spPr>
        <p:txBody>
          <a:bodyPr wrap="square" rtlCol="0">
            <a:spAutoFit/>
          </a:bodyPr>
          <a:lstStyle/>
          <a:p>
            <a:r>
              <a:rPr lang="ru-RU" sz="1200" b="1" dirty="0">
                <a:latin typeface="SB Sans Display Semibold" panose="020B0503040504020204" pitchFamily="34" charset="0"/>
                <a:cs typeface="SB Sans Display Semibold" panose="020B0503040504020204" pitchFamily="34" charset="0"/>
              </a:rPr>
              <a:t>Регулярные обновления </a:t>
            </a:r>
            <a:endPar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endParaRPr>
          </a:p>
        </p:txBody>
      </p:sp>
      <p:sp>
        <p:nvSpPr>
          <p:cNvPr id="29" name="TextBox 28">
            <a:extLst>
              <a:ext uri="{FF2B5EF4-FFF2-40B4-BE49-F238E27FC236}">
                <a16:creationId xmlns:a16="http://schemas.microsoft.com/office/drawing/2014/main" id="{B2E75EC1-1667-0C46-A2BA-ECC4876D283B}"/>
              </a:ext>
            </a:extLst>
          </p:cNvPr>
          <p:cNvSpPr txBox="1"/>
          <p:nvPr/>
        </p:nvSpPr>
        <p:spPr>
          <a:xfrm>
            <a:off x="8344703" y="4837750"/>
            <a:ext cx="3460523" cy="741037"/>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Продукт постоянно развивается</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и улучшается. За счёт облака реализуется быстрая доставка обновлений </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pic>
        <p:nvPicPr>
          <p:cNvPr id="5" name="Рисунок 4">
            <a:extLst>
              <a:ext uri="{FF2B5EF4-FFF2-40B4-BE49-F238E27FC236}">
                <a16:creationId xmlns:a16="http://schemas.microsoft.com/office/drawing/2014/main" id="{726F7498-A6E9-4E40-8236-2640680C60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4189" y="4052685"/>
            <a:ext cx="288000" cy="288000"/>
          </a:xfrm>
          <a:prstGeom prst="rect">
            <a:avLst/>
          </a:prstGeom>
        </p:spPr>
      </p:pic>
      <p:pic>
        <p:nvPicPr>
          <p:cNvPr id="12" name="Рисунок 11">
            <a:extLst>
              <a:ext uri="{FF2B5EF4-FFF2-40B4-BE49-F238E27FC236}">
                <a16:creationId xmlns:a16="http://schemas.microsoft.com/office/drawing/2014/main" id="{A3A44C72-AC11-1E47-982B-DD693B0E43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44703" y="2157224"/>
            <a:ext cx="288000" cy="288000"/>
          </a:xfrm>
          <a:prstGeom prst="rect">
            <a:avLst/>
          </a:prstGeom>
        </p:spPr>
      </p:pic>
      <p:pic>
        <p:nvPicPr>
          <p:cNvPr id="16" name="Рисунок 15">
            <a:extLst>
              <a:ext uri="{FF2B5EF4-FFF2-40B4-BE49-F238E27FC236}">
                <a16:creationId xmlns:a16="http://schemas.microsoft.com/office/drawing/2014/main" id="{F856EE67-9AB4-D341-A01C-F251DE6346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0024" y="2157224"/>
            <a:ext cx="288000" cy="288000"/>
          </a:xfrm>
          <a:prstGeom prst="rect">
            <a:avLst/>
          </a:prstGeom>
        </p:spPr>
      </p:pic>
      <p:pic>
        <p:nvPicPr>
          <p:cNvPr id="31" name="Рисунок 30">
            <a:extLst>
              <a:ext uri="{FF2B5EF4-FFF2-40B4-BE49-F238E27FC236}">
                <a16:creationId xmlns:a16="http://schemas.microsoft.com/office/drawing/2014/main" id="{EED69362-8F4E-EC4D-9889-56DD32BED60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0024" y="4050429"/>
            <a:ext cx="288000" cy="288000"/>
          </a:xfrm>
          <a:prstGeom prst="rect">
            <a:avLst/>
          </a:prstGeom>
        </p:spPr>
      </p:pic>
      <p:pic>
        <p:nvPicPr>
          <p:cNvPr id="33" name="Рисунок 32">
            <a:extLst>
              <a:ext uri="{FF2B5EF4-FFF2-40B4-BE49-F238E27FC236}">
                <a16:creationId xmlns:a16="http://schemas.microsoft.com/office/drawing/2014/main" id="{DF3CD388-A7BD-6B4C-BCC3-30D0ED6A10B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74189" y="2157224"/>
            <a:ext cx="288000" cy="288000"/>
          </a:xfrm>
          <a:prstGeom prst="rect">
            <a:avLst/>
          </a:prstGeom>
        </p:spPr>
      </p:pic>
      <p:pic>
        <p:nvPicPr>
          <p:cNvPr id="35" name="Рисунок 34">
            <a:extLst>
              <a:ext uri="{FF2B5EF4-FFF2-40B4-BE49-F238E27FC236}">
                <a16:creationId xmlns:a16="http://schemas.microsoft.com/office/drawing/2014/main" id="{B399E2AE-6D9D-C74F-AA02-010AFF01D4E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344703" y="4050429"/>
            <a:ext cx="288000" cy="288000"/>
          </a:xfrm>
          <a:prstGeom prst="rect">
            <a:avLst/>
          </a:prstGeom>
        </p:spPr>
      </p:pic>
      <p:sp>
        <p:nvSpPr>
          <p:cNvPr id="30" name="Номер слайда 12">
            <a:extLst>
              <a:ext uri="{FF2B5EF4-FFF2-40B4-BE49-F238E27FC236}">
                <a16:creationId xmlns:a16="http://schemas.microsoft.com/office/drawing/2014/main" id="{F582013C-DB52-9848-9FC9-6A5EA234FE96}"/>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27</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4138477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63745015-CF9B-9F40-99B1-641C837721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7" name="TextBox 6">
            <a:extLst>
              <a:ext uri="{FF2B5EF4-FFF2-40B4-BE49-F238E27FC236}">
                <a16:creationId xmlns:a16="http://schemas.microsoft.com/office/drawing/2014/main" id="{88F22DDD-B8F6-2E42-91D4-3D99D2ED5BD9}"/>
              </a:ext>
            </a:extLst>
          </p:cNvPr>
          <p:cNvSpPr txBox="1"/>
          <p:nvPr/>
        </p:nvSpPr>
        <p:spPr>
          <a:xfrm>
            <a:off x="824347" y="969502"/>
            <a:ext cx="4613462" cy="646331"/>
          </a:xfrm>
          <a:prstGeom prst="rect">
            <a:avLst/>
          </a:prstGeom>
          <a:noFill/>
        </p:spPr>
        <p:txBody>
          <a:bodyPr wrap="square" rtlCol="0">
            <a:spAutoFit/>
          </a:bodyPr>
          <a:lstStyle/>
          <a:p>
            <a:r>
              <a:rPr lang="ru-RU" sz="3600" b="1" dirty="0">
                <a:solidFill>
                  <a:schemeClr val="tx1">
                    <a:lumMod val="85000"/>
                    <a:lumOff val="15000"/>
                  </a:schemeClr>
                </a:solidFill>
                <a:latin typeface="SB Sans Display" panose="020B0503040504020204" pitchFamily="34" charset="0"/>
                <a:cs typeface="SB Sans Display" panose="020B0503040504020204" pitchFamily="34" charset="0"/>
              </a:rPr>
              <a:t>Пульс: удобный</a:t>
            </a:r>
          </a:p>
        </p:txBody>
      </p:sp>
      <p:sp>
        <p:nvSpPr>
          <p:cNvPr id="9" name="TextBox 8">
            <a:extLst>
              <a:ext uri="{FF2B5EF4-FFF2-40B4-BE49-F238E27FC236}">
                <a16:creationId xmlns:a16="http://schemas.microsoft.com/office/drawing/2014/main" id="{7C14E7DE-881F-3F4B-8EF3-88AB14A32379}"/>
              </a:ext>
            </a:extLst>
          </p:cNvPr>
          <p:cNvSpPr txBox="1"/>
          <p:nvPr/>
        </p:nvSpPr>
        <p:spPr>
          <a:xfrm>
            <a:off x="859686" y="2555345"/>
            <a:ext cx="5081705" cy="276999"/>
          </a:xfrm>
          <a:prstGeom prst="rect">
            <a:avLst/>
          </a:prstGeom>
          <a:noFill/>
        </p:spPr>
        <p:txBody>
          <a:bodyPr wrap="square" rtlCol="0">
            <a:spAutoFit/>
          </a:bodyPr>
          <a:lstStyle/>
          <a:p>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Доступно любом устройстве </a:t>
            </a:r>
          </a:p>
        </p:txBody>
      </p:sp>
      <p:sp>
        <p:nvSpPr>
          <p:cNvPr id="10" name="TextBox 9">
            <a:extLst>
              <a:ext uri="{FF2B5EF4-FFF2-40B4-BE49-F238E27FC236}">
                <a16:creationId xmlns:a16="http://schemas.microsoft.com/office/drawing/2014/main" id="{353434AA-5FDF-2842-A7CF-71B9D258EFA4}"/>
              </a:ext>
            </a:extLst>
          </p:cNvPr>
          <p:cNvSpPr txBox="1"/>
          <p:nvPr/>
        </p:nvSpPr>
        <p:spPr>
          <a:xfrm>
            <a:off x="859686" y="2913155"/>
            <a:ext cx="3111679" cy="736164"/>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Пульс не теряет пользователей, которым удобнее пользоваться им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с планшета или мобильного устройства</a:t>
            </a:r>
            <a:endParaRPr lang="ru-RU" sz="1200" kern="110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0" name="TextBox 19">
            <a:extLst>
              <a:ext uri="{FF2B5EF4-FFF2-40B4-BE49-F238E27FC236}">
                <a16:creationId xmlns:a16="http://schemas.microsoft.com/office/drawing/2014/main" id="{5D198189-6341-ED49-A846-8BDB72AF3837}"/>
              </a:ext>
            </a:extLst>
          </p:cNvPr>
          <p:cNvSpPr txBox="1"/>
          <p:nvPr/>
        </p:nvSpPr>
        <p:spPr>
          <a:xfrm>
            <a:off x="4713229" y="2555345"/>
            <a:ext cx="5081705" cy="461665"/>
          </a:xfrm>
          <a:prstGeom prst="rect">
            <a:avLst/>
          </a:prstGeom>
          <a:noFill/>
        </p:spPr>
        <p:txBody>
          <a:bodyPr wrap="square" rtlCol="0">
            <a:spAutoFit/>
          </a:bodyPr>
          <a:lstStyle/>
          <a:p>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Единый инструмент руководителя</a:t>
            </a:r>
            <a:b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br>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 сотрудника и </a:t>
            </a:r>
            <a:r>
              <a:rPr lang="en"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HR-</a:t>
            </a:r>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специалиста </a:t>
            </a:r>
          </a:p>
        </p:txBody>
      </p:sp>
      <p:sp>
        <p:nvSpPr>
          <p:cNvPr id="21" name="TextBox 20">
            <a:extLst>
              <a:ext uri="{FF2B5EF4-FFF2-40B4-BE49-F238E27FC236}">
                <a16:creationId xmlns:a16="http://schemas.microsoft.com/office/drawing/2014/main" id="{72E638BC-B76B-3B4C-85FE-649F301D2D5A}"/>
              </a:ext>
            </a:extLst>
          </p:cNvPr>
          <p:cNvSpPr txBox="1"/>
          <p:nvPr/>
        </p:nvSpPr>
        <p:spPr>
          <a:xfrm>
            <a:off x="4713229" y="2913155"/>
            <a:ext cx="3460523" cy="741037"/>
          </a:xfrm>
          <a:prstGeom prst="rect">
            <a:avLst/>
          </a:prstGeom>
          <a:noFill/>
        </p:spPr>
        <p:txBody>
          <a:bodyPr wrap="square" rtlCol="0">
            <a:spAutoFit/>
          </a:bodyPr>
          <a:lstStyle/>
          <a:p>
            <a:pPr>
              <a:lnSpc>
                <a:spcPct val="120000"/>
              </a:lnSpc>
            </a:pPr>
            <a:endParaRPr lang="ru-RU" sz="1200" dirty="0">
              <a:solidFill>
                <a:schemeClr val="tx1">
                  <a:lumMod val="65000"/>
                  <a:lumOff val="35000"/>
                </a:schemeClr>
              </a:solidFill>
              <a:latin typeface="SB Sans Display" panose="020B0503040504020204" pitchFamily="34" charset="0"/>
              <a:cs typeface="SB Sans Display" panose="020B0503040504020204" pitchFamily="34" charset="0"/>
            </a:endParaRPr>
          </a:p>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Абсолютно любой вопрос, связанный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с персоналом, решается в Пульсе</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2" name="TextBox 21">
            <a:extLst>
              <a:ext uri="{FF2B5EF4-FFF2-40B4-BE49-F238E27FC236}">
                <a16:creationId xmlns:a16="http://schemas.microsoft.com/office/drawing/2014/main" id="{C092DCC2-37C8-7142-828F-67837521A51C}"/>
              </a:ext>
            </a:extLst>
          </p:cNvPr>
          <p:cNvSpPr txBox="1"/>
          <p:nvPr/>
        </p:nvSpPr>
        <p:spPr>
          <a:xfrm>
            <a:off x="859686" y="4468120"/>
            <a:ext cx="5081705" cy="276999"/>
          </a:xfrm>
          <a:prstGeom prst="rect">
            <a:avLst/>
          </a:prstGeom>
          <a:noFill/>
        </p:spPr>
        <p:txBody>
          <a:bodyPr wrap="square" rtlCol="0">
            <a:spAutoFit/>
          </a:bodyPr>
          <a:lstStyle/>
          <a:p>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4,8 из 5 звёзд </a:t>
            </a:r>
          </a:p>
        </p:txBody>
      </p:sp>
      <p:sp>
        <p:nvSpPr>
          <p:cNvPr id="23" name="TextBox 22">
            <a:extLst>
              <a:ext uri="{FF2B5EF4-FFF2-40B4-BE49-F238E27FC236}">
                <a16:creationId xmlns:a16="http://schemas.microsoft.com/office/drawing/2014/main" id="{4C045482-2816-7342-B697-55E513FF8D9A}"/>
              </a:ext>
            </a:extLst>
          </p:cNvPr>
          <p:cNvSpPr txBox="1"/>
          <p:nvPr/>
        </p:nvSpPr>
        <p:spPr>
          <a:xfrm>
            <a:off x="859686" y="4825930"/>
            <a:ext cx="3111679" cy="741037"/>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Оценка пользователями дизайна, удобства и скорости продукта</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по результатам </a:t>
            </a:r>
            <a:r>
              <a:rPr lang="en" sz="1200" dirty="0">
                <a:solidFill>
                  <a:schemeClr val="tx1">
                    <a:lumMod val="65000"/>
                    <a:lumOff val="35000"/>
                  </a:schemeClr>
                </a:solidFill>
                <a:latin typeface="SB Sans Display" panose="020B0503040504020204" pitchFamily="34" charset="0"/>
                <a:cs typeface="SB Sans Display" panose="020B0503040504020204" pitchFamily="34" charset="0"/>
              </a:rPr>
              <a:t>Real Time Feedback</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4" name="TextBox 23">
            <a:extLst>
              <a:ext uri="{FF2B5EF4-FFF2-40B4-BE49-F238E27FC236}">
                <a16:creationId xmlns:a16="http://schemas.microsoft.com/office/drawing/2014/main" id="{E59FB2D2-53E6-EF4C-87E1-8DD44D4A598D}"/>
              </a:ext>
            </a:extLst>
          </p:cNvPr>
          <p:cNvSpPr txBox="1"/>
          <p:nvPr/>
        </p:nvSpPr>
        <p:spPr>
          <a:xfrm>
            <a:off x="8283743" y="2555345"/>
            <a:ext cx="5081705" cy="276999"/>
          </a:xfrm>
          <a:prstGeom prst="rect">
            <a:avLst/>
          </a:prstGeom>
          <a:noFill/>
        </p:spPr>
        <p:txBody>
          <a:bodyPr wrap="square" rtlCol="0">
            <a:spAutoFit/>
          </a:bodyPr>
          <a:lstStyle/>
          <a:p>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Интуитивно понятный интерфейс</a:t>
            </a:r>
          </a:p>
        </p:txBody>
      </p:sp>
      <p:sp>
        <p:nvSpPr>
          <p:cNvPr id="25" name="TextBox 24">
            <a:extLst>
              <a:ext uri="{FF2B5EF4-FFF2-40B4-BE49-F238E27FC236}">
                <a16:creationId xmlns:a16="http://schemas.microsoft.com/office/drawing/2014/main" id="{A8822D59-2D6C-1749-9CD0-4BC5E88E1D66}"/>
              </a:ext>
            </a:extLst>
          </p:cNvPr>
          <p:cNvSpPr txBox="1"/>
          <p:nvPr/>
        </p:nvSpPr>
        <p:spPr>
          <a:xfrm>
            <a:off x="8283743" y="2913155"/>
            <a:ext cx="3460523" cy="741037"/>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Не нужно тратить время на освоение интерфейса: работа эффективна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с первых минут использования</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26" name="TextBox 25">
            <a:extLst>
              <a:ext uri="{FF2B5EF4-FFF2-40B4-BE49-F238E27FC236}">
                <a16:creationId xmlns:a16="http://schemas.microsoft.com/office/drawing/2014/main" id="{A6A01038-5947-A247-BDF7-334EC3671FB2}"/>
              </a:ext>
            </a:extLst>
          </p:cNvPr>
          <p:cNvSpPr txBox="1"/>
          <p:nvPr/>
        </p:nvSpPr>
        <p:spPr>
          <a:xfrm>
            <a:off x="4713229" y="4479940"/>
            <a:ext cx="5081705" cy="276999"/>
          </a:xfrm>
          <a:prstGeom prst="rect">
            <a:avLst/>
          </a:prstGeom>
          <a:noFill/>
        </p:spPr>
        <p:txBody>
          <a:bodyPr wrap="square" rtlCol="0">
            <a:spAutoFit/>
          </a:bodyPr>
          <a:lstStyle/>
          <a:p>
            <a:r>
              <a:rPr lang="ru-RU" sz="1200" b="1" dirty="0">
                <a:solidFill>
                  <a:schemeClr val="tx1">
                    <a:lumMod val="85000"/>
                    <a:lumOff val="15000"/>
                  </a:schemeClr>
                </a:solidFill>
                <a:latin typeface="SB Sans Display Semibold" panose="020B0503040504020204" pitchFamily="34" charset="0"/>
                <a:cs typeface="SB Sans Display Semibold" panose="020B0503040504020204" pitchFamily="34" charset="0"/>
              </a:rPr>
              <a:t>Виртуальный ассистент </a:t>
            </a:r>
          </a:p>
        </p:txBody>
      </p:sp>
      <p:sp>
        <p:nvSpPr>
          <p:cNvPr id="27" name="TextBox 26">
            <a:extLst>
              <a:ext uri="{FF2B5EF4-FFF2-40B4-BE49-F238E27FC236}">
                <a16:creationId xmlns:a16="http://schemas.microsoft.com/office/drawing/2014/main" id="{3C92931A-6210-1041-81C5-017D70969BC1}"/>
              </a:ext>
            </a:extLst>
          </p:cNvPr>
          <p:cNvSpPr txBox="1"/>
          <p:nvPr/>
        </p:nvSpPr>
        <p:spPr>
          <a:xfrm>
            <a:off x="4713230" y="4837750"/>
            <a:ext cx="2996418" cy="741037"/>
          </a:xfrm>
          <a:prstGeom prst="rect">
            <a:avLst/>
          </a:prstGeom>
          <a:noFill/>
        </p:spPr>
        <p:txBody>
          <a:bodyPr wrap="square" rtlCol="0">
            <a:spAutoFit/>
          </a:bodyPr>
          <a:lstStyle/>
          <a:p>
            <a:pPr>
              <a:lnSpc>
                <a:spcPct val="120000"/>
              </a:lnSpc>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Эффективная безбумажная среда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и максимальная роботизация делают Пульс незаменимым помощником </a:t>
            </a:r>
            <a:endParaRPr lang="ru-RU" sz="12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pic>
        <p:nvPicPr>
          <p:cNvPr id="6" name="Рисунок 5">
            <a:extLst>
              <a:ext uri="{FF2B5EF4-FFF2-40B4-BE49-F238E27FC236}">
                <a16:creationId xmlns:a16="http://schemas.microsoft.com/office/drawing/2014/main" id="{0EF2FD08-6561-3047-B513-685299563D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6541" y="2182956"/>
            <a:ext cx="288000" cy="288000"/>
          </a:xfrm>
          <a:prstGeom prst="rect">
            <a:avLst/>
          </a:prstGeom>
        </p:spPr>
      </p:pic>
      <p:pic>
        <p:nvPicPr>
          <p:cNvPr id="11" name="Рисунок 10">
            <a:extLst>
              <a:ext uri="{FF2B5EF4-FFF2-40B4-BE49-F238E27FC236}">
                <a16:creationId xmlns:a16="http://schemas.microsoft.com/office/drawing/2014/main" id="{708B4512-12D1-A44E-B73E-61084C11B4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8470" y="2186534"/>
            <a:ext cx="288000" cy="288000"/>
          </a:xfrm>
          <a:prstGeom prst="rect">
            <a:avLst/>
          </a:prstGeom>
        </p:spPr>
      </p:pic>
      <p:pic>
        <p:nvPicPr>
          <p:cNvPr id="14" name="Рисунок 13">
            <a:extLst>
              <a:ext uri="{FF2B5EF4-FFF2-40B4-BE49-F238E27FC236}">
                <a16:creationId xmlns:a16="http://schemas.microsoft.com/office/drawing/2014/main" id="{694C3F74-CB41-EB4A-A94E-AAD1B0619A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8470" y="4087044"/>
            <a:ext cx="288000" cy="288000"/>
          </a:xfrm>
          <a:prstGeom prst="rect">
            <a:avLst/>
          </a:prstGeom>
        </p:spPr>
      </p:pic>
      <p:pic>
        <p:nvPicPr>
          <p:cNvPr id="17" name="Рисунок 16">
            <a:extLst>
              <a:ext uri="{FF2B5EF4-FFF2-40B4-BE49-F238E27FC236}">
                <a16:creationId xmlns:a16="http://schemas.microsoft.com/office/drawing/2014/main" id="{29885154-0140-BD4D-B375-C25C6FD785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6541" y="4087489"/>
            <a:ext cx="288000" cy="288000"/>
          </a:xfrm>
          <a:prstGeom prst="rect">
            <a:avLst/>
          </a:prstGeom>
        </p:spPr>
      </p:pic>
      <p:pic>
        <p:nvPicPr>
          <p:cNvPr id="19" name="Рисунок 18">
            <a:extLst>
              <a:ext uri="{FF2B5EF4-FFF2-40B4-BE49-F238E27FC236}">
                <a16:creationId xmlns:a16="http://schemas.microsoft.com/office/drawing/2014/main" id="{98F79586-3C6D-CA4A-95E2-8574863CC9F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0550" y="2186534"/>
            <a:ext cx="288000" cy="288000"/>
          </a:xfrm>
          <a:prstGeom prst="rect">
            <a:avLst/>
          </a:prstGeom>
        </p:spPr>
      </p:pic>
      <p:pic>
        <p:nvPicPr>
          <p:cNvPr id="34" name="Рисунок 33">
            <a:extLst>
              <a:ext uri="{FF2B5EF4-FFF2-40B4-BE49-F238E27FC236}">
                <a16:creationId xmlns:a16="http://schemas.microsoft.com/office/drawing/2014/main" id="{A6AE9C14-6651-D74A-A648-40172BE6666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30325" y="4559651"/>
            <a:ext cx="2929218" cy="1002443"/>
          </a:xfrm>
          <a:prstGeom prst="rect">
            <a:avLst/>
          </a:prstGeom>
        </p:spPr>
      </p:pic>
      <p:sp>
        <p:nvSpPr>
          <p:cNvPr id="28" name="Номер слайда 12">
            <a:extLst>
              <a:ext uri="{FF2B5EF4-FFF2-40B4-BE49-F238E27FC236}">
                <a16:creationId xmlns:a16="http://schemas.microsoft.com/office/drawing/2014/main" id="{B8481623-F2A9-E346-A15C-BC31D9F24E15}"/>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28</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30" name="TextBox 29">
            <a:extLst>
              <a:ext uri="{FF2B5EF4-FFF2-40B4-BE49-F238E27FC236}">
                <a16:creationId xmlns:a16="http://schemas.microsoft.com/office/drawing/2014/main" id="{30378650-9DAE-DD42-BB2C-9D37998F5D5C}"/>
              </a:ext>
            </a:extLst>
          </p:cNvPr>
          <p:cNvSpPr txBox="1"/>
          <p:nvPr/>
        </p:nvSpPr>
        <p:spPr>
          <a:xfrm>
            <a:off x="8292721" y="5637918"/>
            <a:ext cx="1011675" cy="338554"/>
          </a:xfrm>
          <a:prstGeom prst="rect">
            <a:avLst/>
          </a:prstGeom>
          <a:noFill/>
        </p:spPr>
        <p:txBody>
          <a:bodyPr wrap="square" rtlCol="0">
            <a:spAutoFit/>
          </a:bodyPr>
          <a:lstStyle/>
          <a:p>
            <a:pPr>
              <a:lnSpc>
                <a:spcPct val="80000"/>
              </a:lnSpc>
            </a:pPr>
            <a:r>
              <a:rPr lang="en-US" sz="1000" dirty="0">
                <a:solidFill>
                  <a:schemeClr val="tx1">
                    <a:lumMod val="65000"/>
                    <a:lumOff val="35000"/>
                  </a:schemeClr>
                </a:solidFill>
                <a:latin typeface="SB Sans Display" panose="020B0503040504020204" pitchFamily="34" charset="0"/>
                <a:cs typeface="SB Sans Display" panose="020B0503040504020204" pitchFamily="34" charset="0"/>
              </a:rPr>
              <a:t>Red Dot</a:t>
            </a:r>
          </a:p>
          <a:p>
            <a:pPr>
              <a:lnSpc>
                <a:spcPct val="80000"/>
              </a:lnSpc>
            </a:pPr>
            <a:r>
              <a:rPr lang="en-US" sz="1000" kern="1100" spc="-20" dirty="0">
                <a:solidFill>
                  <a:schemeClr val="tx1">
                    <a:lumMod val="65000"/>
                    <a:lumOff val="35000"/>
                  </a:schemeClr>
                </a:solidFill>
                <a:latin typeface="SB Sans Display" panose="020B0503040504020204" pitchFamily="34" charset="0"/>
                <a:cs typeface="SB Sans Display" panose="020B0503040504020204" pitchFamily="34" charset="0"/>
              </a:rPr>
              <a:t>Design Award</a:t>
            </a:r>
            <a:endParaRPr lang="ru-RU" sz="10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31" name="TextBox 30">
            <a:extLst>
              <a:ext uri="{FF2B5EF4-FFF2-40B4-BE49-F238E27FC236}">
                <a16:creationId xmlns:a16="http://schemas.microsoft.com/office/drawing/2014/main" id="{4BFD200F-0424-2847-A692-AFE7B4B6D118}"/>
              </a:ext>
            </a:extLst>
          </p:cNvPr>
          <p:cNvSpPr txBox="1"/>
          <p:nvPr/>
        </p:nvSpPr>
        <p:spPr>
          <a:xfrm>
            <a:off x="9343309" y="5637918"/>
            <a:ext cx="1011676" cy="338554"/>
          </a:xfrm>
          <a:prstGeom prst="rect">
            <a:avLst/>
          </a:prstGeom>
          <a:noFill/>
        </p:spPr>
        <p:txBody>
          <a:bodyPr wrap="square" rtlCol="0">
            <a:spAutoFit/>
          </a:bodyPr>
          <a:lstStyle/>
          <a:p>
            <a:pPr>
              <a:lnSpc>
                <a:spcPct val="80000"/>
              </a:lnSpc>
            </a:pPr>
            <a:r>
              <a:rPr lang="en-US" sz="1000" dirty="0" err="1">
                <a:solidFill>
                  <a:schemeClr val="tx1">
                    <a:lumMod val="65000"/>
                    <a:lumOff val="35000"/>
                  </a:schemeClr>
                </a:solidFill>
                <a:latin typeface="SB Sans Display" panose="020B0503040504020204" pitchFamily="34" charset="0"/>
                <a:cs typeface="SB Sans Display" panose="020B0503040504020204" pitchFamily="34" charset="0"/>
              </a:rPr>
              <a:t>iF</a:t>
            </a:r>
            <a:r>
              <a:rPr lang="en-US" sz="1000" dirty="0">
                <a:solidFill>
                  <a:schemeClr val="tx1">
                    <a:lumMod val="65000"/>
                    <a:lumOff val="35000"/>
                  </a:schemeClr>
                </a:solidFill>
                <a:latin typeface="SB Sans Display" panose="020B0503040504020204" pitchFamily="34" charset="0"/>
                <a:cs typeface="SB Sans Display" panose="020B0503040504020204" pitchFamily="34" charset="0"/>
              </a:rPr>
              <a:t> </a:t>
            </a:r>
            <a:r>
              <a:rPr lang="en-US" sz="1000" kern="1100" spc="-20" dirty="0">
                <a:solidFill>
                  <a:schemeClr val="tx1">
                    <a:lumMod val="65000"/>
                    <a:lumOff val="35000"/>
                  </a:schemeClr>
                </a:solidFill>
                <a:latin typeface="SB Sans Display" panose="020B0503040504020204" pitchFamily="34" charset="0"/>
                <a:cs typeface="SB Sans Display" panose="020B0503040504020204" pitchFamily="34" charset="0"/>
              </a:rPr>
              <a:t>Design Award</a:t>
            </a:r>
            <a:endParaRPr lang="ru-RU" sz="10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
        <p:nvSpPr>
          <p:cNvPr id="32" name="TextBox 31">
            <a:extLst>
              <a:ext uri="{FF2B5EF4-FFF2-40B4-BE49-F238E27FC236}">
                <a16:creationId xmlns:a16="http://schemas.microsoft.com/office/drawing/2014/main" id="{348E5208-F6AC-BA4E-A987-9E1F9D83F87B}"/>
              </a:ext>
            </a:extLst>
          </p:cNvPr>
          <p:cNvSpPr txBox="1"/>
          <p:nvPr/>
        </p:nvSpPr>
        <p:spPr>
          <a:xfrm>
            <a:off x="10306345" y="5637918"/>
            <a:ext cx="1096658" cy="338554"/>
          </a:xfrm>
          <a:prstGeom prst="rect">
            <a:avLst/>
          </a:prstGeom>
          <a:noFill/>
        </p:spPr>
        <p:txBody>
          <a:bodyPr wrap="square" rtlCol="0">
            <a:spAutoFit/>
          </a:bodyPr>
          <a:lstStyle/>
          <a:p>
            <a:pPr>
              <a:lnSpc>
                <a:spcPct val="80000"/>
              </a:lnSpc>
            </a:pPr>
            <a:r>
              <a:rPr lang="en-US" sz="1000" dirty="0">
                <a:solidFill>
                  <a:schemeClr val="tx1">
                    <a:lumMod val="65000"/>
                    <a:lumOff val="35000"/>
                  </a:schemeClr>
                </a:solidFill>
                <a:latin typeface="SB Sans Display" panose="020B0503040504020204" pitchFamily="34" charset="0"/>
                <a:cs typeface="SB Sans Display" panose="020B0503040504020204" pitchFamily="34" charset="0"/>
              </a:rPr>
              <a:t>Best for life Design Award</a:t>
            </a:r>
            <a:endParaRPr lang="ru-RU" sz="1000" kern="1100" spc="-20" dirty="0">
              <a:solidFill>
                <a:schemeClr val="tx1">
                  <a:lumMod val="65000"/>
                  <a:lumOff val="35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14682998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a:extLst>
              <a:ext uri="{FF2B5EF4-FFF2-40B4-BE49-F238E27FC236}">
                <a16:creationId xmlns:a16="http://schemas.microsoft.com/office/drawing/2014/main" id="{81950E93-3780-874A-8ED4-A5EC4C6BB0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3" name="TextBox 2">
            <a:extLst>
              <a:ext uri="{FF2B5EF4-FFF2-40B4-BE49-F238E27FC236}">
                <a16:creationId xmlns:a16="http://schemas.microsoft.com/office/drawing/2014/main" id="{7DB2F4B5-80A0-F040-BA87-D56BDBA7CE83}"/>
              </a:ext>
            </a:extLst>
          </p:cNvPr>
          <p:cNvSpPr txBox="1"/>
          <p:nvPr/>
        </p:nvSpPr>
        <p:spPr>
          <a:xfrm>
            <a:off x="824346" y="1003368"/>
            <a:ext cx="9361375" cy="604781"/>
          </a:xfrm>
          <a:prstGeom prst="rect">
            <a:avLst/>
          </a:prstGeom>
          <a:noFill/>
        </p:spPr>
        <p:txBody>
          <a:bodyPr wrap="square" rtlCol="0">
            <a:spAutoFit/>
          </a:bodyPr>
          <a:lstStyle/>
          <a:p>
            <a:pPr>
              <a:lnSpc>
                <a:spcPct val="90000"/>
              </a:lnSpc>
            </a:pPr>
            <a:r>
              <a:rPr lang="ru-RU" sz="3600" b="1" dirty="0">
                <a:solidFill>
                  <a:schemeClr val="tx1">
                    <a:lumMod val="85000"/>
                    <a:lumOff val="15000"/>
                  </a:schemeClr>
                </a:solidFill>
                <a:latin typeface="SB Sans Display" panose="020B0503040504020204" pitchFamily="34" charset="0"/>
                <a:cs typeface="SB Sans Display" panose="020B0503040504020204" pitchFamily="34" charset="0"/>
              </a:rPr>
              <a:t>Результаты внедрения</a:t>
            </a:r>
            <a:endPar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endParaRPr>
          </a:p>
        </p:txBody>
      </p:sp>
      <p:sp>
        <p:nvSpPr>
          <p:cNvPr id="4" name="Номер слайда 12">
            <a:extLst>
              <a:ext uri="{FF2B5EF4-FFF2-40B4-BE49-F238E27FC236}">
                <a16:creationId xmlns:a16="http://schemas.microsoft.com/office/drawing/2014/main" id="{EC45BD79-4022-5F4F-A6E6-D4846703A8E3}"/>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29</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15" name="Скругленный прямоугольник 14">
            <a:extLst>
              <a:ext uri="{FF2B5EF4-FFF2-40B4-BE49-F238E27FC236}">
                <a16:creationId xmlns:a16="http://schemas.microsoft.com/office/drawing/2014/main" id="{4A04E7D1-DED6-E64D-8C08-BF5796FD8969}"/>
              </a:ext>
            </a:extLst>
          </p:cNvPr>
          <p:cNvSpPr/>
          <p:nvPr/>
        </p:nvSpPr>
        <p:spPr>
          <a:xfrm>
            <a:off x="6175772" y="4452194"/>
            <a:ext cx="5277026" cy="1828235"/>
          </a:xfrm>
          <a:prstGeom prst="roundRect">
            <a:avLst>
              <a:gd name="adj" fmla="val 8006"/>
            </a:avLst>
          </a:prstGeom>
          <a:solidFill>
            <a:srgbClr val="CBE9D9">
              <a:alpha val="20000"/>
            </a:srgbClr>
          </a:solidFill>
          <a:ln w="19050">
            <a:solidFill>
              <a:srgbClr val="CBE9D9"/>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6" name="Скругленный прямоугольник 15">
            <a:extLst>
              <a:ext uri="{FF2B5EF4-FFF2-40B4-BE49-F238E27FC236}">
                <a16:creationId xmlns:a16="http://schemas.microsoft.com/office/drawing/2014/main" id="{7325D5D4-C3B0-C14B-B562-D30D9A581D3A}"/>
              </a:ext>
            </a:extLst>
          </p:cNvPr>
          <p:cNvSpPr/>
          <p:nvPr/>
        </p:nvSpPr>
        <p:spPr>
          <a:xfrm>
            <a:off x="799541" y="1816557"/>
            <a:ext cx="5139459" cy="4463871"/>
          </a:xfrm>
          <a:prstGeom prst="roundRect">
            <a:avLst>
              <a:gd name="adj" fmla="val 8006"/>
            </a:avLst>
          </a:prstGeom>
          <a:solidFill>
            <a:srgbClr val="CBE9D9">
              <a:alpha val="20000"/>
            </a:srgbClr>
          </a:solidFill>
          <a:ln w="19050">
            <a:solidFill>
              <a:srgbClr val="CBE9D9"/>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7" name="Скругленный прямоугольник 16">
            <a:extLst>
              <a:ext uri="{FF2B5EF4-FFF2-40B4-BE49-F238E27FC236}">
                <a16:creationId xmlns:a16="http://schemas.microsoft.com/office/drawing/2014/main" id="{8B7CC06B-7622-514E-83AB-D7A1E0738620}"/>
              </a:ext>
            </a:extLst>
          </p:cNvPr>
          <p:cNvSpPr/>
          <p:nvPr/>
        </p:nvSpPr>
        <p:spPr>
          <a:xfrm>
            <a:off x="6175772" y="1816558"/>
            <a:ext cx="5277026" cy="2427227"/>
          </a:xfrm>
          <a:prstGeom prst="roundRect">
            <a:avLst>
              <a:gd name="adj" fmla="val 8006"/>
            </a:avLst>
          </a:prstGeom>
          <a:solidFill>
            <a:srgbClr val="CBE9D9">
              <a:alpha val="20000"/>
            </a:srgbClr>
          </a:solidFill>
          <a:ln w="19050">
            <a:solidFill>
              <a:srgbClr val="CBE9D9"/>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Прямоугольник 17">
            <a:extLst>
              <a:ext uri="{FF2B5EF4-FFF2-40B4-BE49-F238E27FC236}">
                <a16:creationId xmlns:a16="http://schemas.microsoft.com/office/drawing/2014/main" id="{D07AA36F-CF32-8340-BB4A-29B4CCEFB257}"/>
              </a:ext>
            </a:extLst>
          </p:cNvPr>
          <p:cNvSpPr/>
          <p:nvPr/>
        </p:nvSpPr>
        <p:spPr>
          <a:xfrm>
            <a:off x="6319046" y="4617993"/>
            <a:ext cx="4867128" cy="1517338"/>
          </a:xfrm>
          <a:prstGeom prst="rect">
            <a:avLst/>
          </a:prstGeom>
        </p:spPr>
        <p:txBody>
          <a:bodyPr wrap="square">
            <a:spAutoFit/>
          </a:bodyPr>
          <a:lstStyle/>
          <a:p>
            <a:pPr>
              <a:spcBef>
                <a:spcPts val="300"/>
              </a:spcBef>
              <a:spcAft>
                <a:spcPts val="300"/>
              </a:spcAft>
              <a:buClr>
                <a:schemeClr val="lt1"/>
              </a:buClr>
              <a:buSzPts val="1600"/>
            </a:pPr>
            <a:r>
              <a:rPr lang="ru-RU" sz="1500" b="1" dirty="0">
                <a:solidFill>
                  <a:schemeClr val="tx1">
                    <a:lumMod val="85000"/>
                    <a:lumOff val="15000"/>
                  </a:schemeClr>
                </a:solidFill>
                <a:latin typeface="SB Sans Display Semibold" panose="020B0503040504020204" pitchFamily="34" charset="0"/>
                <a:ea typeface="Verdana" panose="020B0604030504040204" pitchFamily="34" charset="0"/>
                <a:cs typeface="SB Sans Display Semibold" panose="020B0503040504020204" pitchFamily="34" charset="0"/>
              </a:rPr>
              <a:t>Экономия ресурсов за счёт цифровизации</a:t>
            </a:r>
            <a:br>
              <a:rPr lang="ru-RU" sz="1500" b="1" dirty="0">
                <a:solidFill>
                  <a:schemeClr val="tx1">
                    <a:lumMod val="85000"/>
                    <a:lumOff val="15000"/>
                  </a:schemeClr>
                </a:solidFill>
                <a:latin typeface="SB Sans Display Semibold" panose="020B0503040504020204" pitchFamily="34" charset="0"/>
                <a:ea typeface="Verdana" panose="020B0604030504040204" pitchFamily="34" charset="0"/>
                <a:cs typeface="SB Sans Display Semibold" panose="020B0503040504020204" pitchFamily="34" charset="0"/>
              </a:rPr>
            </a:br>
            <a:r>
              <a:rPr lang="ru-RU" sz="1500" b="1" dirty="0">
                <a:solidFill>
                  <a:schemeClr val="tx1">
                    <a:lumMod val="85000"/>
                    <a:lumOff val="15000"/>
                  </a:schemeClr>
                </a:solidFill>
                <a:latin typeface="SB Sans Display Semibold" panose="020B0503040504020204" pitchFamily="34" charset="0"/>
                <a:ea typeface="Verdana" panose="020B0604030504040204" pitchFamily="34" charset="0"/>
                <a:cs typeface="SB Sans Display Semibold" panose="020B0503040504020204" pitchFamily="34" charset="0"/>
              </a:rPr>
              <a:t>процессов и перехода на безбумажный КДО</a:t>
            </a:r>
          </a:p>
          <a:p>
            <a:pPr lvl="0">
              <a:lnSpc>
                <a:spcPct val="120000"/>
              </a:lnSpc>
              <a:spcBef>
                <a:spcPts val="300"/>
              </a:spcBef>
              <a:spcAft>
                <a:spcPts val="300"/>
              </a:spcAft>
              <a:buClr>
                <a:srgbClr val="2E94FF"/>
              </a:buClr>
              <a:buSzPts val="1200"/>
              <a:defRPr/>
            </a:pPr>
            <a:r>
              <a:rPr lang="ru-RU" sz="1200" dirty="0">
                <a:latin typeface="SB Sans Display" panose="020B0503040504020204" pitchFamily="34" charset="0"/>
                <a:ea typeface="Play"/>
                <a:cs typeface="SB Sans Display" panose="020B0503040504020204" pitchFamily="34" charset="0"/>
              </a:rPr>
              <a:t>Переход на электронный КДО экономит около 5,5 млн р. </a:t>
            </a:r>
            <a:br>
              <a:rPr lang="ru-RU" sz="1200" dirty="0">
                <a:latin typeface="SB Sans Display" panose="020B0503040504020204" pitchFamily="34" charset="0"/>
                <a:ea typeface="Play"/>
                <a:cs typeface="SB Sans Display" panose="020B0503040504020204" pitchFamily="34" charset="0"/>
              </a:rPr>
            </a:br>
            <a:r>
              <a:rPr lang="ru-RU" sz="1200" dirty="0">
                <a:latin typeface="SB Sans Display" panose="020B0503040504020204" pitchFamily="34" charset="0"/>
                <a:ea typeface="Play"/>
                <a:cs typeface="SB Sans Display" panose="020B0503040504020204" pitchFamily="34" charset="0"/>
              </a:rPr>
              <a:t>на каждую 1000 сотрудников за счёт сокращения расходов на бумагу, оргтехнику, картриджи, курьерские и почтовые службы</a:t>
            </a:r>
          </a:p>
        </p:txBody>
      </p:sp>
      <p:sp>
        <p:nvSpPr>
          <p:cNvPr id="19" name="Прямоугольник 18">
            <a:extLst>
              <a:ext uri="{FF2B5EF4-FFF2-40B4-BE49-F238E27FC236}">
                <a16:creationId xmlns:a16="http://schemas.microsoft.com/office/drawing/2014/main" id="{0611739D-985E-9240-9EFD-2115B53492A6}"/>
              </a:ext>
            </a:extLst>
          </p:cNvPr>
          <p:cNvSpPr/>
          <p:nvPr/>
        </p:nvSpPr>
        <p:spPr>
          <a:xfrm>
            <a:off x="6319045" y="1961133"/>
            <a:ext cx="4998958" cy="2154436"/>
          </a:xfrm>
          <a:prstGeom prst="rect">
            <a:avLst/>
          </a:prstGeom>
        </p:spPr>
        <p:txBody>
          <a:bodyPr wrap="square">
            <a:spAutoFit/>
          </a:bodyPr>
          <a:lstStyle/>
          <a:p>
            <a:pPr>
              <a:spcBef>
                <a:spcPts val="300"/>
              </a:spcBef>
              <a:spcAft>
                <a:spcPts val="300"/>
              </a:spcAft>
              <a:buClr>
                <a:schemeClr val="lt1"/>
              </a:buClr>
              <a:buSzPct val="140000"/>
            </a:pPr>
            <a:r>
              <a:rPr lang="ru-RU" sz="1500" b="1" dirty="0">
                <a:solidFill>
                  <a:schemeClr val="tx1">
                    <a:lumMod val="85000"/>
                    <a:lumOff val="15000"/>
                  </a:schemeClr>
                </a:solidFill>
                <a:latin typeface="SB Sans Display Semibold" panose="020B0503040504020204" pitchFamily="34" charset="0"/>
                <a:ea typeface="Verdana" panose="020B0604030504040204" pitchFamily="34" charset="0"/>
                <a:cs typeface="SB Sans Display Semibold" panose="020B0503040504020204" pitchFamily="34" charset="0"/>
              </a:rPr>
              <a:t>Высокая гибкость HR – мгновенная реакция на вызовы и потребности бизнеса здесь и сейчас</a:t>
            </a:r>
          </a:p>
          <a:p>
            <a:pPr marL="285750" lvl="0" indent="-285750">
              <a:spcBef>
                <a:spcPts val="300"/>
              </a:spcBef>
              <a:spcAft>
                <a:spcPts val="300"/>
              </a:spcAft>
              <a:buClr>
                <a:srgbClr val="2E94FF"/>
              </a:buClr>
              <a:buSzPct val="140000"/>
              <a:buBlip>
                <a:blip r:embed="rId4"/>
              </a:buBlip>
              <a:defRPr/>
            </a:pPr>
            <a:endPar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endParaRPr>
          </a:p>
          <a:p>
            <a:pPr marL="285750" lvl="0" indent="-285750">
              <a:spcBef>
                <a:spcPts val="300"/>
              </a:spcBef>
              <a:spcAft>
                <a:spcPts val="300"/>
              </a:spcAft>
              <a:buClr>
                <a:srgbClr val="2E94FF"/>
              </a:buClr>
              <a:buSzPct val="140000"/>
              <a:buBlip>
                <a:blip r:embed="rId4"/>
              </a:buBlip>
              <a:defRPr/>
            </a:pP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В разгар пандемии за 1 неделю адаптировали кадровые и зарплатные сервисы под «путинские выходные» 2021 года</a:t>
            </a:r>
          </a:p>
          <a:p>
            <a:pPr marL="285750" lvl="0" indent="-285750">
              <a:spcBef>
                <a:spcPts val="300"/>
              </a:spcBef>
              <a:spcAft>
                <a:spcPts val="300"/>
              </a:spcAft>
              <a:buClr>
                <a:srgbClr val="2E94FF"/>
              </a:buClr>
              <a:buSzPct val="140000"/>
              <a:buBlip>
                <a:blip r:embed="rId4"/>
              </a:buBlip>
              <a:defRPr/>
            </a:pP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За первую неделю турбулентности реализовали новое поле «Страна, куда вы отправляетесь» в заявке на отпуска</a:t>
            </a:r>
          </a:p>
          <a:p>
            <a:pPr marL="285750" lvl="0" indent="-285750">
              <a:spcBef>
                <a:spcPts val="300"/>
              </a:spcBef>
              <a:spcAft>
                <a:spcPts val="300"/>
              </a:spcAft>
              <a:buClr>
                <a:srgbClr val="2E94FF"/>
              </a:buClr>
              <a:buSzPct val="140000"/>
              <a:buBlip>
                <a:blip r:embed="rId4"/>
              </a:buBlip>
              <a:defRPr/>
            </a:pP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За 3 дня реализовали приостановление найма и согласование длительных отпусков (</a:t>
            </a:r>
            <a:r>
              <a:rPr lang="ru-RU" sz="1200" dirty="0" err="1">
                <a:solidFill>
                  <a:schemeClr val="tx1">
                    <a:lumMod val="85000"/>
                    <a:lumOff val="15000"/>
                  </a:schemeClr>
                </a:solidFill>
                <a:latin typeface="SB Sans Display" panose="020B0503040504020204" pitchFamily="34" charset="0"/>
                <a:ea typeface="Play"/>
                <a:cs typeface="SB Sans Display" panose="020B0503040504020204" pitchFamily="34" charset="0"/>
              </a:rPr>
              <a:t>саббатикал</a:t>
            </a: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a:t>
            </a:r>
          </a:p>
        </p:txBody>
      </p:sp>
      <p:sp>
        <p:nvSpPr>
          <p:cNvPr id="20" name="Прямоугольник 19">
            <a:extLst>
              <a:ext uri="{FF2B5EF4-FFF2-40B4-BE49-F238E27FC236}">
                <a16:creationId xmlns:a16="http://schemas.microsoft.com/office/drawing/2014/main" id="{AD6D334B-67D1-1245-97B1-A0B642662D0B}"/>
              </a:ext>
            </a:extLst>
          </p:cNvPr>
          <p:cNvSpPr/>
          <p:nvPr/>
        </p:nvSpPr>
        <p:spPr>
          <a:xfrm>
            <a:off x="942814" y="1944785"/>
            <a:ext cx="4998958" cy="3393237"/>
          </a:xfrm>
          <a:prstGeom prst="rect">
            <a:avLst/>
          </a:prstGeom>
        </p:spPr>
        <p:txBody>
          <a:bodyPr wrap="square">
            <a:spAutoFit/>
          </a:bodyPr>
          <a:lstStyle/>
          <a:p>
            <a:pPr>
              <a:spcBef>
                <a:spcPts val="300"/>
              </a:spcBef>
              <a:spcAft>
                <a:spcPts val="300"/>
              </a:spcAft>
              <a:buClr>
                <a:schemeClr val="lt1"/>
              </a:buClr>
              <a:buSzPct val="140000"/>
            </a:pPr>
            <a:r>
              <a:rPr lang="ru-RU" sz="1500" b="1" dirty="0">
                <a:solidFill>
                  <a:schemeClr val="tx1">
                    <a:lumMod val="85000"/>
                    <a:lumOff val="15000"/>
                  </a:schemeClr>
                </a:solidFill>
                <a:latin typeface="SB Sans Display Semibold" panose="020B0503040504020204" pitchFamily="34" charset="0"/>
                <a:ea typeface="Verdana" panose="020B0604030504040204" pitchFamily="34" charset="0"/>
                <a:cs typeface="SB Sans Display Semibold" panose="020B0503040504020204" pitchFamily="34" charset="0"/>
              </a:rPr>
              <a:t>Измеримое повышение вовлечённости </a:t>
            </a:r>
            <a:br>
              <a:rPr lang="ru-RU" sz="1500" b="1" dirty="0">
                <a:solidFill>
                  <a:schemeClr val="tx1">
                    <a:lumMod val="85000"/>
                    <a:lumOff val="15000"/>
                  </a:schemeClr>
                </a:solidFill>
                <a:latin typeface="SB Sans Display Semibold" panose="020B0503040504020204" pitchFamily="34" charset="0"/>
                <a:ea typeface="Verdana" panose="020B0604030504040204" pitchFamily="34" charset="0"/>
                <a:cs typeface="SB Sans Display Semibold" panose="020B0503040504020204" pitchFamily="34" charset="0"/>
              </a:rPr>
            </a:br>
            <a:r>
              <a:rPr lang="ru-RU" sz="1500" b="1" dirty="0">
                <a:solidFill>
                  <a:schemeClr val="tx1">
                    <a:lumMod val="85000"/>
                    <a:lumOff val="15000"/>
                  </a:schemeClr>
                </a:solidFill>
                <a:latin typeface="SB Sans Display Semibold" panose="020B0503040504020204" pitchFamily="34" charset="0"/>
                <a:ea typeface="Verdana" panose="020B0604030504040204" pitchFamily="34" charset="0"/>
                <a:cs typeface="SB Sans Display Semibold" panose="020B0503040504020204" pitchFamily="34" charset="0"/>
              </a:rPr>
              <a:t>и результативности персонала</a:t>
            </a:r>
            <a:endPar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endParaRPr>
          </a:p>
          <a:p>
            <a:pPr marL="285750" lvl="0" indent="-285750">
              <a:spcBef>
                <a:spcPts val="600"/>
              </a:spcBef>
              <a:spcAft>
                <a:spcPts val="300"/>
              </a:spcAft>
              <a:buClr>
                <a:srgbClr val="2E94FF"/>
              </a:buClr>
              <a:buSzPct val="140000"/>
              <a:buBlip>
                <a:blip r:embed="rId4"/>
              </a:buBlip>
              <a:defRPr/>
            </a:pPr>
            <a:endPar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endParaRPr>
          </a:p>
          <a:p>
            <a:pPr marL="285750" lvl="0" indent="-285750">
              <a:spcBef>
                <a:spcPts val="600"/>
              </a:spcBef>
              <a:spcAft>
                <a:spcPts val="300"/>
              </a:spcAft>
              <a:buClr>
                <a:srgbClr val="2E94FF"/>
              </a:buClr>
              <a:buSzPct val="140000"/>
              <a:buBlip>
                <a:blip r:embed="rId4"/>
              </a:buBlip>
              <a:defRPr/>
            </a:pP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С 74 до 78 % увеличилась вовлечённость сотрудников по подразделениям</a:t>
            </a:r>
          </a:p>
          <a:p>
            <a:pPr marL="285750" lvl="0" indent="-285750">
              <a:spcBef>
                <a:spcPts val="600"/>
              </a:spcBef>
              <a:spcAft>
                <a:spcPts val="300"/>
              </a:spcAft>
              <a:buClr>
                <a:srgbClr val="2E94FF"/>
              </a:buClr>
              <a:buSzPct val="140000"/>
              <a:buBlip>
                <a:blip r:embed="rId4"/>
              </a:buBlip>
              <a:defRPr/>
            </a:pP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На 10 % сократился срок принятия </a:t>
            </a:r>
            <a:r>
              <a:rPr lang="ru-RU" sz="1200" dirty="0" err="1">
                <a:solidFill>
                  <a:schemeClr val="tx1">
                    <a:lumMod val="85000"/>
                    <a:lumOff val="15000"/>
                  </a:schemeClr>
                </a:solidFill>
                <a:latin typeface="SB Sans Display" panose="020B0503040504020204" pitchFamily="34" charset="0"/>
                <a:ea typeface="Play"/>
                <a:cs typeface="SB Sans Display" panose="020B0503040504020204" pitchFamily="34" charset="0"/>
              </a:rPr>
              <a:t>оффера</a:t>
            </a:r>
            <a:endPar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endParaRPr>
          </a:p>
          <a:p>
            <a:pPr marL="285750" lvl="0" indent="-285750">
              <a:spcBef>
                <a:spcPts val="600"/>
              </a:spcBef>
              <a:spcAft>
                <a:spcPts val="300"/>
              </a:spcAft>
              <a:buClr>
                <a:srgbClr val="2E94FF"/>
              </a:buClr>
              <a:buSzPct val="140000"/>
              <a:buBlip>
                <a:blip r:embed="rId4"/>
              </a:buBlip>
              <a:defRPr/>
            </a:pP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53 % сотрудников ежедневно </a:t>
            </a:r>
            <a:b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b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пользуются Пульсом</a:t>
            </a:r>
          </a:p>
          <a:p>
            <a:pPr marL="285750" lvl="0" indent="-285750">
              <a:spcBef>
                <a:spcPts val="600"/>
              </a:spcBef>
              <a:spcAft>
                <a:spcPts val="300"/>
              </a:spcAft>
              <a:buClr>
                <a:srgbClr val="2E94FF"/>
              </a:buClr>
              <a:buSzPct val="140000"/>
              <a:buBlip>
                <a:blip r:embed="rId4"/>
              </a:buBlip>
              <a:defRPr/>
            </a:pP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50 % показатель возвращаемости </a:t>
            </a:r>
            <a:b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b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пользователей на платформу (</a:t>
            </a:r>
            <a:r>
              <a:rPr lang="ru-RU" sz="1200" dirty="0" err="1">
                <a:solidFill>
                  <a:schemeClr val="tx1">
                    <a:lumMod val="85000"/>
                    <a:lumOff val="15000"/>
                  </a:schemeClr>
                </a:solidFill>
                <a:latin typeface="SB Sans Display" panose="020B0503040504020204" pitchFamily="34" charset="0"/>
                <a:ea typeface="Play"/>
                <a:cs typeface="SB Sans Display" panose="020B0503040504020204" pitchFamily="34" charset="0"/>
              </a:rPr>
              <a:t>Sticky</a:t>
            </a: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 </a:t>
            </a:r>
            <a:r>
              <a:rPr lang="ru-RU" sz="1200" dirty="0" err="1">
                <a:solidFill>
                  <a:schemeClr val="tx1">
                    <a:lumMod val="85000"/>
                    <a:lumOff val="15000"/>
                  </a:schemeClr>
                </a:solidFill>
                <a:latin typeface="SB Sans Display" panose="020B0503040504020204" pitchFamily="34" charset="0"/>
                <a:ea typeface="Play"/>
                <a:cs typeface="SB Sans Display" panose="020B0503040504020204" pitchFamily="34" charset="0"/>
              </a:rPr>
              <a:t>Factor</a:t>
            </a: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a:t>
            </a:r>
          </a:p>
          <a:p>
            <a:pPr marL="285750" lvl="0" indent="-285750">
              <a:spcBef>
                <a:spcPts val="600"/>
              </a:spcBef>
              <a:spcAft>
                <a:spcPts val="300"/>
              </a:spcAft>
              <a:buClr>
                <a:srgbClr val="2E94FF"/>
              </a:buClr>
              <a:buSzPct val="140000"/>
              <a:buBlip>
                <a:blip r:embed="rId4"/>
              </a:buBlip>
              <a:defRPr/>
            </a:pP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С января по май 2022 «срок жизни» </a:t>
            </a:r>
            <a:b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br>
            <a:r>
              <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rPr>
              <a:t>сотрудника снизился всего на 2 %</a:t>
            </a:r>
          </a:p>
          <a:p>
            <a:pPr marL="285750" lvl="0" indent="-285750">
              <a:spcBef>
                <a:spcPts val="600"/>
              </a:spcBef>
              <a:spcAft>
                <a:spcPts val="300"/>
              </a:spcAft>
              <a:buClr>
                <a:srgbClr val="2E94FF"/>
              </a:buClr>
              <a:buSzPct val="140000"/>
              <a:buBlip>
                <a:blip r:embed="rId4"/>
              </a:buBlip>
              <a:defRPr/>
            </a:pPr>
            <a:endParaRPr lang="ru-RU" sz="1200" dirty="0">
              <a:solidFill>
                <a:schemeClr val="tx1">
                  <a:lumMod val="85000"/>
                  <a:lumOff val="15000"/>
                </a:schemeClr>
              </a:solidFill>
              <a:latin typeface="SB Sans Display" panose="020B0503040504020204" pitchFamily="34" charset="0"/>
              <a:ea typeface="Play"/>
              <a:cs typeface="SB Sans Display" panose="020B0503040504020204" pitchFamily="34" charset="0"/>
            </a:endParaRPr>
          </a:p>
        </p:txBody>
      </p:sp>
      <p:pic>
        <p:nvPicPr>
          <p:cNvPr id="23" name="Рисунок 22">
            <a:extLst>
              <a:ext uri="{FF2B5EF4-FFF2-40B4-BE49-F238E27FC236}">
                <a16:creationId xmlns:a16="http://schemas.microsoft.com/office/drawing/2014/main" id="{A957B7BE-F229-5E43-B206-8BF744B7454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13008" y="4865185"/>
            <a:ext cx="659032" cy="1130339"/>
          </a:xfrm>
          <a:prstGeom prst="rect">
            <a:avLst/>
          </a:prstGeom>
        </p:spPr>
      </p:pic>
    </p:spTree>
    <p:extLst>
      <p:ext uri="{BB962C8B-B14F-4D97-AF65-F5344CB8AC3E}">
        <p14:creationId xmlns:p14="http://schemas.microsoft.com/office/powerpoint/2010/main" val="22028811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2C8EE7B3-079C-9746-BF29-11C23E27A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3" name="Номер слайда 12">
            <a:extLst>
              <a:ext uri="{FF2B5EF4-FFF2-40B4-BE49-F238E27FC236}">
                <a16:creationId xmlns:a16="http://schemas.microsoft.com/office/drawing/2014/main" id="{E2582FF7-2926-6149-B5C9-4B98578486F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3</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18" name="Рисунок 17">
            <a:extLst>
              <a:ext uri="{FF2B5EF4-FFF2-40B4-BE49-F238E27FC236}">
                <a16:creationId xmlns:a16="http://schemas.microsoft.com/office/drawing/2014/main" id="{261DAC6C-50C3-6C42-8D48-C0AE19FD5B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541" y="622908"/>
            <a:ext cx="648000" cy="243000"/>
          </a:xfrm>
          <a:prstGeom prst="rect">
            <a:avLst/>
          </a:prstGeom>
        </p:spPr>
      </p:pic>
      <p:sp>
        <p:nvSpPr>
          <p:cNvPr id="19" name="Номер слайда 12">
            <a:extLst>
              <a:ext uri="{FF2B5EF4-FFF2-40B4-BE49-F238E27FC236}">
                <a16:creationId xmlns:a16="http://schemas.microsoft.com/office/drawing/2014/main" id="{BA81CFF8-FE89-774E-B1DB-781ED1229445}"/>
              </a:ext>
            </a:extLst>
          </p:cNvPr>
          <p:cNvSpPr txBox="1">
            <a:spLocks/>
          </p:cNvSpPr>
          <p:nvPr/>
        </p:nvSpPr>
        <p:spPr>
          <a:xfrm>
            <a:off x="0" y="576285"/>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solidFill>
                <a:latin typeface="SB Sans Display" panose="020B0503040504020204" pitchFamily="34" charset="0"/>
                <a:cs typeface="SB Sans Display" panose="020B0503040504020204" pitchFamily="34" charset="0"/>
              </a:rPr>
              <a:pPr algn="r"/>
              <a:t>3</a:t>
            </a:fld>
            <a:endParaRPr lang="ru-RU" sz="800" dirty="0">
              <a:solidFill>
                <a:schemeClr val="bg1"/>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17166518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Скругленный прямоугольник 3">
            <a:extLst>
              <a:ext uri="{FF2B5EF4-FFF2-40B4-BE49-F238E27FC236}">
                <a16:creationId xmlns:a16="http://schemas.microsoft.com/office/drawing/2014/main" id="{43F94106-F0C0-EC4A-A3D0-74DC2BDC57A1}"/>
              </a:ext>
            </a:extLst>
          </p:cNvPr>
          <p:cNvSpPr/>
          <p:nvPr/>
        </p:nvSpPr>
        <p:spPr>
          <a:xfrm>
            <a:off x="956541" y="2303792"/>
            <a:ext cx="3311618" cy="4050642"/>
          </a:xfrm>
          <a:prstGeom prst="roundRect">
            <a:avLst>
              <a:gd name="adj" fmla="val 8508"/>
            </a:avLst>
          </a:prstGeom>
          <a:gradFill>
            <a:gsLst>
              <a:gs pos="0">
                <a:srgbClr val="0066FF"/>
              </a:gs>
              <a:gs pos="100000">
                <a:srgbClr val="B823FF"/>
              </a:gs>
            </a:gsLst>
            <a:lin ang="5400000" scaled="0"/>
          </a:gradFill>
          <a:ln>
            <a:solidFill>
              <a:schemeClr val="bg1">
                <a:lumMod val="85000"/>
              </a:schemeClr>
            </a:solidFill>
          </a:ln>
          <a:effectLst>
            <a:outerShdw blurRad="527592" dist="315305" dir="5400000" algn="ctr" rotWithShape="0">
              <a:schemeClr val="tx1">
                <a:lumMod val="75000"/>
                <a:lumOff val="25000"/>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 name="Рисунок 4">
            <a:extLst>
              <a:ext uri="{FF2B5EF4-FFF2-40B4-BE49-F238E27FC236}">
                <a16:creationId xmlns:a16="http://schemas.microsoft.com/office/drawing/2014/main" id="{790FBF25-8696-3A45-864E-7A5C4BB0F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6" name="TextBox 5">
            <a:extLst>
              <a:ext uri="{FF2B5EF4-FFF2-40B4-BE49-F238E27FC236}">
                <a16:creationId xmlns:a16="http://schemas.microsoft.com/office/drawing/2014/main" id="{7870D724-EC8C-7743-85FD-A84DE12FE0E9}"/>
              </a:ext>
            </a:extLst>
          </p:cNvPr>
          <p:cNvSpPr txBox="1"/>
          <p:nvPr/>
        </p:nvSpPr>
        <p:spPr>
          <a:xfrm>
            <a:off x="956541" y="1071565"/>
            <a:ext cx="6616583" cy="1148007"/>
          </a:xfrm>
          <a:prstGeom prst="rect">
            <a:avLst/>
          </a:prstGeom>
          <a:noFill/>
        </p:spPr>
        <p:txBody>
          <a:bodyPr wrap="square" rtlCol="0">
            <a:spAutoFit/>
          </a:bodyPr>
          <a:lstStyle/>
          <a:p>
            <a:pPr>
              <a:lnSpc>
                <a:spcPct val="80000"/>
              </a:lnSpc>
            </a:pPr>
            <a:r>
              <a:rPr lang="ru-RU" sz="28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Подпишитесь на </a:t>
            </a:r>
          </a:p>
          <a:p>
            <a:pPr>
              <a:lnSpc>
                <a:spcPct val="80000"/>
              </a:lnSpc>
            </a:pPr>
            <a:r>
              <a:rPr lang="en-US" sz="28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Telegram-</a:t>
            </a:r>
            <a:r>
              <a:rPr lang="ru-RU" sz="28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канал </a:t>
            </a:r>
          </a:p>
          <a:p>
            <a:pPr>
              <a:lnSpc>
                <a:spcPct val="80000"/>
              </a:lnSpc>
            </a:pPr>
            <a:r>
              <a:rPr lang="ru-RU" sz="28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«Пульс </a:t>
            </a:r>
            <a:r>
              <a:rPr lang="en-US" sz="28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HR</a:t>
            </a:r>
            <a:r>
              <a:rPr lang="ru-RU" sz="28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a:t>
            </a:r>
          </a:p>
        </p:txBody>
      </p:sp>
      <p:sp>
        <p:nvSpPr>
          <p:cNvPr id="7" name="object 3">
            <a:extLst>
              <a:ext uri="{FF2B5EF4-FFF2-40B4-BE49-F238E27FC236}">
                <a16:creationId xmlns:a16="http://schemas.microsoft.com/office/drawing/2014/main" id="{15D561CD-B1B9-0B41-9C9D-0D076BAFEFFE}"/>
              </a:ext>
            </a:extLst>
          </p:cNvPr>
          <p:cNvSpPr txBox="1"/>
          <p:nvPr/>
        </p:nvSpPr>
        <p:spPr>
          <a:xfrm>
            <a:off x="4752964" y="5625877"/>
            <a:ext cx="2573666" cy="448968"/>
          </a:xfrm>
          <a:prstGeom prst="rect">
            <a:avLst/>
          </a:prstGeom>
        </p:spPr>
        <p:txBody>
          <a:bodyPr vert="horz" wrap="square" lIns="0" tIns="55244" rIns="0" bIns="0" rtlCol="0">
            <a:spAutoFit/>
          </a:bodyPr>
          <a:lstStyle/>
          <a:p>
            <a:pPr marL="12700">
              <a:lnSpc>
                <a:spcPct val="90000"/>
              </a:lnSpc>
              <a:spcBef>
                <a:spcPts val="434"/>
              </a:spcBef>
            </a:pPr>
            <a:r>
              <a:rPr lang="ru-RU" sz="1400" b="1" spc="-5" dirty="0">
                <a:latin typeface="SB Sans Display Semibold" panose="020B0503040504020204" pitchFamily="34" charset="0"/>
                <a:cs typeface="SB Sans Display Semibold" panose="020B0503040504020204" pitchFamily="34" charset="0"/>
              </a:rPr>
              <a:t>Просто наведите камеру </a:t>
            </a:r>
            <a:br>
              <a:rPr lang="ru-RU" sz="1400" b="1" spc="-5" dirty="0">
                <a:latin typeface="SB Sans Display Semibold" panose="020B0503040504020204" pitchFamily="34" charset="0"/>
                <a:cs typeface="SB Sans Display Semibold" panose="020B0503040504020204" pitchFamily="34" charset="0"/>
              </a:rPr>
            </a:br>
            <a:r>
              <a:rPr lang="ru-RU" sz="1400" b="1" spc="-5" dirty="0">
                <a:latin typeface="SB Sans Display Semibold" panose="020B0503040504020204" pitchFamily="34" charset="0"/>
                <a:cs typeface="SB Sans Display Semibold" panose="020B0503040504020204" pitchFamily="34" charset="0"/>
              </a:rPr>
              <a:t>смартфона на </a:t>
            </a:r>
            <a:r>
              <a:rPr lang="en-US" sz="1400" b="1" spc="-5" dirty="0">
                <a:latin typeface="SB Sans Display Semibold" panose="020B0503040504020204" pitchFamily="34" charset="0"/>
                <a:cs typeface="SB Sans Display Semibold" panose="020B0503040504020204" pitchFamily="34" charset="0"/>
              </a:rPr>
              <a:t>QR-</a:t>
            </a:r>
            <a:r>
              <a:rPr lang="ru-RU" sz="1400" b="1" spc="-5" dirty="0">
                <a:latin typeface="SB Sans Display Semibold" panose="020B0503040504020204" pitchFamily="34" charset="0"/>
                <a:cs typeface="SB Sans Display Semibold" panose="020B0503040504020204" pitchFamily="34" charset="0"/>
              </a:rPr>
              <a:t>код</a:t>
            </a:r>
            <a:endParaRPr lang="ru-RU" sz="1400" b="1" spc="-20" dirty="0">
              <a:latin typeface="SB Sans Display Semibold" panose="020B0503040504020204" pitchFamily="34" charset="0"/>
              <a:cs typeface="SB Sans Display Semibold" panose="020B0503040504020204" pitchFamily="34" charset="0"/>
            </a:endParaRPr>
          </a:p>
        </p:txBody>
      </p:sp>
      <p:pic>
        <p:nvPicPr>
          <p:cNvPr id="8" name="Рисунок 7">
            <a:extLst>
              <a:ext uri="{FF2B5EF4-FFF2-40B4-BE49-F238E27FC236}">
                <a16:creationId xmlns:a16="http://schemas.microsoft.com/office/drawing/2014/main" id="{AD64AEF2-30AB-0C41-A2AF-89C9BC64F9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85452" y="2483685"/>
            <a:ext cx="2521691" cy="2517364"/>
          </a:xfrm>
          <a:prstGeom prst="rect">
            <a:avLst/>
          </a:prstGeom>
        </p:spPr>
      </p:pic>
      <p:sp>
        <p:nvSpPr>
          <p:cNvPr id="10" name="Номер слайда 12">
            <a:extLst>
              <a:ext uri="{FF2B5EF4-FFF2-40B4-BE49-F238E27FC236}">
                <a16:creationId xmlns:a16="http://schemas.microsoft.com/office/drawing/2014/main" id="{E8C8A809-D9C1-3740-9CE2-57073C56EEB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30</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pic>
        <p:nvPicPr>
          <p:cNvPr id="11" name="Рисунок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438" y="2425229"/>
            <a:ext cx="2955824" cy="3989070"/>
          </a:xfrm>
          <a:prstGeom prst="rect">
            <a:avLst/>
          </a:prstGeom>
        </p:spPr>
      </p:pic>
      <p:sp>
        <p:nvSpPr>
          <p:cNvPr id="12" name="Скругленный прямоугольник 11">
            <a:extLst>
              <a:ext uri="{FF2B5EF4-FFF2-40B4-BE49-F238E27FC236}">
                <a16:creationId xmlns:a16="http://schemas.microsoft.com/office/drawing/2014/main" id="{43F94106-F0C0-EC4A-A3D0-74DC2BDC57A1}"/>
              </a:ext>
            </a:extLst>
          </p:cNvPr>
          <p:cNvSpPr/>
          <p:nvPr/>
        </p:nvSpPr>
        <p:spPr>
          <a:xfrm>
            <a:off x="7326630" y="1189038"/>
            <a:ext cx="4170045" cy="5100637"/>
          </a:xfrm>
          <a:prstGeom prst="roundRect">
            <a:avLst>
              <a:gd name="adj" fmla="val 8508"/>
            </a:avLst>
          </a:prstGeom>
          <a:gradFill>
            <a:gsLst>
              <a:gs pos="0">
                <a:srgbClr val="0066FF"/>
              </a:gs>
              <a:gs pos="100000">
                <a:srgbClr val="B823FF"/>
              </a:gs>
            </a:gsLst>
            <a:lin ang="5400000" scaled="0"/>
          </a:gradFill>
          <a:ln>
            <a:solidFill>
              <a:schemeClr val="bg1">
                <a:lumMod val="85000"/>
              </a:schemeClr>
            </a:solidFill>
          </a:ln>
          <a:effectLst>
            <a:outerShdw blurRad="527592" dist="315305" dir="5400000" algn="ctr" rotWithShape="0">
              <a:schemeClr val="tx1">
                <a:lumMod val="75000"/>
                <a:lumOff val="25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3" name="Рисунок 12">
            <a:extLst>
              <a:ext uri="{FF2B5EF4-FFF2-40B4-BE49-F238E27FC236}">
                <a16:creationId xmlns:a16="http://schemas.microsoft.com/office/drawing/2014/main" id="{6F8AEFCF-D5A7-484A-B569-23390CCBBC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24321" y="2830530"/>
            <a:ext cx="2110883" cy="2580518"/>
          </a:xfrm>
          <a:prstGeom prst="rect">
            <a:avLst/>
          </a:prstGeom>
        </p:spPr>
      </p:pic>
      <p:pic>
        <p:nvPicPr>
          <p:cNvPr id="15" name="Рисунок 14">
            <a:extLst>
              <a:ext uri="{FF2B5EF4-FFF2-40B4-BE49-F238E27FC236}">
                <a16:creationId xmlns:a16="http://schemas.microsoft.com/office/drawing/2014/main" id="{AD64AEF2-30AB-0C41-A2AF-89C9BC64F9F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30985" y="1645568"/>
            <a:ext cx="3169907" cy="3169907"/>
          </a:xfrm>
          <a:prstGeom prst="rect">
            <a:avLst/>
          </a:prstGeom>
        </p:spPr>
      </p:pic>
      <p:sp>
        <p:nvSpPr>
          <p:cNvPr id="16" name="object 3">
            <a:extLst>
              <a:ext uri="{FF2B5EF4-FFF2-40B4-BE49-F238E27FC236}">
                <a16:creationId xmlns:a16="http://schemas.microsoft.com/office/drawing/2014/main" id="{15D561CD-B1B9-0B41-9C9D-0D076BAFEFFE}"/>
              </a:ext>
            </a:extLst>
          </p:cNvPr>
          <p:cNvSpPr txBox="1"/>
          <p:nvPr/>
        </p:nvSpPr>
        <p:spPr>
          <a:xfrm>
            <a:off x="7830727" y="5054588"/>
            <a:ext cx="3240804" cy="842153"/>
          </a:xfrm>
          <a:prstGeom prst="rect">
            <a:avLst/>
          </a:prstGeom>
        </p:spPr>
        <p:txBody>
          <a:bodyPr vert="horz" wrap="square" lIns="0" tIns="55244" rIns="0" bIns="0" rtlCol="0">
            <a:spAutoFit/>
          </a:bodyPr>
          <a:lstStyle/>
          <a:p>
            <a:pPr marL="12700">
              <a:lnSpc>
                <a:spcPct val="90000"/>
              </a:lnSpc>
              <a:spcBef>
                <a:spcPts val="434"/>
              </a:spcBef>
            </a:pPr>
            <a:r>
              <a:rPr lang="ru-RU" sz="2800" b="1" spc="-5" dirty="0">
                <a:solidFill>
                  <a:schemeClr val="bg1">
                    <a:lumMod val="95000"/>
                  </a:schemeClr>
                </a:solidFill>
                <a:latin typeface="SB Sans Display" panose="020B0503040504020204" pitchFamily="34" charset="0"/>
                <a:cs typeface="SB Sans Display" panose="020B0503040504020204" pitchFamily="34" charset="0"/>
              </a:rPr>
              <a:t>Узнайте больше на демо Пульса</a:t>
            </a:r>
            <a:endParaRPr lang="ru-RU" sz="2800" b="1" spc="-20" dirty="0">
              <a:solidFill>
                <a:schemeClr val="bg1">
                  <a:lumMod val="95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397265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Скругленный прямоугольник 25">
            <a:extLst>
              <a:ext uri="{FF2B5EF4-FFF2-40B4-BE49-F238E27FC236}">
                <a16:creationId xmlns:a16="http://schemas.microsoft.com/office/drawing/2014/main" id="{FAE72766-2540-864B-AE47-8105500872E5}"/>
              </a:ext>
            </a:extLst>
          </p:cNvPr>
          <p:cNvSpPr/>
          <p:nvPr/>
        </p:nvSpPr>
        <p:spPr>
          <a:xfrm>
            <a:off x="875289" y="2150132"/>
            <a:ext cx="6898922" cy="4050642"/>
          </a:xfrm>
          <a:prstGeom prst="roundRect">
            <a:avLst>
              <a:gd name="adj" fmla="val 8508"/>
            </a:avLst>
          </a:prstGeom>
          <a:solidFill>
            <a:srgbClr val="F7F8FA"/>
          </a:solidFill>
          <a:ln>
            <a:solidFill>
              <a:srgbClr val="E7E7E7"/>
            </a:solidFill>
          </a:ln>
          <a:effectLst>
            <a:outerShdw blurRad="527592" dist="315305" dir="5400000" algn="ctr" rotWithShape="0">
              <a:schemeClr val="tx1">
                <a:lumMod val="75000"/>
                <a:lumOff val="25000"/>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7" name="Скругленный прямоугольник 6">
            <a:extLst>
              <a:ext uri="{FF2B5EF4-FFF2-40B4-BE49-F238E27FC236}">
                <a16:creationId xmlns:a16="http://schemas.microsoft.com/office/drawing/2014/main" id="{43F94106-F0C0-EC4A-A3D0-74DC2BDC57A1}"/>
              </a:ext>
            </a:extLst>
          </p:cNvPr>
          <p:cNvSpPr/>
          <p:nvPr/>
        </p:nvSpPr>
        <p:spPr>
          <a:xfrm>
            <a:off x="8180215" y="2150132"/>
            <a:ext cx="3311618" cy="4050642"/>
          </a:xfrm>
          <a:prstGeom prst="roundRect">
            <a:avLst>
              <a:gd name="adj" fmla="val 8508"/>
            </a:avLst>
          </a:prstGeom>
          <a:gradFill>
            <a:gsLst>
              <a:gs pos="0">
                <a:srgbClr val="0066FF"/>
              </a:gs>
              <a:gs pos="100000">
                <a:srgbClr val="B823FF"/>
              </a:gs>
            </a:gsLst>
            <a:lin ang="5400000" scaled="0"/>
          </a:gradFill>
          <a:ln>
            <a:solidFill>
              <a:schemeClr val="bg1">
                <a:lumMod val="85000"/>
              </a:schemeClr>
            </a:solidFill>
          </a:ln>
          <a:effectLst>
            <a:outerShdw blurRad="527592" dist="315305" dir="5400000" algn="ctr" rotWithShape="0">
              <a:schemeClr val="tx1">
                <a:lumMod val="75000"/>
                <a:lumOff val="25000"/>
                <a:alpha val="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1" name="Рисунок 10">
            <a:extLst>
              <a:ext uri="{FF2B5EF4-FFF2-40B4-BE49-F238E27FC236}">
                <a16:creationId xmlns:a16="http://schemas.microsoft.com/office/drawing/2014/main" id="{790FBF25-8696-3A45-864E-7A5C4BB0F6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2" name="TextBox 11">
            <a:extLst>
              <a:ext uri="{FF2B5EF4-FFF2-40B4-BE49-F238E27FC236}">
                <a16:creationId xmlns:a16="http://schemas.microsoft.com/office/drawing/2014/main" id="{7870D724-EC8C-7743-85FD-A84DE12FE0E9}"/>
              </a:ext>
            </a:extLst>
          </p:cNvPr>
          <p:cNvSpPr txBox="1"/>
          <p:nvPr/>
        </p:nvSpPr>
        <p:spPr>
          <a:xfrm>
            <a:off x="824347" y="969502"/>
            <a:ext cx="4613462" cy="646331"/>
          </a:xfrm>
          <a:prstGeom prst="rect">
            <a:avLst/>
          </a:prstGeom>
          <a:noFill/>
        </p:spPr>
        <p:txBody>
          <a:bodyPr wrap="square" rtlCol="0">
            <a:spAutoFit/>
          </a:bodyPr>
          <a:lstStyle/>
          <a:p>
            <a:r>
              <a:rPr lang="ru-RU" sz="3600" b="1" spc="-79" dirty="0">
                <a:solidFill>
                  <a:schemeClr val="tx1">
                    <a:lumMod val="85000"/>
                    <a:lumOff val="15000"/>
                  </a:schemeClr>
                </a:solidFill>
                <a:latin typeface="SB Sans Display" panose="020B0503040504020204" pitchFamily="34" charset="0"/>
                <a:cs typeface="SB Sans Display" panose="020B0503040504020204" pitchFamily="34" charset="0"/>
                <a:sym typeface="Calibri" panose="020F0502020204030204"/>
              </a:rPr>
              <a:t>Есть вопросы?</a:t>
            </a:r>
          </a:p>
        </p:txBody>
      </p:sp>
      <p:sp>
        <p:nvSpPr>
          <p:cNvPr id="14" name="TextBox 13">
            <a:extLst>
              <a:ext uri="{FF2B5EF4-FFF2-40B4-BE49-F238E27FC236}">
                <a16:creationId xmlns:a16="http://schemas.microsoft.com/office/drawing/2014/main" id="{B930413C-7803-C74C-AAF2-0F47F08195D7}"/>
              </a:ext>
            </a:extLst>
          </p:cNvPr>
          <p:cNvSpPr txBox="1"/>
          <p:nvPr/>
        </p:nvSpPr>
        <p:spPr>
          <a:xfrm>
            <a:off x="4282750" y="5376430"/>
            <a:ext cx="3418638" cy="461665"/>
          </a:xfrm>
          <a:prstGeom prst="rect">
            <a:avLst/>
          </a:prstGeom>
          <a:noFill/>
        </p:spPr>
        <p:txBody>
          <a:bodyPr wrap="square" rtlCol="0">
            <a:spAutoFit/>
          </a:bodyPr>
          <a:lstStyle/>
          <a:p>
            <a:r>
              <a:rPr lang="ru-RU" sz="1200" dirty="0">
                <a:solidFill>
                  <a:schemeClr val="bg1">
                    <a:lumMod val="50000"/>
                  </a:schemeClr>
                </a:solidFill>
                <a:latin typeface="SB Sans Display" panose="020B0503040504020204" pitchFamily="34" charset="0"/>
                <a:cs typeface="SB Sans Display" panose="020B0503040504020204" pitchFamily="34" charset="0"/>
                <a:sym typeface="Calibri" panose="020F0502020204030204"/>
              </a:rPr>
              <a:t>Задайте интересующий вас вопрос</a:t>
            </a:r>
            <a:br>
              <a:rPr lang="ru-RU" sz="1200" dirty="0">
                <a:solidFill>
                  <a:schemeClr val="bg1">
                    <a:lumMod val="50000"/>
                  </a:schemeClr>
                </a:solidFill>
                <a:latin typeface="SB Sans Display" panose="020B0503040504020204" pitchFamily="34" charset="0"/>
                <a:cs typeface="SB Sans Display" panose="020B0503040504020204" pitchFamily="34" charset="0"/>
                <a:sym typeface="Calibri" panose="020F0502020204030204"/>
              </a:rPr>
            </a:br>
            <a:r>
              <a:rPr lang="ru-RU" sz="1200" dirty="0">
                <a:solidFill>
                  <a:schemeClr val="bg1">
                    <a:lumMod val="50000"/>
                  </a:schemeClr>
                </a:solidFill>
                <a:latin typeface="SB Sans Display" panose="020B0503040504020204" pitchFamily="34" charset="0"/>
                <a:cs typeface="SB Sans Display" panose="020B0503040504020204" pitchFamily="34" charset="0"/>
                <a:sym typeface="Calibri" panose="020F0502020204030204"/>
              </a:rPr>
              <a:t>по использованию Пульса</a:t>
            </a:r>
          </a:p>
        </p:txBody>
      </p:sp>
      <p:sp>
        <p:nvSpPr>
          <p:cNvPr id="21" name="object 3">
            <a:extLst>
              <a:ext uri="{FF2B5EF4-FFF2-40B4-BE49-F238E27FC236}">
                <a16:creationId xmlns:a16="http://schemas.microsoft.com/office/drawing/2014/main" id="{15D561CD-B1B9-0B41-9C9D-0D076BAFEFFE}"/>
              </a:ext>
            </a:extLst>
          </p:cNvPr>
          <p:cNvSpPr txBox="1"/>
          <p:nvPr/>
        </p:nvSpPr>
        <p:spPr>
          <a:xfrm>
            <a:off x="8579088" y="5261291"/>
            <a:ext cx="2573666" cy="637481"/>
          </a:xfrm>
          <a:prstGeom prst="rect">
            <a:avLst/>
          </a:prstGeom>
        </p:spPr>
        <p:txBody>
          <a:bodyPr vert="horz" wrap="square" lIns="0" tIns="55244" rIns="0" bIns="0" rtlCol="0">
            <a:spAutoFit/>
          </a:bodyPr>
          <a:lstStyle/>
          <a:p>
            <a:pPr marL="12700">
              <a:lnSpc>
                <a:spcPct val="90000"/>
              </a:lnSpc>
              <a:spcBef>
                <a:spcPts val="434"/>
              </a:spcBef>
            </a:pPr>
            <a:r>
              <a:rPr lang="ru-RU" sz="1400" b="1" spc="-5" dirty="0">
                <a:solidFill>
                  <a:schemeClr val="bg1">
                    <a:lumMod val="95000"/>
                  </a:schemeClr>
                </a:solidFill>
                <a:latin typeface="SB Sans Display Semibold" panose="020B0503040504020204" pitchFamily="34" charset="0"/>
                <a:cs typeface="SB Sans Display Semibold" panose="020B0503040504020204" pitchFamily="34" charset="0"/>
              </a:rPr>
              <a:t>Просто наведите камеру </a:t>
            </a:r>
            <a:br>
              <a:rPr lang="ru-RU" sz="1400" b="1" spc="-5" dirty="0">
                <a:solidFill>
                  <a:schemeClr val="bg1">
                    <a:lumMod val="95000"/>
                  </a:schemeClr>
                </a:solidFill>
                <a:latin typeface="SB Sans Display Semibold" panose="020B0503040504020204" pitchFamily="34" charset="0"/>
                <a:cs typeface="SB Sans Display Semibold" panose="020B0503040504020204" pitchFamily="34" charset="0"/>
              </a:rPr>
            </a:br>
            <a:r>
              <a:rPr lang="ru-RU" sz="1400" b="1" spc="-5" dirty="0">
                <a:solidFill>
                  <a:schemeClr val="bg1">
                    <a:lumMod val="95000"/>
                  </a:schemeClr>
                </a:solidFill>
                <a:latin typeface="SB Sans Display Semibold" panose="020B0503040504020204" pitchFamily="34" charset="0"/>
                <a:cs typeface="SB Sans Display Semibold" panose="020B0503040504020204" pitchFamily="34" charset="0"/>
              </a:rPr>
              <a:t>смартфона на </a:t>
            </a:r>
            <a:r>
              <a:rPr lang="en-US" sz="1400" b="1" spc="-5" dirty="0">
                <a:solidFill>
                  <a:schemeClr val="bg1">
                    <a:lumMod val="95000"/>
                  </a:schemeClr>
                </a:solidFill>
                <a:latin typeface="SB Sans Display Semibold" panose="020B0503040504020204" pitchFamily="34" charset="0"/>
                <a:cs typeface="SB Sans Display Semibold" panose="020B0503040504020204" pitchFamily="34" charset="0"/>
              </a:rPr>
              <a:t>QR-</a:t>
            </a:r>
            <a:r>
              <a:rPr lang="ru-RU" sz="1400" b="1" spc="-5" dirty="0">
                <a:solidFill>
                  <a:schemeClr val="bg1">
                    <a:lumMod val="95000"/>
                  </a:schemeClr>
                </a:solidFill>
                <a:latin typeface="SB Sans Display Semibold" panose="020B0503040504020204" pitchFamily="34" charset="0"/>
                <a:cs typeface="SB Sans Display Semibold" panose="020B0503040504020204" pitchFamily="34" charset="0"/>
              </a:rPr>
              <a:t>код </a:t>
            </a:r>
            <a:br>
              <a:rPr lang="ru-RU" sz="1400" b="1" spc="-5" dirty="0">
                <a:solidFill>
                  <a:schemeClr val="bg1">
                    <a:lumMod val="95000"/>
                  </a:schemeClr>
                </a:solidFill>
                <a:latin typeface="SB Sans Display Semibold" panose="020B0503040504020204" pitchFamily="34" charset="0"/>
                <a:cs typeface="SB Sans Display Semibold" panose="020B0503040504020204" pitchFamily="34" charset="0"/>
              </a:rPr>
            </a:br>
            <a:r>
              <a:rPr lang="ru-RU" sz="1400" b="1" spc="-5" dirty="0">
                <a:solidFill>
                  <a:schemeClr val="bg1">
                    <a:lumMod val="95000"/>
                  </a:schemeClr>
                </a:solidFill>
                <a:latin typeface="SB Sans Display Semibold" panose="020B0503040504020204" pitchFamily="34" charset="0"/>
                <a:cs typeface="SB Sans Display Semibold" panose="020B0503040504020204" pitchFamily="34" charset="0"/>
              </a:rPr>
              <a:t>и откройте шаблон письма</a:t>
            </a:r>
            <a:endParaRPr lang="ru-RU" sz="1400" b="1" spc="-20" dirty="0">
              <a:solidFill>
                <a:schemeClr val="bg1">
                  <a:lumMod val="95000"/>
                </a:schemeClr>
              </a:solidFill>
              <a:latin typeface="SB Sans Display Semibold" panose="020B0503040504020204" pitchFamily="34" charset="0"/>
              <a:cs typeface="SB Sans Display Semibold" panose="020B0503040504020204" pitchFamily="34" charset="0"/>
            </a:endParaRPr>
          </a:p>
        </p:txBody>
      </p:sp>
      <p:pic>
        <p:nvPicPr>
          <p:cNvPr id="8" name="Рисунок 7">
            <a:extLst>
              <a:ext uri="{FF2B5EF4-FFF2-40B4-BE49-F238E27FC236}">
                <a16:creationId xmlns:a16="http://schemas.microsoft.com/office/drawing/2014/main" id="{AD64AEF2-30AB-0C41-A2AF-89C9BC64F9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6855" y="2374094"/>
            <a:ext cx="2798131" cy="2798131"/>
          </a:xfrm>
          <a:prstGeom prst="rect">
            <a:avLst/>
          </a:prstGeom>
        </p:spPr>
      </p:pic>
      <p:pic>
        <p:nvPicPr>
          <p:cNvPr id="18" name="Рисунок 17">
            <a:extLst>
              <a:ext uri="{FF2B5EF4-FFF2-40B4-BE49-F238E27FC236}">
                <a16:creationId xmlns:a16="http://schemas.microsoft.com/office/drawing/2014/main" id="{53D313AD-3233-C34F-8D05-0EAD2B6B13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888" y="2493959"/>
            <a:ext cx="2548313" cy="3404813"/>
          </a:xfrm>
          <a:prstGeom prst="roundRect">
            <a:avLst>
              <a:gd name="adj" fmla="val 7044"/>
            </a:avLst>
          </a:prstGeom>
        </p:spPr>
      </p:pic>
      <p:sp>
        <p:nvSpPr>
          <p:cNvPr id="29" name="object 3">
            <a:extLst>
              <a:ext uri="{FF2B5EF4-FFF2-40B4-BE49-F238E27FC236}">
                <a16:creationId xmlns:a16="http://schemas.microsoft.com/office/drawing/2014/main" id="{6D888B23-4B2A-2E4A-9AF4-F78C941AC7DD}"/>
              </a:ext>
            </a:extLst>
          </p:cNvPr>
          <p:cNvSpPr txBox="1"/>
          <p:nvPr/>
        </p:nvSpPr>
        <p:spPr>
          <a:xfrm>
            <a:off x="4306671" y="2421430"/>
            <a:ext cx="3418638" cy="425115"/>
          </a:xfrm>
          <a:prstGeom prst="rect">
            <a:avLst/>
          </a:prstGeom>
        </p:spPr>
        <p:txBody>
          <a:bodyPr vert="horz" wrap="square" lIns="0" tIns="55244" rIns="0" bIns="0" rtlCol="0">
            <a:spAutoFit/>
          </a:bodyPr>
          <a:lstStyle/>
          <a:p>
            <a:pPr marL="12700">
              <a:lnSpc>
                <a:spcPct val="100000"/>
              </a:lnSpc>
              <a:spcBef>
                <a:spcPts val="434"/>
              </a:spcBef>
            </a:pPr>
            <a:r>
              <a:rPr lang="ru-RU" sz="2400" b="1" dirty="0">
                <a:ln w="0"/>
                <a:gradFill>
                  <a:gsLst>
                    <a:gs pos="0">
                      <a:srgbClr val="0066FF"/>
                    </a:gs>
                    <a:gs pos="100000">
                      <a:srgbClr val="B823FF">
                        <a:lumMod val="100000"/>
                      </a:srgbClr>
                    </a:gs>
                  </a:gsLst>
                  <a:lin ang="0" scaled="0"/>
                </a:gradFill>
                <a:latin typeface="SB Sans Display Semibold" panose="020B0503040504020204" pitchFamily="34" charset="0"/>
                <a:cs typeface="SB Sans Display Semibold" panose="020B0503040504020204" pitchFamily="34" charset="0"/>
              </a:rPr>
              <a:t>Олеся Лебедева</a:t>
            </a:r>
            <a:endParaRPr sz="2400" b="1" dirty="0">
              <a:ln w="0"/>
              <a:gradFill>
                <a:gsLst>
                  <a:gs pos="0">
                    <a:srgbClr val="0066FF"/>
                  </a:gs>
                  <a:gs pos="100000">
                    <a:srgbClr val="B823FF">
                      <a:lumMod val="100000"/>
                    </a:srgbClr>
                  </a:gs>
                </a:gsLst>
                <a:lin ang="0" scaled="0"/>
              </a:gradFill>
              <a:latin typeface="SB Sans Display Semibold" panose="020B0503040504020204" pitchFamily="34" charset="0"/>
              <a:cs typeface="SB Sans Display Semibold" panose="020B0503040504020204" pitchFamily="34" charset="0"/>
            </a:endParaRPr>
          </a:p>
        </p:txBody>
      </p:sp>
      <p:sp>
        <p:nvSpPr>
          <p:cNvPr id="30" name="object 3">
            <a:extLst>
              <a:ext uri="{FF2B5EF4-FFF2-40B4-BE49-F238E27FC236}">
                <a16:creationId xmlns:a16="http://schemas.microsoft.com/office/drawing/2014/main" id="{54117FA8-BC99-484C-8931-7C3F89D902FA}"/>
              </a:ext>
            </a:extLst>
          </p:cNvPr>
          <p:cNvSpPr txBox="1"/>
          <p:nvPr/>
        </p:nvSpPr>
        <p:spPr>
          <a:xfrm>
            <a:off x="4306671" y="2997906"/>
            <a:ext cx="3418638" cy="392799"/>
          </a:xfrm>
          <a:prstGeom prst="rect">
            <a:avLst/>
          </a:prstGeom>
        </p:spPr>
        <p:txBody>
          <a:bodyPr vert="horz" wrap="square" lIns="0" tIns="55244" rIns="0" bIns="0" rtlCol="0">
            <a:spAutoFit/>
          </a:bodyPr>
          <a:lstStyle/>
          <a:p>
            <a:pPr marL="12700" marR="5080">
              <a:lnSpc>
                <a:spcPct val="90000"/>
              </a:lnSpc>
              <a:spcBef>
                <a:spcPts val="550"/>
              </a:spcBef>
            </a:pPr>
            <a:r>
              <a:rPr lang="ru-RU" sz="1200" spc="-20" dirty="0">
                <a:solidFill>
                  <a:schemeClr val="tx1">
                    <a:lumMod val="85000"/>
                    <a:lumOff val="15000"/>
                  </a:schemeClr>
                </a:solidFill>
                <a:latin typeface="SB Sans Display" panose="020B0503040504020204" pitchFamily="34" charset="0"/>
                <a:cs typeface="SB Sans Display" panose="020B0503040504020204" pitchFamily="34" charset="0"/>
              </a:rPr>
              <a:t>Директор по персоналу</a:t>
            </a:r>
            <a:br>
              <a:rPr lang="ru-RU" sz="1200" spc="-20" dirty="0">
                <a:solidFill>
                  <a:schemeClr val="tx1">
                    <a:lumMod val="85000"/>
                    <a:lumOff val="15000"/>
                  </a:schemeClr>
                </a:solidFill>
                <a:latin typeface="SB Sans Display" panose="020B0503040504020204" pitchFamily="34" charset="0"/>
                <a:cs typeface="SB Sans Display" panose="020B0503040504020204" pitchFamily="34" charset="0"/>
              </a:rPr>
            </a:br>
            <a:r>
              <a:rPr lang="ru-RU" sz="1200" spc="-20" dirty="0">
                <a:solidFill>
                  <a:schemeClr val="tx1">
                    <a:lumMod val="85000"/>
                    <a:lumOff val="15000"/>
                  </a:schemeClr>
                </a:solidFill>
                <a:latin typeface="SB Sans Display" panose="020B0503040504020204" pitchFamily="34" charset="0"/>
                <a:cs typeface="SB Sans Display" panose="020B0503040504020204" pitchFamily="34" charset="0"/>
              </a:rPr>
              <a:t>Волго-Вятского банка Сбербанка»</a:t>
            </a:r>
          </a:p>
        </p:txBody>
      </p:sp>
      <p:sp>
        <p:nvSpPr>
          <p:cNvPr id="32" name="Номер слайда 12">
            <a:extLst>
              <a:ext uri="{FF2B5EF4-FFF2-40B4-BE49-F238E27FC236}">
                <a16:creationId xmlns:a16="http://schemas.microsoft.com/office/drawing/2014/main" id="{E8C8A809-D9C1-3740-9CE2-57073C56EEB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31</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18072816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12" name="Рисунок 11">
            <a:extLst>
              <a:ext uri="{FF2B5EF4-FFF2-40B4-BE49-F238E27FC236}">
                <a16:creationId xmlns:a16="http://schemas.microsoft.com/office/drawing/2014/main" id="{2C8EE7B3-079C-9746-BF29-11C23E27A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3" name="Номер слайда 12">
            <a:extLst>
              <a:ext uri="{FF2B5EF4-FFF2-40B4-BE49-F238E27FC236}">
                <a16:creationId xmlns:a16="http://schemas.microsoft.com/office/drawing/2014/main" id="{E2582FF7-2926-6149-B5C9-4B98578486F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4</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7597140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7999"/>
          </a:xfrm>
          <a:prstGeom prst="rect">
            <a:avLst/>
          </a:prstGeom>
        </p:spPr>
      </p:pic>
      <p:sp>
        <p:nvSpPr>
          <p:cNvPr id="22" name="Скругленный прямоугольник 21">
            <a:extLst>
              <a:ext uri="{FF2B5EF4-FFF2-40B4-BE49-F238E27FC236}">
                <a16:creationId xmlns:a16="http://schemas.microsoft.com/office/drawing/2014/main" id="{7325D5D4-C3B0-C14B-B562-D30D9A581D3A}"/>
              </a:ext>
            </a:extLst>
          </p:cNvPr>
          <p:cNvSpPr/>
          <p:nvPr/>
        </p:nvSpPr>
        <p:spPr>
          <a:xfrm>
            <a:off x="5859221" y="5249377"/>
            <a:ext cx="5692699" cy="1038013"/>
          </a:xfrm>
          <a:prstGeom prst="roundRect">
            <a:avLst>
              <a:gd name="adj" fmla="val 8006"/>
            </a:avLst>
          </a:prstGeom>
          <a:solidFill>
            <a:srgbClr val="CBE9D9">
              <a:alpha val="20000"/>
            </a:srgbClr>
          </a:solidFill>
          <a:ln w="19050">
            <a:solidFill>
              <a:srgbClr val="CBE9D9"/>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8" name="Скругленный прямоугольник 17">
            <a:extLst>
              <a:ext uri="{FF2B5EF4-FFF2-40B4-BE49-F238E27FC236}">
                <a16:creationId xmlns:a16="http://schemas.microsoft.com/office/drawing/2014/main" id="{7325D5D4-C3B0-C14B-B562-D30D9A581D3A}"/>
              </a:ext>
            </a:extLst>
          </p:cNvPr>
          <p:cNvSpPr/>
          <p:nvPr/>
        </p:nvSpPr>
        <p:spPr>
          <a:xfrm>
            <a:off x="5859221" y="2952084"/>
            <a:ext cx="5692699" cy="1038013"/>
          </a:xfrm>
          <a:prstGeom prst="roundRect">
            <a:avLst>
              <a:gd name="adj" fmla="val 8006"/>
            </a:avLst>
          </a:prstGeom>
          <a:solidFill>
            <a:srgbClr val="CBE9D9">
              <a:alpha val="20000"/>
            </a:srgbClr>
          </a:solidFill>
          <a:ln w="19050">
            <a:solidFill>
              <a:srgbClr val="CBE9D9"/>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2" name="Рисунок 11">
            <a:extLst>
              <a:ext uri="{FF2B5EF4-FFF2-40B4-BE49-F238E27FC236}">
                <a16:creationId xmlns:a16="http://schemas.microsoft.com/office/drawing/2014/main" id="{2C8EE7B3-079C-9746-BF29-11C23E27A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3" name="Номер слайда 12">
            <a:extLst>
              <a:ext uri="{FF2B5EF4-FFF2-40B4-BE49-F238E27FC236}">
                <a16:creationId xmlns:a16="http://schemas.microsoft.com/office/drawing/2014/main" id="{E2582FF7-2926-6149-B5C9-4B98578486F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5</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6" name="Скругленный прямоугольник 5">
            <a:extLst>
              <a:ext uri="{FF2B5EF4-FFF2-40B4-BE49-F238E27FC236}">
                <a16:creationId xmlns:a16="http://schemas.microsoft.com/office/drawing/2014/main" id="{7325D5D4-C3B0-C14B-B562-D30D9A581D3A}"/>
              </a:ext>
            </a:extLst>
          </p:cNvPr>
          <p:cNvSpPr/>
          <p:nvPr/>
        </p:nvSpPr>
        <p:spPr>
          <a:xfrm>
            <a:off x="5859221" y="1798320"/>
            <a:ext cx="5692699" cy="1038013"/>
          </a:xfrm>
          <a:prstGeom prst="roundRect">
            <a:avLst>
              <a:gd name="adj" fmla="val 8006"/>
            </a:avLst>
          </a:prstGeom>
          <a:solidFill>
            <a:srgbClr val="CBE9D9">
              <a:alpha val="20000"/>
            </a:srgbClr>
          </a:solidFill>
          <a:ln w="19050">
            <a:solidFill>
              <a:srgbClr val="CBE9D9"/>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9" name="object 3">
            <a:extLst>
              <a:ext uri="{FF2B5EF4-FFF2-40B4-BE49-F238E27FC236}">
                <a16:creationId xmlns:a16="http://schemas.microsoft.com/office/drawing/2014/main" id="{15D561CD-B1B9-0B41-9C9D-0D076BAFEFFE}"/>
              </a:ext>
            </a:extLst>
          </p:cNvPr>
          <p:cNvSpPr txBox="1"/>
          <p:nvPr/>
        </p:nvSpPr>
        <p:spPr>
          <a:xfrm>
            <a:off x="6095998" y="3052067"/>
            <a:ext cx="5257802" cy="838049"/>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Отток и </a:t>
            </a:r>
            <a:r>
              <a:rPr lang="ru-RU" sz="1400" b="1" spc="-5" dirty="0" err="1">
                <a:latin typeface="SB Sans Display" panose="020B0503040504020204" pitchFamily="34" charset="0"/>
                <a:cs typeface="SB Sans Display" panose="020B0503040504020204" pitchFamily="34" charset="0"/>
              </a:rPr>
              <a:t>хантинг</a:t>
            </a:r>
            <a:r>
              <a:rPr lang="ru-RU" sz="1400" b="1" spc="-5" dirty="0">
                <a:latin typeface="SB Sans Display" panose="020B0503040504020204" pitchFamily="34" charset="0"/>
                <a:cs typeface="SB Sans Display" panose="020B0503040504020204" pitchFamily="34" charset="0"/>
              </a:rPr>
              <a:t> сильных специалистов</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«Мы тратим время и деньги на поиск, привлечение и обучение людей, но многие из них не прорабатывают у нас и года. Как эффективно удерживать таланты?»</a:t>
            </a:r>
          </a:p>
        </p:txBody>
      </p:sp>
      <p:sp>
        <p:nvSpPr>
          <p:cNvPr id="10" name="object 3">
            <a:extLst>
              <a:ext uri="{FF2B5EF4-FFF2-40B4-BE49-F238E27FC236}">
                <a16:creationId xmlns:a16="http://schemas.microsoft.com/office/drawing/2014/main" id="{15D561CD-B1B9-0B41-9C9D-0D076BAFEFFE}"/>
              </a:ext>
            </a:extLst>
          </p:cNvPr>
          <p:cNvSpPr txBox="1"/>
          <p:nvPr/>
        </p:nvSpPr>
        <p:spPr>
          <a:xfrm>
            <a:off x="6095998" y="1975970"/>
            <a:ext cx="4969936" cy="671850"/>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Неэффективные процессы</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«Я либо вынужден погружаться в операционное управление, либо утрачиваю контроль. Мне нужна прозрачность и управляемость»</a:t>
            </a:r>
          </a:p>
        </p:txBody>
      </p:sp>
      <p:sp>
        <p:nvSpPr>
          <p:cNvPr id="19" name="Скругленный прямоугольник 18">
            <a:extLst>
              <a:ext uri="{FF2B5EF4-FFF2-40B4-BE49-F238E27FC236}">
                <a16:creationId xmlns:a16="http://schemas.microsoft.com/office/drawing/2014/main" id="{7325D5D4-C3B0-C14B-B562-D30D9A581D3A}"/>
              </a:ext>
            </a:extLst>
          </p:cNvPr>
          <p:cNvSpPr/>
          <p:nvPr/>
        </p:nvSpPr>
        <p:spPr>
          <a:xfrm>
            <a:off x="5859221" y="4095613"/>
            <a:ext cx="5692699" cy="1038013"/>
          </a:xfrm>
          <a:prstGeom prst="roundRect">
            <a:avLst>
              <a:gd name="adj" fmla="val 8006"/>
            </a:avLst>
          </a:prstGeom>
          <a:solidFill>
            <a:srgbClr val="CBE9D9">
              <a:alpha val="20000"/>
            </a:srgbClr>
          </a:solidFill>
          <a:ln w="19050">
            <a:solidFill>
              <a:srgbClr val="CBE9D9"/>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0" name="object 3">
            <a:extLst>
              <a:ext uri="{FF2B5EF4-FFF2-40B4-BE49-F238E27FC236}">
                <a16:creationId xmlns:a16="http://schemas.microsoft.com/office/drawing/2014/main" id="{15D561CD-B1B9-0B41-9C9D-0D076BAFEFFE}"/>
              </a:ext>
            </a:extLst>
          </p:cNvPr>
          <p:cNvSpPr txBox="1"/>
          <p:nvPr/>
        </p:nvSpPr>
        <p:spPr>
          <a:xfrm>
            <a:off x="6095998" y="5349360"/>
            <a:ext cx="5350935" cy="838049"/>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Отсутствие гибкости в управлении</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«Нас выбирают за доступность, за возможность работы в гибридном формате. Но когда мы теряем сотрудников из виду, то не понимаем, что происходит с их состоянием и эффективностью!»</a:t>
            </a:r>
          </a:p>
        </p:txBody>
      </p:sp>
      <p:sp>
        <p:nvSpPr>
          <p:cNvPr id="21" name="object 3">
            <a:extLst>
              <a:ext uri="{FF2B5EF4-FFF2-40B4-BE49-F238E27FC236}">
                <a16:creationId xmlns:a16="http://schemas.microsoft.com/office/drawing/2014/main" id="{15D561CD-B1B9-0B41-9C9D-0D076BAFEFFE}"/>
              </a:ext>
            </a:extLst>
          </p:cNvPr>
          <p:cNvSpPr txBox="1"/>
          <p:nvPr/>
        </p:nvSpPr>
        <p:spPr>
          <a:xfrm>
            <a:off x="6095997" y="4166446"/>
            <a:ext cx="5139270" cy="838049"/>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Неэффективный наём и управление талантами</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«Многие сотрудники могли бы быть эффективнее на другой позиции. Но как узнать, кто с чем лучше справится? Невозможно всех знать </a:t>
            </a:r>
            <a:br>
              <a:rPr lang="ru-RU" sz="1200" spc="-5" dirty="0">
                <a:latin typeface="SB Sans Display" panose="020B0503040504020204" pitchFamily="34" charset="0"/>
                <a:cs typeface="SB Sans Display" panose="020B0503040504020204" pitchFamily="34" charset="0"/>
              </a:rPr>
            </a:br>
            <a:r>
              <a:rPr lang="ru-RU" sz="1200" spc="-5" dirty="0">
                <a:latin typeface="SB Sans Display" panose="020B0503040504020204" pitchFamily="34" charset="0"/>
                <a:cs typeface="SB Sans Display" panose="020B0503040504020204" pitchFamily="34" charset="0"/>
              </a:rPr>
              <a:t>в лицо!»</a:t>
            </a:r>
          </a:p>
        </p:txBody>
      </p:sp>
    </p:spTree>
    <p:extLst>
      <p:ext uri="{BB962C8B-B14F-4D97-AF65-F5344CB8AC3E}">
        <p14:creationId xmlns:p14="http://schemas.microsoft.com/office/powerpoint/2010/main" val="11585674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8" cy="6857998"/>
          </a:xfrm>
          <a:prstGeom prst="rect">
            <a:avLst/>
          </a:prstGeom>
        </p:spPr>
      </p:pic>
      <p:sp>
        <p:nvSpPr>
          <p:cNvPr id="11" name="Скругленный прямоугольник 10">
            <a:extLst>
              <a:ext uri="{FF2B5EF4-FFF2-40B4-BE49-F238E27FC236}">
                <a16:creationId xmlns:a16="http://schemas.microsoft.com/office/drawing/2014/main" id="{7325D5D4-C3B0-C14B-B562-D30D9A581D3A}"/>
              </a:ext>
            </a:extLst>
          </p:cNvPr>
          <p:cNvSpPr/>
          <p:nvPr/>
        </p:nvSpPr>
        <p:spPr>
          <a:xfrm>
            <a:off x="5878550" y="4827612"/>
            <a:ext cx="2745688" cy="1211930"/>
          </a:xfrm>
          <a:prstGeom prst="roundRect">
            <a:avLst>
              <a:gd name="adj" fmla="val 8006"/>
            </a:avLst>
          </a:prstGeom>
          <a:solidFill>
            <a:srgbClr val="F6B37A">
              <a:alpha val="20000"/>
            </a:srgbClr>
          </a:solidFill>
          <a:ln w="19050">
            <a:solidFill>
              <a:srgbClr val="F6B37A"/>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 name="Скругленный прямоугольник 9">
            <a:extLst>
              <a:ext uri="{FF2B5EF4-FFF2-40B4-BE49-F238E27FC236}">
                <a16:creationId xmlns:a16="http://schemas.microsoft.com/office/drawing/2014/main" id="{7325D5D4-C3B0-C14B-B562-D30D9A581D3A}"/>
              </a:ext>
            </a:extLst>
          </p:cNvPr>
          <p:cNvSpPr/>
          <p:nvPr/>
        </p:nvSpPr>
        <p:spPr>
          <a:xfrm>
            <a:off x="5878549" y="3387992"/>
            <a:ext cx="5692699" cy="1179205"/>
          </a:xfrm>
          <a:prstGeom prst="roundRect">
            <a:avLst>
              <a:gd name="adj" fmla="val 8006"/>
            </a:avLst>
          </a:prstGeom>
          <a:solidFill>
            <a:srgbClr val="F6B37A">
              <a:alpha val="20000"/>
            </a:srgbClr>
          </a:solidFill>
          <a:ln w="19050">
            <a:solidFill>
              <a:srgbClr val="F6B37A"/>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12" name="Рисунок 11">
            <a:extLst>
              <a:ext uri="{FF2B5EF4-FFF2-40B4-BE49-F238E27FC236}">
                <a16:creationId xmlns:a16="http://schemas.microsoft.com/office/drawing/2014/main" id="{2C8EE7B3-079C-9746-BF29-11C23E27A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3" name="Номер слайда 12">
            <a:extLst>
              <a:ext uri="{FF2B5EF4-FFF2-40B4-BE49-F238E27FC236}">
                <a16:creationId xmlns:a16="http://schemas.microsoft.com/office/drawing/2014/main" id="{E2582FF7-2926-6149-B5C9-4B98578486F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6</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6" name="object 3">
            <a:extLst>
              <a:ext uri="{FF2B5EF4-FFF2-40B4-BE49-F238E27FC236}">
                <a16:creationId xmlns:a16="http://schemas.microsoft.com/office/drawing/2014/main" id="{15D561CD-B1B9-0B41-9C9D-0D076BAFEFFE}"/>
              </a:ext>
            </a:extLst>
          </p:cNvPr>
          <p:cNvSpPr txBox="1"/>
          <p:nvPr/>
        </p:nvSpPr>
        <p:spPr>
          <a:xfrm>
            <a:off x="6095999" y="3487973"/>
            <a:ext cx="5257802" cy="1004248"/>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Медленное кадровое обслуживание</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«Я хочу быстро подписывать документы, получать справки, оформлять отпуск. Хочу вовремя получать уведомления о новых корпоративных льготах и возможностях корпоративного обучения. Быть в курсе новостей и на связи с компанией»</a:t>
            </a:r>
          </a:p>
        </p:txBody>
      </p:sp>
      <p:sp>
        <p:nvSpPr>
          <p:cNvPr id="7" name="object 3">
            <a:extLst>
              <a:ext uri="{FF2B5EF4-FFF2-40B4-BE49-F238E27FC236}">
                <a16:creationId xmlns:a16="http://schemas.microsoft.com/office/drawing/2014/main" id="{15D561CD-B1B9-0B41-9C9D-0D076BAFEFFE}"/>
              </a:ext>
            </a:extLst>
          </p:cNvPr>
          <p:cNvSpPr txBox="1"/>
          <p:nvPr/>
        </p:nvSpPr>
        <p:spPr>
          <a:xfrm>
            <a:off x="6095999" y="2311895"/>
            <a:ext cx="4969936" cy="671850"/>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Нет обратной связи</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«Я либо вынужден погружаться в операционное управление, либо утрачиваю контроль. Мне нужна прозрачность и управляемость»</a:t>
            </a:r>
          </a:p>
        </p:txBody>
      </p:sp>
      <p:sp>
        <p:nvSpPr>
          <p:cNvPr id="8" name="object 3">
            <a:extLst>
              <a:ext uri="{FF2B5EF4-FFF2-40B4-BE49-F238E27FC236}">
                <a16:creationId xmlns:a16="http://schemas.microsoft.com/office/drawing/2014/main" id="{15D561CD-B1B9-0B41-9C9D-0D076BAFEFFE}"/>
              </a:ext>
            </a:extLst>
          </p:cNvPr>
          <p:cNvSpPr txBox="1"/>
          <p:nvPr/>
        </p:nvSpPr>
        <p:spPr>
          <a:xfrm>
            <a:off x="6096000" y="4931453"/>
            <a:ext cx="2383859" cy="1004248"/>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Сложный карьерный рост</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«Что мне делать, чтобы заниматься интересным делом, быть эффективным и получить повышение?»</a:t>
            </a:r>
          </a:p>
        </p:txBody>
      </p:sp>
      <p:sp>
        <p:nvSpPr>
          <p:cNvPr id="9" name="Скругленный прямоугольник 8">
            <a:extLst>
              <a:ext uri="{FF2B5EF4-FFF2-40B4-BE49-F238E27FC236}">
                <a16:creationId xmlns:a16="http://schemas.microsoft.com/office/drawing/2014/main" id="{7325D5D4-C3B0-C14B-B562-D30D9A581D3A}"/>
              </a:ext>
            </a:extLst>
          </p:cNvPr>
          <p:cNvSpPr/>
          <p:nvPr/>
        </p:nvSpPr>
        <p:spPr>
          <a:xfrm>
            <a:off x="5878550" y="2128813"/>
            <a:ext cx="5692699" cy="1038013"/>
          </a:xfrm>
          <a:prstGeom prst="roundRect">
            <a:avLst>
              <a:gd name="adj" fmla="val 8006"/>
            </a:avLst>
          </a:prstGeom>
          <a:solidFill>
            <a:srgbClr val="F6B37A">
              <a:alpha val="20000"/>
            </a:srgbClr>
          </a:solidFill>
          <a:ln w="19050">
            <a:solidFill>
              <a:srgbClr val="F6B37A"/>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4" name="Скругленный прямоугольник 13">
            <a:extLst>
              <a:ext uri="{FF2B5EF4-FFF2-40B4-BE49-F238E27FC236}">
                <a16:creationId xmlns:a16="http://schemas.microsoft.com/office/drawing/2014/main" id="{7325D5D4-C3B0-C14B-B562-D30D9A581D3A}"/>
              </a:ext>
            </a:extLst>
          </p:cNvPr>
          <p:cNvSpPr/>
          <p:nvPr/>
        </p:nvSpPr>
        <p:spPr>
          <a:xfrm>
            <a:off x="8844016" y="4827612"/>
            <a:ext cx="2727234" cy="1211930"/>
          </a:xfrm>
          <a:prstGeom prst="roundRect">
            <a:avLst>
              <a:gd name="adj" fmla="val 8006"/>
            </a:avLst>
          </a:prstGeom>
          <a:solidFill>
            <a:srgbClr val="F6B37A">
              <a:alpha val="20000"/>
            </a:srgbClr>
          </a:solidFill>
          <a:ln w="19050">
            <a:solidFill>
              <a:srgbClr val="F6B37A"/>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5" name="object 3">
            <a:extLst>
              <a:ext uri="{FF2B5EF4-FFF2-40B4-BE49-F238E27FC236}">
                <a16:creationId xmlns:a16="http://schemas.microsoft.com/office/drawing/2014/main" id="{15D561CD-B1B9-0B41-9C9D-0D076BAFEFFE}"/>
              </a:ext>
            </a:extLst>
          </p:cNvPr>
          <p:cNvSpPr txBox="1"/>
          <p:nvPr/>
        </p:nvSpPr>
        <p:spPr>
          <a:xfrm>
            <a:off x="9058619" y="4931453"/>
            <a:ext cx="2383859" cy="1004248"/>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Отсутствие признания</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«Что мне делать, чтобы заниматься интересным делом, быть эффективным и получить повышение?»</a:t>
            </a:r>
          </a:p>
        </p:txBody>
      </p:sp>
    </p:spTree>
    <p:extLst>
      <p:ext uri="{BB962C8B-B14F-4D97-AF65-F5344CB8AC3E}">
        <p14:creationId xmlns:p14="http://schemas.microsoft.com/office/powerpoint/2010/main" val="28453767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1996" cy="6857998"/>
          </a:xfrm>
          <a:prstGeom prst="rect">
            <a:avLst/>
          </a:prstGeom>
        </p:spPr>
      </p:pic>
      <p:pic>
        <p:nvPicPr>
          <p:cNvPr id="12" name="Рисунок 11">
            <a:extLst>
              <a:ext uri="{FF2B5EF4-FFF2-40B4-BE49-F238E27FC236}">
                <a16:creationId xmlns:a16="http://schemas.microsoft.com/office/drawing/2014/main" id="{2C8EE7B3-079C-9746-BF29-11C23E27A0A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3" name="Номер слайда 12">
            <a:extLst>
              <a:ext uri="{FF2B5EF4-FFF2-40B4-BE49-F238E27FC236}">
                <a16:creationId xmlns:a16="http://schemas.microsoft.com/office/drawing/2014/main" id="{E2582FF7-2926-6149-B5C9-4B98578486F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7</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6" name="object 3">
            <a:extLst>
              <a:ext uri="{FF2B5EF4-FFF2-40B4-BE49-F238E27FC236}">
                <a16:creationId xmlns:a16="http://schemas.microsoft.com/office/drawing/2014/main" id="{15D561CD-B1B9-0B41-9C9D-0D076BAFEFFE}"/>
              </a:ext>
            </a:extLst>
          </p:cNvPr>
          <p:cNvSpPr txBox="1"/>
          <p:nvPr/>
        </p:nvSpPr>
        <p:spPr>
          <a:xfrm>
            <a:off x="6285430" y="3547533"/>
            <a:ext cx="4261920" cy="838049"/>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Зоопарк </a:t>
            </a:r>
            <a:r>
              <a:rPr lang="en-US" sz="1400" b="1" spc="-5" dirty="0">
                <a:latin typeface="SB Sans Display" panose="020B0503040504020204" pitchFamily="34" charset="0"/>
                <a:cs typeface="SB Sans Display" panose="020B0503040504020204" pitchFamily="34" charset="0"/>
              </a:rPr>
              <a:t>HR-</a:t>
            </a:r>
            <a:r>
              <a:rPr lang="ru-RU" sz="1400" b="1" spc="-5" dirty="0">
                <a:latin typeface="SB Sans Display" panose="020B0503040504020204" pitchFamily="34" charset="0"/>
                <a:cs typeface="SB Sans Display" panose="020B0503040504020204" pitchFamily="34" charset="0"/>
              </a:rPr>
              <a:t>инструментов</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«Я так устала вести несколько баз данных и постоянно исправлять ошибки. Хочу все нужные инструменты и данные в одном окне!»</a:t>
            </a:r>
          </a:p>
        </p:txBody>
      </p:sp>
      <p:sp>
        <p:nvSpPr>
          <p:cNvPr id="9" name="object 3">
            <a:extLst>
              <a:ext uri="{FF2B5EF4-FFF2-40B4-BE49-F238E27FC236}">
                <a16:creationId xmlns:a16="http://schemas.microsoft.com/office/drawing/2014/main" id="{15D561CD-B1B9-0B41-9C9D-0D076BAFEFFE}"/>
              </a:ext>
            </a:extLst>
          </p:cNvPr>
          <p:cNvSpPr txBox="1"/>
          <p:nvPr/>
        </p:nvSpPr>
        <p:spPr>
          <a:xfrm>
            <a:off x="6285429" y="2017183"/>
            <a:ext cx="4975237" cy="838049"/>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Санкционные риски</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«Поставщики инструментов, в которых мы работали, ушли </a:t>
            </a:r>
            <a:br>
              <a:rPr lang="ru-RU" sz="1200" spc="-5" dirty="0">
                <a:latin typeface="SB Sans Display" panose="020B0503040504020204" pitchFamily="34" charset="0"/>
                <a:cs typeface="SB Sans Display" panose="020B0503040504020204" pitchFamily="34" charset="0"/>
              </a:rPr>
            </a:br>
            <a:r>
              <a:rPr lang="ru-RU" sz="1200" spc="-5" dirty="0">
                <a:latin typeface="SB Sans Display" panose="020B0503040504020204" pitchFamily="34" charset="0"/>
                <a:cs typeface="SB Sans Display" panose="020B0503040504020204" pitchFamily="34" charset="0"/>
              </a:rPr>
              <a:t>с рынка, но мы по-прежнему отвечаем за доступность данных,</a:t>
            </a:r>
            <a:br>
              <a:rPr lang="ru-RU" sz="1200" spc="-5" dirty="0">
                <a:latin typeface="SB Sans Display" panose="020B0503040504020204" pitchFamily="34" charset="0"/>
                <a:cs typeface="SB Sans Display" panose="020B0503040504020204" pitchFamily="34" charset="0"/>
              </a:rPr>
            </a:br>
            <a:r>
              <a:rPr lang="ru-RU" sz="1200" spc="-5" dirty="0">
                <a:latin typeface="SB Sans Display" panose="020B0503040504020204" pitchFamily="34" charset="0"/>
                <a:cs typeface="SB Sans Display" panose="020B0503040504020204" pitchFamily="34" charset="0"/>
              </a:rPr>
              <a:t>своевременную отчётность и поддержку процессов бизнеса»</a:t>
            </a:r>
          </a:p>
        </p:txBody>
      </p:sp>
      <p:sp>
        <p:nvSpPr>
          <p:cNvPr id="10" name="object 3">
            <a:extLst>
              <a:ext uri="{FF2B5EF4-FFF2-40B4-BE49-F238E27FC236}">
                <a16:creationId xmlns:a16="http://schemas.microsoft.com/office/drawing/2014/main" id="{15D561CD-B1B9-0B41-9C9D-0D076BAFEFFE}"/>
              </a:ext>
            </a:extLst>
          </p:cNvPr>
          <p:cNvSpPr txBox="1"/>
          <p:nvPr/>
        </p:nvSpPr>
        <p:spPr>
          <a:xfrm>
            <a:off x="6285430" y="5077883"/>
            <a:ext cx="5119170" cy="838049"/>
          </a:xfrm>
          <a:prstGeom prst="rect">
            <a:avLst/>
          </a:prstGeom>
        </p:spPr>
        <p:txBody>
          <a:bodyPr vert="horz" wrap="square" lIns="0" tIns="55244" rIns="0" bIns="0" rtlCol="0">
            <a:spAutoFit/>
          </a:bodyPr>
          <a:lstStyle/>
          <a:p>
            <a:pPr marL="12700">
              <a:lnSpc>
                <a:spcPct val="90000"/>
              </a:lnSpc>
              <a:spcAft>
                <a:spcPts val="700"/>
              </a:spcAft>
            </a:pPr>
            <a:r>
              <a:rPr lang="ru-RU" sz="1400" b="1" spc="-5" dirty="0">
                <a:latin typeface="SB Sans Display" panose="020B0503040504020204" pitchFamily="34" charset="0"/>
                <a:cs typeface="SB Sans Display" panose="020B0503040504020204" pitchFamily="34" charset="0"/>
              </a:rPr>
              <a:t>Неудобные интерфейсы</a:t>
            </a:r>
          </a:p>
          <a:p>
            <a:pPr marL="12700">
              <a:lnSpc>
                <a:spcPct val="90000"/>
              </a:lnSpc>
              <a:spcAft>
                <a:spcPts val="700"/>
              </a:spcAft>
            </a:pPr>
            <a:r>
              <a:rPr lang="ru-RU" sz="1200" spc="-5" dirty="0">
                <a:latin typeface="SB Sans Display" panose="020B0503040504020204" pitchFamily="34" charset="0"/>
                <a:cs typeface="SB Sans Display" panose="020B0503040504020204" pitchFamily="34" charset="0"/>
              </a:rPr>
              <a:t>«Нам трудно вовлекать сотрудников в использование</a:t>
            </a:r>
            <a:r>
              <a:rPr lang="en-US" sz="1200" spc="-5" dirty="0">
                <a:latin typeface="SB Sans Display" panose="020B0503040504020204" pitchFamily="34" charset="0"/>
                <a:cs typeface="SB Sans Display" panose="020B0503040504020204" pitchFamily="34" charset="0"/>
              </a:rPr>
              <a:t> HR-</a:t>
            </a:r>
            <a:r>
              <a:rPr lang="ru-RU" sz="1200" spc="-5" dirty="0">
                <a:latin typeface="SB Sans Display" panose="020B0503040504020204" pitchFamily="34" charset="0"/>
                <a:cs typeface="SB Sans Display" panose="020B0503040504020204" pitchFamily="34" charset="0"/>
              </a:rPr>
              <a:t>инструментов, потому что большинство из них неудобные, </a:t>
            </a:r>
            <a:br>
              <a:rPr lang="ru-RU" sz="1200" spc="-5" dirty="0">
                <a:latin typeface="SB Sans Display" panose="020B0503040504020204" pitchFamily="34" charset="0"/>
                <a:cs typeface="SB Sans Display" panose="020B0503040504020204" pitchFamily="34" charset="0"/>
              </a:rPr>
            </a:br>
            <a:r>
              <a:rPr lang="ru-RU" sz="1200" spc="-5" dirty="0">
                <a:latin typeface="SB Sans Display" panose="020B0503040504020204" pitchFamily="34" charset="0"/>
                <a:cs typeface="SB Sans Display" panose="020B0503040504020204" pitchFamily="34" charset="0"/>
              </a:rPr>
              <a:t>сложные и не несут самим сотрудникам никакой ценности»</a:t>
            </a:r>
          </a:p>
        </p:txBody>
      </p:sp>
    </p:spTree>
    <p:extLst>
      <p:ext uri="{BB962C8B-B14F-4D97-AF65-F5344CB8AC3E}">
        <p14:creationId xmlns:p14="http://schemas.microsoft.com/office/powerpoint/2010/main" val="26904747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a:extLst>
              <a:ext uri="{FF2B5EF4-FFF2-40B4-BE49-F238E27FC236}">
                <a16:creationId xmlns:a16="http://schemas.microsoft.com/office/drawing/2014/main" id="{2C8EE7B3-079C-9746-BF29-11C23E27A0A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13" name="Номер слайда 12">
            <a:extLst>
              <a:ext uri="{FF2B5EF4-FFF2-40B4-BE49-F238E27FC236}">
                <a16:creationId xmlns:a16="http://schemas.microsoft.com/office/drawing/2014/main" id="{E2582FF7-2926-6149-B5C9-4B98578486F7}"/>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8</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9" cy="6857999"/>
          </a:xfrm>
          <a:prstGeom prst="rect">
            <a:avLst/>
          </a:prstGeom>
        </p:spPr>
      </p:pic>
      <p:pic>
        <p:nvPicPr>
          <p:cNvPr id="5" name="Рисунок 4">
            <a:extLst>
              <a:ext uri="{FF2B5EF4-FFF2-40B4-BE49-F238E27FC236}">
                <a16:creationId xmlns:a16="http://schemas.microsoft.com/office/drawing/2014/main" id="{261DAC6C-50C3-6C42-8D48-C0AE19FD5B3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6541" y="622908"/>
            <a:ext cx="648000" cy="243000"/>
          </a:xfrm>
          <a:prstGeom prst="rect">
            <a:avLst/>
          </a:prstGeom>
        </p:spPr>
      </p:pic>
      <p:sp>
        <p:nvSpPr>
          <p:cNvPr id="6" name="Номер слайда 12">
            <a:extLst>
              <a:ext uri="{FF2B5EF4-FFF2-40B4-BE49-F238E27FC236}">
                <a16:creationId xmlns:a16="http://schemas.microsoft.com/office/drawing/2014/main" id="{BA81CFF8-FE89-774E-B1DB-781ED1229445}"/>
              </a:ext>
            </a:extLst>
          </p:cNvPr>
          <p:cNvSpPr txBox="1">
            <a:spLocks/>
          </p:cNvSpPr>
          <p:nvPr/>
        </p:nvSpPr>
        <p:spPr>
          <a:xfrm>
            <a:off x="0" y="576285"/>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solidFill>
                <a:latin typeface="SB Sans Display" panose="020B0503040504020204" pitchFamily="34" charset="0"/>
                <a:cs typeface="SB Sans Display" panose="020B0503040504020204" pitchFamily="34" charset="0"/>
              </a:rPr>
              <a:pPr algn="r"/>
              <a:t>8</a:t>
            </a:fld>
            <a:endParaRPr lang="ru-RU" sz="800" dirty="0">
              <a:solidFill>
                <a:schemeClr val="bg1"/>
              </a:solidFill>
              <a:latin typeface="SB Sans Display" panose="020B0503040504020204" pitchFamily="34" charset="0"/>
              <a:cs typeface="SB Sans Display" panose="020B0503040504020204" pitchFamily="34" charset="0"/>
            </a:endParaRPr>
          </a:p>
        </p:txBody>
      </p:sp>
    </p:spTree>
    <p:extLst>
      <p:ext uri="{BB962C8B-B14F-4D97-AF65-F5344CB8AC3E}">
        <p14:creationId xmlns:p14="http://schemas.microsoft.com/office/powerpoint/2010/main" val="16227162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Номер слайда 3">
            <a:extLst>
              <a:ext uri="{FF2B5EF4-FFF2-40B4-BE49-F238E27FC236}">
                <a16:creationId xmlns:a16="http://schemas.microsoft.com/office/drawing/2014/main" id="{077451E0-0421-9F48-B355-D5A6D8F37D8A}"/>
              </a:ext>
            </a:extLst>
          </p:cNvPr>
          <p:cNvSpPr txBox="1">
            <a:spLocks/>
          </p:cNvSpPr>
          <p:nvPr/>
        </p:nvSpPr>
        <p:spPr>
          <a:xfrm>
            <a:off x="486639" y="502367"/>
            <a:ext cx="338221" cy="365125"/>
          </a:xfrm>
          <a:prstGeom prst="rect">
            <a:avLst/>
          </a:prstGeom>
        </p:spPr>
        <p:txBody>
          <a:bodyPr anchor="ct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endParaRPr lang="ru-RU" sz="600" dirty="0">
              <a:latin typeface="SB Sans Display" panose="020B0503040504020204" pitchFamily="34" charset="0"/>
              <a:cs typeface="SB Sans Display" panose="020B0503040504020204" pitchFamily="34" charset="0"/>
            </a:endParaRPr>
          </a:p>
        </p:txBody>
      </p:sp>
      <p:pic>
        <p:nvPicPr>
          <p:cNvPr id="46" name="Рисунок 45">
            <a:extLst>
              <a:ext uri="{FF2B5EF4-FFF2-40B4-BE49-F238E27FC236}">
                <a16:creationId xmlns:a16="http://schemas.microsoft.com/office/drawing/2014/main" id="{05F86700-F1A2-9C4B-88BD-552E46613F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6541" y="623523"/>
            <a:ext cx="646598" cy="242385"/>
          </a:xfrm>
          <a:prstGeom prst="rect">
            <a:avLst/>
          </a:prstGeom>
        </p:spPr>
      </p:pic>
      <p:sp>
        <p:nvSpPr>
          <p:cNvPr id="50" name="Скругленный прямоугольник 49">
            <a:extLst>
              <a:ext uri="{FF2B5EF4-FFF2-40B4-BE49-F238E27FC236}">
                <a16:creationId xmlns:a16="http://schemas.microsoft.com/office/drawing/2014/main" id="{40B62D43-E580-A049-AAB9-C1CC5F12E811}"/>
              </a:ext>
            </a:extLst>
          </p:cNvPr>
          <p:cNvSpPr/>
          <p:nvPr/>
        </p:nvSpPr>
        <p:spPr>
          <a:xfrm>
            <a:off x="5826912" y="2354105"/>
            <a:ext cx="5597709" cy="3484144"/>
          </a:xfrm>
          <a:prstGeom prst="roundRect">
            <a:avLst>
              <a:gd name="adj" fmla="val 4971"/>
            </a:avLst>
          </a:prstGeom>
          <a:solidFill>
            <a:srgbClr val="EAF0FF">
              <a:alpha val="30000"/>
            </a:srgbClr>
          </a:solidFill>
          <a:ln>
            <a:solidFill>
              <a:srgbClr val="D4D5D8">
                <a:alpha val="50000"/>
              </a:srgb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51" name="Рисунок 50">
            <a:extLst>
              <a:ext uri="{FF2B5EF4-FFF2-40B4-BE49-F238E27FC236}">
                <a16:creationId xmlns:a16="http://schemas.microsoft.com/office/drawing/2014/main" id="{3C196E45-F46A-2A42-BE37-8110DDA4860A}"/>
              </a:ext>
            </a:extLst>
          </p:cNvPr>
          <p:cNvPicPr>
            <a:picLocks noChangeAspect="1"/>
          </p:cNvPicPr>
          <p:nvPr/>
        </p:nvPicPr>
        <p:blipFill>
          <a:blip r:embed="rId4"/>
          <a:stretch>
            <a:fillRect/>
          </a:stretch>
        </p:blipFill>
        <p:spPr>
          <a:xfrm>
            <a:off x="6013564" y="2862823"/>
            <a:ext cx="5847223" cy="2966860"/>
          </a:xfrm>
          <a:prstGeom prst="rect">
            <a:avLst/>
          </a:prstGeom>
        </p:spPr>
      </p:pic>
      <p:sp>
        <p:nvSpPr>
          <p:cNvPr id="52" name="Скругленный прямоугольник 51">
            <a:extLst>
              <a:ext uri="{FF2B5EF4-FFF2-40B4-BE49-F238E27FC236}">
                <a16:creationId xmlns:a16="http://schemas.microsoft.com/office/drawing/2014/main" id="{C1046B12-8A86-D346-BE8A-1341892CE0FE}"/>
              </a:ext>
            </a:extLst>
          </p:cNvPr>
          <p:cNvSpPr/>
          <p:nvPr/>
        </p:nvSpPr>
        <p:spPr>
          <a:xfrm>
            <a:off x="956541" y="2354105"/>
            <a:ext cx="1950765" cy="3484432"/>
          </a:xfrm>
          <a:prstGeom prst="roundRect">
            <a:avLst>
              <a:gd name="adj" fmla="val 8006"/>
            </a:avLst>
          </a:prstGeom>
          <a:solidFill>
            <a:srgbClr val="EAF0FF">
              <a:alpha val="30000"/>
            </a:srgbClr>
          </a:solidFill>
          <a:ln>
            <a:solidFill>
              <a:srgbClr val="D4D5D8">
                <a:alpha val="50000"/>
              </a:srgb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3" name="Скругленный прямоугольник 52">
            <a:extLst>
              <a:ext uri="{FF2B5EF4-FFF2-40B4-BE49-F238E27FC236}">
                <a16:creationId xmlns:a16="http://schemas.microsoft.com/office/drawing/2014/main" id="{E4223D1A-372B-A94D-B809-45E16A53A59C}"/>
              </a:ext>
            </a:extLst>
          </p:cNvPr>
          <p:cNvSpPr/>
          <p:nvPr/>
        </p:nvSpPr>
        <p:spPr>
          <a:xfrm>
            <a:off x="3079120" y="2354105"/>
            <a:ext cx="2543895" cy="1053098"/>
          </a:xfrm>
          <a:prstGeom prst="roundRect">
            <a:avLst/>
          </a:prstGeom>
          <a:solidFill>
            <a:srgbClr val="EAF0FF">
              <a:alpha val="30000"/>
            </a:srgbClr>
          </a:solidFill>
          <a:ln>
            <a:solidFill>
              <a:srgbClr val="D4D5D8">
                <a:alpha val="50000"/>
              </a:srgb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4" name="Скругленный прямоугольник 53">
            <a:extLst>
              <a:ext uri="{FF2B5EF4-FFF2-40B4-BE49-F238E27FC236}">
                <a16:creationId xmlns:a16="http://schemas.microsoft.com/office/drawing/2014/main" id="{91C53322-4C45-0F40-93CF-A5F515546B1E}"/>
              </a:ext>
            </a:extLst>
          </p:cNvPr>
          <p:cNvSpPr/>
          <p:nvPr/>
        </p:nvSpPr>
        <p:spPr>
          <a:xfrm>
            <a:off x="3066404" y="3569621"/>
            <a:ext cx="2543895" cy="1053098"/>
          </a:xfrm>
          <a:prstGeom prst="roundRect">
            <a:avLst/>
          </a:prstGeom>
          <a:solidFill>
            <a:srgbClr val="EAF0FF">
              <a:alpha val="30000"/>
            </a:srgbClr>
          </a:solidFill>
          <a:ln>
            <a:solidFill>
              <a:srgbClr val="D4D5D8">
                <a:alpha val="50000"/>
              </a:srgb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5" name="Скругленный прямоугольник 54">
            <a:extLst>
              <a:ext uri="{FF2B5EF4-FFF2-40B4-BE49-F238E27FC236}">
                <a16:creationId xmlns:a16="http://schemas.microsoft.com/office/drawing/2014/main" id="{AD6EF817-3F49-9B43-B3F3-3A87F2BCF82C}"/>
              </a:ext>
            </a:extLst>
          </p:cNvPr>
          <p:cNvSpPr/>
          <p:nvPr/>
        </p:nvSpPr>
        <p:spPr>
          <a:xfrm>
            <a:off x="3066404" y="4785151"/>
            <a:ext cx="2543895" cy="1053098"/>
          </a:xfrm>
          <a:prstGeom prst="roundRect">
            <a:avLst/>
          </a:prstGeom>
          <a:solidFill>
            <a:srgbClr val="EAF0FF">
              <a:alpha val="30000"/>
            </a:srgbClr>
          </a:solidFill>
          <a:ln>
            <a:solidFill>
              <a:srgbClr val="D4D5D8">
                <a:alpha val="50000"/>
              </a:srgbClr>
            </a:solid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6" name="Прямоугольник 55">
            <a:extLst>
              <a:ext uri="{FF2B5EF4-FFF2-40B4-BE49-F238E27FC236}">
                <a16:creationId xmlns:a16="http://schemas.microsoft.com/office/drawing/2014/main" id="{6062EE6B-6249-2F49-9776-51DBABDDE63E}"/>
              </a:ext>
            </a:extLst>
          </p:cNvPr>
          <p:cNvSpPr/>
          <p:nvPr/>
        </p:nvSpPr>
        <p:spPr>
          <a:xfrm>
            <a:off x="1168229" y="3067718"/>
            <a:ext cx="1411081" cy="328616"/>
          </a:xfrm>
          <a:prstGeom prst="rect">
            <a:avLst/>
          </a:prstGeom>
        </p:spPr>
        <p:txBody>
          <a:bodyPr wrap="square">
            <a:spAutoFit/>
          </a:bodyPr>
          <a:lstStyle/>
          <a:p>
            <a:pPr>
              <a:lnSpc>
                <a:spcPct val="0"/>
              </a:lnSpc>
              <a:spcAft>
                <a:spcPts val="1500"/>
              </a:spcAft>
              <a:buClr>
                <a:srgbClr val="0067FF"/>
              </a:buClr>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пользователей</a:t>
            </a:r>
          </a:p>
          <a:p>
            <a:pPr>
              <a:lnSpc>
                <a:spcPct val="0"/>
              </a:lnSpc>
              <a:spcAft>
                <a:spcPts val="1500"/>
              </a:spcAft>
              <a:buClr>
                <a:srgbClr val="0067FF"/>
              </a:buClr>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ежемесячно</a:t>
            </a:r>
          </a:p>
        </p:txBody>
      </p:sp>
      <p:sp>
        <p:nvSpPr>
          <p:cNvPr id="57" name="Заголовок 1">
            <a:extLst>
              <a:ext uri="{FF2B5EF4-FFF2-40B4-BE49-F238E27FC236}">
                <a16:creationId xmlns:a16="http://schemas.microsoft.com/office/drawing/2014/main" id="{58E079CB-8146-3942-9F7E-41B7A068492D}"/>
              </a:ext>
            </a:extLst>
          </p:cNvPr>
          <p:cNvSpPr txBox="1">
            <a:spLocks/>
          </p:cNvSpPr>
          <p:nvPr/>
        </p:nvSpPr>
        <p:spPr>
          <a:xfrm>
            <a:off x="1146224" y="2382957"/>
            <a:ext cx="1764119" cy="5306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000" b="1" spc="-79" dirty="0">
                <a:latin typeface="SB Sans Display Semibold" panose="020B0503040504020204" pitchFamily="34" charset="0"/>
                <a:cs typeface="SB Sans Display Semibold" panose="020B0503040504020204" pitchFamily="34" charset="0"/>
                <a:sym typeface="Calibri" panose="020F0502020204030204"/>
              </a:rPr>
              <a:t>2</a:t>
            </a:r>
            <a:r>
              <a:rPr lang="en-US" sz="2000" b="1" spc="-79" dirty="0">
                <a:latin typeface="SB Sans Display Semibold" panose="020B0503040504020204" pitchFamily="34" charset="0"/>
                <a:cs typeface="SB Sans Display Semibold" panose="020B0503040504020204" pitchFamily="34" charset="0"/>
                <a:sym typeface="Calibri" panose="020F0502020204030204"/>
              </a:rPr>
              <a:t>30</a:t>
            </a:r>
            <a:r>
              <a:rPr lang="ru-RU" sz="2000" b="1" spc="-79" dirty="0">
                <a:latin typeface="SB Sans Display Semibold" panose="020B0503040504020204" pitchFamily="34" charset="0"/>
                <a:cs typeface="SB Sans Display Semibold" panose="020B0503040504020204" pitchFamily="34" charset="0"/>
                <a:sym typeface="Calibri" panose="020F0502020204030204"/>
              </a:rPr>
              <a:t> 000+</a:t>
            </a:r>
          </a:p>
        </p:txBody>
      </p:sp>
      <p:sp>
        <p:nvSpPr>
          <p:cNvPr id="58" name="Заголовок 1">
            <a:extLst>
              <a:ext uri="{FF2B5EF4-FFF2-40B4-BE49-F238E27FC236}">
                <a16:creationId xmlns:a16="http://schemas.microsoft.com/office/drawing/2014/main" id="{8C33625A-8B3B-DC45-93FF-6AD071B1EFA2}"/>
              </a:ext>
            </a:extLst>
          </p:cNvPr>
          <p:cNvSpPr txBox="1">
            <a:spLocks/>
          </p:cNvSpPr>
          <p:nvPr/>
        </p:nvSpPr>
        <p:spPr>
          <a:xfrm>
            <a:off x="1146224" y="3515868"/>
            <a:ext cx="2837742" cy="5306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000" b="1" spc="-79" dirty="0">
                <a:latin typeface="SB Sans Display Semibold" panose="020B0503040504020204" pitchFamily="34" charset="0"/>
                <a:cs typeface="SB Sans Display Semibold" panose="020B0503040504020204" pitchFamily="34" charset="0"/>
                <a:sym typeface="Calibri" panose="020F0502020204030204"/>
              </a:rPr>
              <a:t>1</a:t>
            </a:r>
            <a:r>
              <a:rPr lang="en-US" sz="2000" b="1" spc="-79" dirty="0">
                <a:latin typeface="SB Sans Display Semibold" panose="020B0503040504020204" pitchFamily="34" charset="0"/>
                <a:cs typeface="SB Sans Display Semibold" panose="020B0503040504020204" pitchFamily="34" charset="0"/>
                <a:sym typeface="Calibri" panose="020F0502020204030204"/>
              </a:rPr>
              <a:t>5</a:t>
            </a:r>
            <a:r>
              <a:rPr lang="ru-RU" sz="2000" b="1" spc="-79" dirty="0">
                <a:latin typeface="SB Sans Display Semibold" panose="020B0503040504020204" pitchFamily="34" charset="0"/>
                <a:cs typeface="SB Sans Display Semibold" panose="020B0503040504020204" pitchFamily="34" charset="0"/>
                <a:sym typeface="Calibri" panose="020F0502020204030204"/>
              </a:rPr>
              <a:t>0 000+</a:t>
            </a:r>
          </a:p>
        </p:txBody>
      </p:sp>
      <p:sp>
        <p:nvSpPr>
          <p:cNvPr id="59" name="Прямоугольник 58">
            <a:extLst>
              <a:ext uri="{FF2B5EF4-FFF2-40B4-BE49-F238E27FC236}">
                <a16:creationId xmlns:a16="http://schemas.microsoft.com/office/drawing/2014/main" id="{249AC78A-2458-DC43-9C90-C5BB9F005E08}"/>
              </a:ext>
            </a:extLst>
          </p:cNvPr>
          <p:cNvSpPr/>
          <p:nvPr/>
        </p:nvSpPr>
        <p:spPr>
          <a:xfrm>
            <a:off x="1184038" y="4133611"/>
            <a:ext cx="1411081" cy="128177"/>
          </a:xfrm>
          <a:prstGeom prst="rect">
            <a:avLst/>
          </a:prstGeom>
        </p:spPr>
        <p:txBody>
          <a:bodyPr wrap="square">
            <a:spAutoFit/>
          </a:bodyPr>
          <a:lstStyle/>
          <a:p>
            <a:pPr>
              <a:lnSpc>
                <a:spcPct val="0"/>
              </a:lnSpc>
              <a:spcAft>
                <a:spcPts val="1500"/>
              </a:spcAft>
              <a:buClr>
                <a:srgbClr val="0067FF"/>
              </a:buClr>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ежедневно</a:t>
            </a:r>
          </a:p>
        </p:txBody>
      </p:sp>
      <p:sp>
        <p:nvSpPr>
          <p:cNvPr id="60" name="Прямоугольник 59">
            <a:extLst>
              <a:ext uri="{FF2B5EF4-FFF2-40B4-BE49-F238E27FC236}">
                <a16:creationId xmlns:a16="http://schemas.microsoft.com/office/drawing/2014/main" id="{74E5F008-D35C-4F45-9280-8E3EB91098AF}"/>
              </a:ext>
            </a:extLst>
          </p:cNvPr>
          <p:cNvSpPr/>
          <p:nvPr/>
        </p:nvSpPr>
        <p:spPr>
          <a:xfrm>
            <a:off x="3283017" y="2856473"/>
            <a:ext cx="2260430" cy="461665"/>
          </a:xfrm>
          <a:prstGeom prst="rect">
            <a:avLst/>
          </a:prstGeom>
        </p:spPr>
        <p:txBody>
          <a:bodyPr wrap="square">
            <a:spAutoFit/>
          </a:bodyPr>
          <a:lstStyle/>
          <a:p>
            <a:pPr>
              <a:spcAft>
                <a:spcPts val="1500"/>
              </a:spcAft>
              <a:buClr>
                <a:srgbClr val="0067FF"/>
              </a:buClr>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оценка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пользователей</a:t>
            </a:r>
          </a:p>
        </p:txBody>
      </p:sp>
      <p:sp>
        <p:nvSpPr>
          <p:cNvPr id="61" name="Заголовок 1">
            <a:extLst>
              <a:ext uri="{FF2B5EF4-FFF2-40B4-BE49-F238E27FC236}">
                <a16:creationId xmlns:a16="http://schemas.microsoft.com/office/drawing/2014/main" id="{C8965811-C471-EB48-8DC3-AABAC5FD6AE1}"/>
              </a:ext>
            </a:extLst>
          </p:cNvPr>
          <p:cNvSpPr txBox="1">
            <a:spLocks/>
          </p:cNvSpPr>
          <p:nvPr/>
        </p:nvSpPr>
        <p:spPr>
          <a:xfrm>
            <a:off x="3283017" y="2383490"/>
            <a:ext cx="2837742" cy="5306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000" b="1" spc="-79" dirty="0">
                <a:latin typeface="SB Sans Display Semibold" panose="020B0503040504020204" pitchFamily="34" charset="0"/>
                <a:cs typeface="SB Sans Display Semibold" panose="020B0503040504020204" pitchFamily="34" charset="0"/>
                <a:sym typeface="Calibri" panose="020F0502020204030204"/>
              </a:rPr>
              <a:t>4,8 / 5</a:t>
            </a:r>
          </a:p>
        </p:txBody>
      </p:sp>
      <p:sp>
        <p:nvSpPr>
          <p:cNvPr id="62" name="Прямоугольник 61">
            <a:extLst>
              <a:ext uri="{FF2B5EF4-FFF2-40B4-BE49-F238E27FC236}">
                <a16:creationId xmlns:a16="http://schemas.microsoft.com/office/drawing/2014/main" id="{39577DE9-4FF7-AF4C-8F7A-EA46F2121C3D}"/>
              </a:ext>
            </a:extLst>
          </p:cNvPr>
          <p:cNvSpPr/>
          <p:nvPr/>
        </p:nvSpPr>
        <p:spPr>
          <a:xfrm>
            <a:off x="6052386" y="2989502"/>
            <a:ext cx="1411081" cy="328616"/>
          </a:xfrm>
          <a:prstGeom prst="rect">
            <a:avLst/>
          </a:prstGeom>
        </p:spPr>
        <p:txBody>
          <a:bodyPr wrap="square">
            <a:spAutoFit/>
          </a:bodyPr>
          <a:lstStyle/>
          <a:p>
            <a:pPr>
              <a:lnSpc>
                <a:spcPct val="0"/>
              </a:lnSpc>
              <a:spcAft>
                <a:spcPts val="1500"/>
              </a:spcAft>
              <a:buClr>
                <a:srgbClr val="0067FF"/>
              </a:buClr>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современный </a:t>
            </a:r>
          </a:p>
          <a:p>
            <a:pPr>
              <a:lnSpc>
                <a:spcPct val="0"/>
              </a:lnSpc>
              <a:spcAft>
                <a:spcPts val="1500"/>
              </a:spcAft>
              <a:buClr>
                <a:srgbClr val="0067FF"/>
              </a:buClr>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и удобный</a:t>
            </a:r>
          </a:p>
        </p:txBody>
      </p:sp>
      <p:sp>
        <p:nvSpPr>
          <p:cNvPr id="63" name="Заголовок 1">
            <a:extLst>
              <a:ext uri="{FF2B5EF4-FFF2-40B4-BE49-F238E27FC236}">
                <a16:creationId xmlns:a16="http://schemas.microsoft.com/office/drawing/2014/main" id="{953BB27B-B772-1442-81CC-8D30D087308C}"/>
              </a:ext>
            </a:extLst>
          </p:cNvPr>
          <p:cNvSpPr txBox="1">
            <a:spLocks/>
          </p:cNvSpPr>
          <p:nvPr/>
        </p:nvSpPr>
        <p:spPr>
          <a:xfrm>
            <a:off x="6030381" y="2363359"/>
            <a:ext cx="2837742" cy="5306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000" b="1" spc="-79" dirty="0">
                <a:latin typeface="SB Sans Display Semibold" panose="020B0503040504020204" pitchFamily="34" charset="0"/>
                <a:cs typeface="SB Sans Display Semibold" panose="020B0503040504020204" pitchFamily="34" charset="0"/>
                <a:sym typeface="Calibri" panose="020F0502020204030204"/>
              </a:rPr>
              <a:t>UX</a:t>
            </a:r>
            <a:r>
              <a:rPr lang="ru-RU" sz="2000" b="1" spc="-79" dirty="0">
                <a:latin typeface="SB Sans Display Semibold" panose="020B0503040504020204" pitchFamily="34" charset="0"/>
                <a:cs typeface="SB Sans Display Semibold" panose="020B0503040504020204" pitchFamily="34" charset="0"/>
                <a:sym typeface="Calibri" panose="020F0502020204030204"/>
              </a:rPr>
              <a:t> </a:t>
            </a:r>
            <a:r>
              <a:rPr lang="en-US" sz="2000" b="1" spc="-79" dirty="0">
                <a:latin typeface="SB Sans Display Semibold" panose="020B0503040504020204" pitchFamily="34" charset="0"/>
                <a:cs typeface="SB Sans Display Semibold" panose="020B0503040504020204" pitchFamily="34" charset="0"/>
                <a:sym typeface="Calibri" panose="020F0502020204030204"/>
              </a:rPr>
              <a:t>/</a:t>
            </a:r>
            <a:r>
              <a:rPr lang="ru-RU" sz="2000" b="1" spc="-79" dirty="0">
                <a:latin typeface="SB Sans Display Semibold" panose="020B0503040504020204" pitchFamily="34" charset="0"/>
                <a:cs typeface="SB Sans Display Semibold" panose="020B0503040504020204" pitchFamily="34" charset="0"/>
                <a:sym typeface="Calibri" panose="020F0502020204030204"/>
              </a:rPr>
              <a:t> </a:t>
            </a:r>
            <a:r>
              <a:rPr lang="en-US" sz="2000" b="1" spc="-79" dirty="0">
                <a:latin typeface="SB Sans Display Semibold" panose="020B0503040504020204" pitchFamily="34" charset="0"/>
                <a:cs typeface="SB Sans Display Semibold" panose="020B0503040504020204" pitchFamily="34" charset="0"/>
                <a:sym typeface="Calibri" panose="020F0502020204030204"/>
              </a:rPr>
              <a:t>UI</a:t>
            </a:r>
            <a:endParaRPr lang="ru-RU" sz="2000" b="1" spc="-79" dirty="0">
              <a:latin typeface="SB Sans Display Semibold" panose="020B0503040504020204" pitchFamily="34" charset="0"/>
              <a:cs typeface="SB Sans Display Semibold" panose="020B0503040504020204" pitchFamily="34" charset="0"/>
              <a:sym typeface="Calibri" panose="020F0502020204030204"/>
            </a:endParaRPr>
          </a:p>
        </p:txBody>
      </p:sp>
      <p:sp>
        <p:nvSpPr>
          <p:cNvPr id="64" name="Прямоугольник 63">
            <a:extLst>
              <a:ext uri="{FF2B5EF4-FFF2-40B4-BE49-F238E27FC236}">
                <a16:creationId xmlns:a16="http://schemas.microsoft.com/office/drawing/2014/main" id="{629EC7CF-851B-A240-8CEB-5E3D39001411}"/>
              </a:ext>
            </a:extLst>
          </p:cNvPr>
          <p:cNvSpPr/>
          <p:nvPr/>
        </p:nvSpPr>
        <p:spPr>
          <a:xfrm>
            <a:off x="3279178" y="5359188"/>
            <a:ext cx="1411081" cy="328616"/>
          </a:xfrm>
          <a:prstGeom prst="rect">
            <a:avLst/>
          </a:prstGeom>
        </p:spPr>
        <p:txBody>
          <a:bodyPr wrap="square">
            <a:spAutoFit/>
          </a:bodyPr>
          <a:lstStyle/>
          <a:p>
            <a:pPr>
              <a:lnSpc>
                <a:spcPct val="0"/>
              </a:lnSpc>
              <a:spcAft>
                <a:spcPts val="1500"/>
              </a:spcAft>
              <a:buClr>
                <a:srgbClr val="0067FF"/>
              </a:buClr>
            </a:pPr>
            <a:r>
              <a:rPr lang="ru-RU" sz="1200" dirty="0">
                <a:solidFill>
                  <a:schemeClr val="tx1">
                    <a:lumMod val="65000"/>
                    <a:lumOff val="35000"/>
                  </a:schemeClr>
                </a:solidFill>
                <a:latin typeface="SB Sans Text" panose="020B0503040504020204" pitchFamily="34" charset="-52"/>
              </a:rPr>
              <a:t>приложений </a:t>
            </a:r>
          </a:p>
          <a:p>
            <a:pPr>
              <a:lnSpc>
                <a:spcPct val="0"/>
              </a:lnSpc>
              <a:spcAft>
                <a:spcPts val="1500"/>
              </a:spcAft>
              <a:buClr>
                <a:srgbClr val="0067FF"/>
              </a:buClr>
            </a:pPr>
            <a:r>
              <a:rPr lang="ru-RU" sz="1200" dirty="0">
                <a:solidFill>
                  <a:schemeClr val="tx1">
                    <a:lumMod val="65000"/>
                    <a:lumOff val="35000"/>
                  </a:schemeClr>
                </a:solidFill>
                <a:latin typeface="SB Sans Text" panose="020B0503040504020204" pitchFamily="34" charset="-52"/>
              </a:rPr>
              <a:t>в одном окне</a:t>
            </a:r>
          </a:p>
        </p:txBody>
      </p:sp>
      <p:sp>
        <p:nvSpPr>
          <p:cNvPr id="65" name="Заголовок 1">
            <a:extLst>
              <a:ext uri="{FF2B5EF4-FFF2-40B4-BE49-F238E27FC236}">
                <a16:creationId xmlns:a16="http://schemas.microsoft.com/office/drawing/2014/main" id="{51C3EECF-FD92-084F-B7A8-F9933190BE48}"/>
              </a:ext>
            </a:extLst>
          </p:cNvPr>
          <p:cNvSpPr txBox="1">
            <a:spLocks/>
          </p:cNvSpPr>
          <p:nvPr/>
        </p:nvSpPr>
        <p:spPr>
          <a:xfrm>
            <a:off x="3257173" y="4798989"/>
            <a:ext cx="2837742" cy="5306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000" b="1" spc="-79" dirty="0">
                <a:latin typeface="SB Sans Display Semibold" panose="020B0503040504020204" pitchFamily="34" charset="0"/>
                <a:cs typeface="SB Sans Display Semibold" panose="020B0503040504020204" pitchFamily="34" charset="0"/>
                <a:sym typeface="Calibri" panose="020F0502020204030204"/>
              </a:rPr>
              <a:t>40+</a:t>
            </a:r>
          </a:p>
        </p:txBody>
      </p:sp>
      <p:sp>
        <p:nvSpPr>
          <p:cNvPr id="66" name="Прямоугольник 65">
            <a:extLst>
              <a:ext uri="{FF2B5EF4-FFF2-40B4-BE49-F238E27FC236}">
                <a16:creationId xmlns:a16="http://schemas.microsoft.com/office/drawing/2014/main" id="{CD41B965-7D3A-0E42-80A0-4B8220B06EB7}"/>
              </a:ext>
            </a:extLst>
          </p:cNvPr>
          <p:cNvSpPr/>
          <p:nvPr/>
        </p:nvSpPr>
        <p:spPr>
          <a:xfrm>
            <a:off x="3274696" y="4077133"/>
            <a:ext cx="1821709" cy="461665"/>
          </a:xfrm>
          <a:prstGeom prst="rect">
            <a:avLst/>
          </a:prstGeom>
        </p:spPr>
        <p:txBody>
          <a:bodyPr wrap="square">
            <a:spAutoFit/>
          </a:bodyPr>
          <a:lstStyle/>
          <a:p>
            <a:pPr>
              <a:spcAft>
                <a:spcPts val="1500"/>
              </a:spcAft>
              <a:buClr>
                <a:srgbClr val="0067FF"/>
              </a:buClr>
            </a:pP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с любого устройства </a:t>
            </a:r>
            <a:b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br>
            <a:r>
              <a:rPr lang="ru-RU" sz="1200" dirty="0">
                <a:solidFill>
                  <a:schemeClr val="tx1">
                    <a:lumMod val="65000"/>
                    <a:lumOff val="35000"/>
                  </a:schemeClr>
                </a:solidFill>
                <a:latin typeface="SB Sans Display" panose="020B0503040504020204" pitchFamily="34" charset="0"/>
                <a:cs typeface="SB Sans Display" panose="020B0503040504020204" pitchFamily="34" charset="0"/>
              </a:rPr>
              <a:t>в любой точке мира</a:t>
            </a:r>
          </a:p>
        </p:txBody>
      </p:sp>
      <p:sp>
        <p:nvSpPr>
          <p:cNvPr id="67" name="Заголовок 1">
            <a:extLst>
              <a:ext uri="{FF2B5EF4-FFF2-40B4-BE49-F238E27FC236}">
                <a16:creationId xmlns:a16="http://schemas.microsoft.com/office/drawing/2014/main" id="{5D164588-2013-0B4E-91D3-359E162C9D60}"/>
              </a:ext>
            </a:extLst>
          </p:cNvPr>
          <p:cNvSpPr txBox="1">
            <a:spLocks/>
          </p:cNvSpPr>
          <p:nvPr/>
        </p:nvSpPr>
        <p:spPr>
          <a:xfrm>
            <a:off x="3252691" y="3583162"/>
            <a:ext cx="1034609" cy="53060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000" spc="-79" dirty="0">
                <a:latin typeface="SB Sans Display Semibold" panose="020B0703040504020204" pitchFamily="34" charset="0"/>
                <a:cs typeface="SB Sans Display Semibold" panose="020B0703040504020204" pitchFamily="34" charset="0"/>
                <a:sym typeface="Calibri" panose="020F0502020204030204"/>
              </a:rPr>
              <a:t>24 / 7</a:t>
            </a:r>
          </a:p>
        </p:txBody>
      </p:sp>
      <p:pic>
        <p:nvPicPr>
          <p:cNvPr id="68" name="Рисунок 67">
            <a:extLst>
              <a:ext uri="{FF2B5EF4-FFF2-40B4-BE49-F238E27FC236}">
                <a16:creationId xmlns:a16="http://schemas.microsoft.com/office/drawing/2014/main" id="{398F6281-2E6C-2240-879E-370ABE8ADFBC}"/>
              </a:ext>
            </a:extLst>
          </p:cNvPr>
          <p:cNvPicPr>
            <a:picLocks noChangeAspect="1"/>
          </p:cNvPicPr>
          <p:nvPr/>
        </p:nvPicPr>
        <p:blipFill>
          <a:blip r:embed="rId5"/>
          <a:stretch>
            <a:fillRect/>
          </a:stretch>
        </p:blipFill>
        <p:spPr>
          <a:xfrm>
            <a:off x="4274771" y="2559770"/>
            <a:ext cx="321868" cy="306897"/>
          </a:xfrm>
          <a:prstGeom prst="rect">
            <a:avLst/>
          </a:prstGeom>
        </p:spPr>
      </p:pic>
      <p:pic>
        <p:nvPicPr>
          <p:cNvPr id="69" name="Рисунок 68">
            <a:extLst>
              <a:ext uri="{FF2B5EF4-FFF2-40B4-BE49-F238E27FC236}">
                <a16:creationId xmlns:a16="http://schemas.microsoft.com/office/drawing/2014/main" id="{F8E659C4-CE73-A64F-9D91-922A36A9981D}"/>
              </a:ext>
            </a:extLst>
          </p:cNvPr>
          <p:cNvPicPr>
            <a:picLocks noChangeAspect="1"/>
          </p:cNvPicPr>
          <p:nvPr/>
        </p:nvPicPr>
        <p:blipFill>
          <a:blip r:embed="rId6"/>
          <a:stretch>
            <a:fillRect/>
          </a:stretch>
        </p:blipFill>
        <p:spPr>
          <a:xfrm>
            <a:off x="1190556" y="4598105"/>
            <a:ext cx="1576161" cy="1240144"/>
          </a:xfrm>
          <a:prstGeom prst="rect">
            <a:avLst/>
          </a:prstGeom>
        </p:spPr>
      </p:pic>
      <p:pic>
        <p:nvPicPr>
          <p:cNvPr id="70" name="Рисунок 69">
            <a:extLst>
              <a:ext uri="{FF2B5EF4-FFF2-40B4-BE49-F238E27FC236}">
                <a16:creationId xmlns:a16="http://schemas.microsoft.com/office/drawing/2014/main" id="{46AF9DF3-C259-9D40-8E25-823A343AECDC}"/>
              </a:ext>
            </a:extLst>
          </p:cNvPr>
          <p:cNvPicPr>
            <a:picLocks noChangeAspect="1"/>
          </p:cNvPicPr>
          <p:nvPr/>
        </p:nvPicPr>
        <p:blipFill>
          <a:blip r:embed="rId7"/>
          <a:stretch>
            <a:fillRect/>
          </a:stretch>
        </p:blipFill>
        <p:spPr>
          <a:xfrm>
            <a:off x="5181961" y="4909838"/>
            <a:ext cx="289703" cy="289703"/>
          </a:xfrm>
          <a:prstGeom prst="rect">
            <a:avLst/>
          </a:prstGeom>
        </p:spPr>
      </p:pic>
      <p:pic>
        <p:nvPicPr>
          <p:cNvPr id="71" name="Рисунок 70">
            <a:extLst>
              <a:ext uri="{FF2B5EF4-FFF2-40B4-BE49-F238E27FC236}">
                <a16:creationId xmlns:a16="http://schemas.microsoft.com/office/drawing/2014/main" id="{D0B0CE04-1B9D-7442-B507-B2A89F2E5C11}"/>
              </a:ext>
            </a:extLst>
          </p:cNvPr>
          <p:cNvPicPr>
            <a:picLocks noChangeAspect="1"/>
          </p:cNvPicPr>
          <p:nvPr/>
        </p:nvPicPr>
        <p:blipFill>
          <a:blip r:embed="rId8"/>
          <a:stretch>
            <a:fillRect/>
          </a:stretch>
        </p:blipFill>
        <p:spPr>
          <a:xfrm>
            <a:off x="4897689" y="5350207"/>
            <a:ext cx="368713" cy="368713"/>
          </a:xfrm>
          <a:prstGeom prst="rect">
            <a:avLst/>
          </a:prstGeom>
        </p:spPr>
      </p:pic>
      <p:pic>
        <p:nvPicPr>
          <p:cNvPr id="72" name="Рисунок 71">
            <a:extLst>
              <a:ext uri="{FF2B5EF4-FFF2-40B4-BE49-F238E27FC236}">
                <a16:creationId xmlns:a16="http://schemas.microsoft.com/office/drawing/2014/main" id="{0490D2D7-ACDD-404B-B296-D7D3F3989FE2}"/>
              </a:ext>
            </a:extLst>
          </p:cNvPr>
          <p:cNvPicPr>
            <a:picLocks noChangeAspect="1"/>
          </p:cNvPicPr>
          <p:nvPr/>
        </p:nvPicPr>
        <p:blipFill>
          <a:blip r:embed="rId9"/>
          <a:stretch>
            <a:fillRect/>
          </a:stretch>
        </p:blipFill>
        <p:spPr>
          <a:xfrm>
            <a:off x="4470618" y="4900848"/>
            <a:ext cx="410852" cy="410852"/>
          </a:xfrm>
          <a:prstGeom prst="rect">
            <a:avLst/>
          </a:prstGeom>
        </p:spPr>
      </p:pic>
      <p:sp>
        <p:nvSpPr>
          <p:cNvPr id="37" name="Номер слайда 12">
            <a:extLst>
              <a:ext uri="{FF2B5EF4-FFF2-40B4-BE49-F238E27FC236}">
                <a16:creationId xmlns:a16="http://schemas.microsoft.com/office/drawing/2014/main" id="{BF4F7914-3687-1848-A387-D8BF148880A9}"/>
              </a:ext>
            </a:extLst>
          </p:cNvPr>
          <p:cNvSpPr txBox="1">
            <a:spLocks/>
          </p:cNvSpPr>
          <p:nvPr/>
        </p:nvSpPr>
        <p:spPr>
          <a:xfrm>
            <a:off x="0" y="576900"/>
            <a:ext cx="799541" cy="365125"/>
          </a:xfrm>
          <a:prstGeom prst="rect">
            <a:avLst/>
          </a:prstGeom>
        </p:spPr>
        <p:txBody>
          <a:bodyPr/>
          <a:ls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1724D41-C3B7-45C5-A8FA-8A7E424EEAF9}" type="slidenum">
              <a:rPr lang="ru-RU" sz="800" smtClean="0">
                <a:solidFill>
                  <a:schemeClr val="bg1">
                    <a:lumMod val="50000"/>
                  </a:schemeClr>
                </a:solidFill>
                <a:latin typeface="SB Sans Display" panose="020B0503040504020204" pitchFamily="34" charset="0"/>
                <a:cs typeface="SB Sans Display" panose="020B0503040504020204" pitchFamily="34" charset="0"/>
              </a:rPr>
              <a:pPr algn="r"/>
              <a:t>9</a:t>
            </a:fld>
            <a:endParaRPr lang="ru-RU" sz="800" dirty="0">
              <a:solidFill>
                <a:schemeClr val="bg1">
                  <a:lumMod val="50000"/>
                </a:schemeClr>
              </a:solidFill>
              <a:latin typeface="SB Sans Display" panose="020B0503040504020204" pitchFamily="34" charset="0"/>
              <a:cs typeface="SB Sans Display" panose="020B0503040504020204" pitchFamily="34" charset="0"/>
            </a:endParaRPr>
          </a:p>
        </p:txBody>
      </p:sp>
      <p:sp>
        <p:nvSpPr>
          <p:cNvPr id="30" name="TextBox 29">
            <a:extLst>
              <a:ext uri="{FF2B5EF4-FFF2-40B4-BE49-F238E27FC236}">
                <a16:creationId xmlns:a16="http://schemas.microsoft.com/office/drawing/2014/main" id="{41208330-175C-F242-9362-7173C253B089}"/>
              </a:ext>
            </a:extLst>
          </p:cNvPr>
          <p:cNvSpPr txBox="1"/>
          <p:nvPr/>
        </p:nvSpPr>
        <p:spPr>
          <a:xfrm>
            <a:off x="824346" y="969502"/>
            <a:ext cx="11367653" cy="904863"/>
          </a:xfrm>
          <a:prstGeom prst="rect">
            <a:avLst/>
          </a:prstGeom>
          <a:noFill/>
        </p:spPr>
        <p:txBody>
          <a:bodyPr wrap="square" rtlCol="0">
            <a:spAutoFit/>
          </a:bodyPr>
          <a:lstStyle/>
          <a:p>
            <a:pPr>
              <a:lnSpc>
                <a:spcPct val="80000"/>
              </a:lnSpc>
            </a:pPr>
            <a:r>
              <a:rPr lang="ru-RU" sz="3200" b="1" dirty="0">
                <a:solidFill>
                  <a:schemeClr val="tx1">
                    <a:lumMod val="85000"/>
                    <a:lumOff val="15000"/>
                  </a:schemeClr>
                </a:solidFill>
                <a:latin typeface="SB Sans Display" panose="020B0503040504020204" pitchFamily="34" charset="0"/>
                <a:cs typeface="SB Sans Display" panose="020B0503040504020204" pitchFamily="34" charset="0"/>
              </a:rPr>
              <a:t>ПУЛЬС – HR-платформа полного цикла</a:t>
            </a:r>
            <a:br>
              <a:rPr lang="ru-RU" sz="3200" b="1" dirty="0">
                <a:solidFill>
                  <a:schemeClr val="tx1">
                    <a:lumMod val="85000"/>
                    <a:lumOff val="15000"/>
                  </a:schemeClr>
                </a:solidFill>
                <a:latin typeface="SB Sans Display" panose="020B0503040504020204" pitchFamily="34" charset="0"/>
                <a:cs typeface="SB Sans Display" panose="020B0503040504020204" pitchFamily="34" charset="0"/>
              </a:rPr>
            </a:br>
            <a:r>
              <a:rPr lang="ru-RU" sz="3200" b="1" dirty="0">
                <a:solidFill>
                  <a:schemeClr val="tx1">
                    <a:lumMod val="85000"/>
                    <a:lumOff val="15000"/>
                  </a:schemeClr>
                </a:solidFill>
                <a:latin typeface="SB Sans Display" panose="020B0503040504020204" pitchFamily="34" charset="0"/>
                <a:cs typeface="SB Sans Display" panose="020B0503040504020204" pitchFamily="34" charset="0"/>
              </a:rPr>
              <a:t>для эффективного управления персоналом</a:t>
            </a:r>
          </a:p>
        </p:txBody>
      </p:sp>
    </p:spTree>
    <p:extLst>
      <p:ext uri="{BB962C8B-B14F-4D97-AF65-F5344CB8AC3E}">
        <p14:creationId xmlns:p14="http://schemas.microsoft.com/office/powerpoint/2010/main" val="17728944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9917</TotalTime>
  <Words>3301</Words>
  <Application>Microsoft Office PowerPoint</Application>
  <PresentationFormat>Широкоэкранный</PresentationFormat>
  <Paragraphs>429</Paragraphs>
  <Slides>31</Slides>
  <Notes>31</Notes>
  <HiddenSlides>0</HiddenSlides>
  <MMClips>0</MMClips>
  <ScaleCrop>false</ScaleCrop>
  <HeadingPairs>
    <vt:vector size="8" baseType="variant">
      <vt:variant>
        <vt:lpstr>Использованные шрифты</vt:lpstr>
      </vt:variant>
      <vt:variant>
        <vt:i4>9</vt:i4>
      </vt:variant>
      <vt:variant>
        <vt:lpstr>Тема</vt:lpstr>
      </vt:variant>
      <vt:variant>
        <vt:i4>2</vt:i4>
      </vt:variant>
      <vt:variant>
        <vt:lpstr>Внедренные серверы OLE</vt:lpstr>
      </vt:variant>
      <vt:variant>
        <vt:i4>1</vt:i4>
      </vt:variant>
      <vt:variant>
        <vt:lpstr>Заголовки слайдов</vt:lpstr>
      </vt:variant>
      <vt:variant>
        <vt:i4>31</vt:i4>
      </vt:variant>
    </vt:vector>
  </HeadingPairs>
  <TitlesOfParts>
    <vt:vector size="43" baseType="lpstr">
      <vt:lpstr>Arial</vt:lpstr>
      <vt:lpstr>Calibri</vt:lpstr>
      <vt:lpstr>Calibri Light</vt:lpstr>
      <vt:lpstr>Montserrat</vt:lpstr>
      <vt:lpstr>SB Sans Display</vt:lpstr>
      <vt:lpstr>SB Sans Display Medium</vt:lpstr>
      <vt:lpstr>SB Sans Display Semibold</vt:lpstr>
      <vt:lpstr>SB Sans Text</vt:lpstr>
      <vt:lpstr>Verdana</vt:lpstr>
      <vt:lpstr>Тема Office</vt:lpstr>
      <vt:lpstr>1_Тема Office</vt:lpstr>
      <vt:lpstr>Слайд think-cell</vt:lpstr>
      <vt:lpstr>Новая цифровая трансформация:  бизнес в условиях ограничений  и новые возможности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Преимущества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Microsoft Office User</dc:creator>
  <cp:keywords/>
  <dc:description/>
  <cp:lastModifiedBy>user</cp:lastModifiedBy>
  <cp:revision>881</cp:revision>
  <cp:lastPrinted>2021-06-30T12:25:10Z</cp:lastPrinted>
  <dcterms:created xsi:type="dcterms:W3CDTF">2020-10-19T10:57:08Z</dcterms:created>
  <dcterms:modified xsi:type="dcterms:W3CDTF">2022-09-27T15:49:15Z</dcterms:modified>
  <cp:category/>
</cp:coreProperties>
</file>