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1037" r:id="rId3"/>
    <p:sldId id="1038" r:id="rId4"/>
    <p:sldId id="1039" r:id="rId5"/>
    <p:sldId id="479" r:id="rId6"/>
    <p:sldId id="1040" r:id="rId7"/>
    <p:sldId id="1041" r:id="rId8"/>
  </p:sldIdLst>
  <p:sldSz cx="10691813" cy="7559675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3" userDrawn="1">
          <p15:clr>
            <a:srgbClr val="A4A3A4"/>
          </p15:clr>
        </p15:guide>
        <p15:guide id="2" pos="374" userDrawn="1">
          <p15:clr>
            <a:srgbClr val="A4A3A4"/>
          </p15:clr>
        </p15:guide>
        <p15:guide id="3" pos="1213" userDrawn="1">
          <p15:clr>
            <a:srgbClr val="A4A3A4"/>
          </p15:clr>
        </p15:guide>
        <p15:guide id="4" pos="782" userDrawn="1">
          <p15:clr>
            <a:srgbClr val="A4A3A4"/>
          </p15:clr>
        </p15:guide>
        <p15:guide id="5" orient="horz" pos="15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349F"/>
    <a:srgbClr val="EEF0F2"/>
    <a:srgbClr val="E1E1E1"/>
    <a:srgbClr val="B049FF"/>
    <a:srgbClr val="ED6D3F"/>
    <a:srgbClr val="536E7A"/>
    <a:srgbClr val="4DADC1"/>
    <a:srgbClr val="FFFFFF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41" autoAdjust="0"/>
    <p:restoredTop sz="94681"/>
  </p:normalViewPr>
  <p:slideViewPr>
    <p:cSldViewPr snapToGrid="0" snapToObjects="1">
      <p:cViewPr varScale="1">
        <p:scale>
          <a:sx n="73" d="100"/>
          <a:sy n="73" d="100"/>
        </p:scale>
        <p:origin x="782" y="67"/>
      </p:cViewPr>
      <p:guideLst>
        <p:guide orient="horz" pos="1723"/>
        <p:guide pos="374"/>
        <p:guide pos="1213"/>
        <p:guide pos="782"/>
        <p:guide orient="horz" pos="1519"/>
      </p:guideLst>
    </p:cSldViewPr>
  </p:slid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100" d="100"/>
        <a:sy n="100" d="100"/>
      </p:scale>
      <p:origin x="0" y="106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AEA0CF99-31E7-F14A-B023-749E6FA6877E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55688" y="1244600"/>
            <a:ext cx="47466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5"/>
            <a:ext cx="5486400" cy="3916740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9182A842-DFD5-C542-89BA-4815C50E0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825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A842-DFD5-C542-89BA-4815C50E0C1B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14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97C7-8B1F-4DA2-BFAD-D16A870553F6}" type="datetime1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D1EF-975A-7A42-8B34-CD11253AA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B10A-C758-4956-B4FD-268B984ACD75}" type="datetime1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D1EF-975A-7A42-8B34-CD11253AA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2AE6-43EC-4CC4-BA4A-017871CC1AF0}" type="datetime1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D1EF-975A-7A42-8B34-CD11253AA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240D-6E0A-4F3E-B1D9-D5EBD1F1F28F}" type="datetime1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D1EF-975A-7A42-8B34-CD11253AA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ED20-4FE3-4977-9D64-BC832A88518A}" type="datetime1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D1EF-975A-7A42-8B34-CD11253AA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EC56-7C13-4C85-88DC-DE3ED44E854A}" type="datetime1">
              <a:rPr lang="ru-RU" smtClean="0"/>
              <a:t>27.09.2022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D1EF-975A-7A42-8B34-CD11253AA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A6A6-E430-4341-BFAE-C4180600D245}" type="datetime1">
              <a:rPr lang="ru-RU" smtClean="0"/>
              <a:t>27.09.2022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D1EF-975A-7A42-8B34-CD11253AA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CF138-120B-433C-BAF2-6DB45E45EF70}" type="datetime1">
              <a:rPr lang="ru-RU" smtClean="0"/>
              <a:t>27.09.2022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D1EF-975A-7A42-8B34-CD11253AA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3C39-6E2D-4CD2-B0C1-E0E80A754B45}" type="datetime1">
              <a:rPr lang="ru-RU" smtClean="0"/>
              <a:t>27.09.2022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D1EF-975A-7A42-8B34-CD11253AA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65E3-28CF-4D8D-9C3C-70AEDE5BAFFC}" type="datetime1">
              <a:rPr lang="ru-RU" smtClean="0"/>
              <a:t>27.09.2022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D1EF-975A-7A42-8B34-CD11253AA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1FE4-9727-4C5E-98FF-1F1B09F75F66}" type="datetime1">
              <a:rPr lang="ru-RU" smtClean="0"/>
              <a:t>27.09.2022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D1EF-975A-7A42-8B34-CD11253AA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D8F73-9C6C-4E43-A85B-16DDC770EE0A}" type="datetime1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5D1EF-975A-7A42-8B34-CD11253AA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267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6884" y="3252586"/>
            <a:ext cx="102148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latin typeface="Raleway" panose="020B0503030101060003" pitchFamily="34" charset="-52"/>
                <a:ea typeface="Franklin Gothic Demi" charset="0"/>
                <a:cs typeface="Franklin Gothic Demi" charset="0"/>
              </a:rPr>
              <a:t>НУЖНЫЕ КАДРЫ ДЛЯ РЕГИОНА: </a:t>
            </a:r>
          </a:p>
          <a:p>
            <a:r>
              <a:rPr lang="ru-RU" sz="2500" b="1" i="1" dirty="0">
                <a:latin typeface="Raleway" panose="020B0503030101060003" pitchFamily="34" charset="-52"/>
                <a:ea typeface="Franklin Gothic Demi" charset="0"/>
                <a:cs typeface="Franklin Gothic Demi" charset="0"/>
              </a:rPr>
              <a:t>ЧТО НЕОБХОДИМО МЕНЯТЬ В ПРОГНОЗИРОВАНИИ ПОТРЕБНОСТИ В КАДРАХ И СИСТЕМЕ ПОДГОТОВКИ?»</a:t>
            </a:r>
          </a:p>
        </p:txBody>
      </p:sp>
    </p:spTree>
    <p:extLst>
      <p:ext uri="{BB962C8B-B14F-4D97-AF65-F5344CB8AC3E}">
        <p14:creationId xmlns:p14="http://schemas.microsoft.com/office/powerpoint/2010/main" val="1225904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72734" y="1438437"/>
            <a:ext cx="7058703" cy="58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953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144463" indent="-142875" defTabSz="8953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defTabSz="8953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defTabSz="8953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defTabSz="89535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marL="458788" lvl="1" indent="-457200" eaLnBrk="1" hangingPunct="1">
              <a:spcBef>
                <a:spcPts val="3266"/>
              </a:spcBef>
              <a:buClrTx/>
              <a:buSzPct val="120000"/>
              <a:buAutoNum type="arabicPeriod"/>
              <a:defRPr/>
            </a:pPr>
            <a:r>
              <a:rPr lang="ru-RU" altLang="ru-RU" sz="2200" dirty="0">
                <a:solidFill>
                  <a:schemeClr val="tx1"/>
                </a:solidFill>
                <a:latin typeface="+mn-lt"/>
                <a:cs typeface="Arial" charset="0"/>
              </a:rPr>
              <a:t>Часть предприятий выпадает из списка прогноза потребности</a:t>
            </a:r>
          </a:p>
          <a:p>
            <a:pPr marL="458788" lvl="1" indent="-457200" eaLnBrk="1" hangingPunct="1">
              <a:spcBef>
                <a:spcPts val="3266"/>
              </a:spcBef>
              <a:buClrTx/>
              <a:buSzPct val="120000"/>
              <a:buAutoNum type="arabicPeriod"/>
              <a:defRPr/>
            </a:pPr>
            <a:r>
              <a:rPr lang="ru-RU" altLang="ru-RU" sz="2200" dirty="0">
                <a:solidFill>
                  <a:schemeClr val="tx1"/>
                </a:solidFill>
                <a:latin typeface="+mn-lt"/>
                <a:cs typeface="Arial" charset="0"/>
              </a:rPr>
              <a:t>Специалисты предприятий формально относятся к определению плановой потребности</a:t>
            </a:r>
          </a:p>
          <a:p>
            <a:pPr marL="458788" lvl="1" indent="-457200" eaLnBrk="1" hangingPunct="1">
              <a:spcBef>
                <a:spcPts val="3266"/>
              </a:spcBef>
              <a:buClrTx/>
              <a:buSzPct val="120000"/>
              <a:buAutoNum type="arabicPeriod"/>
              <a:defRPr/>
            </a:pPr>
            <a:r>
              <a:rPr lang="ru-RU" altLang="ru-RU" sz="2200" dirty="0">
                <a:solidFill>
                  <a:schemeClr val="tx1"/>
                </a:solidFill>
                <a:latin typeface="+mn-lt"/>
                <a:cs typeface="Arial" charset="0"/>
              </a:rPr>
              <a:t>Специалисты предприятий не умеют формировать прогноз или не могут запросить актуальную информацию внутри компании</a:t>
            </a:r>
          </a:p>
          <a:p>
            <a:pPr marL="458788" lvl="1" indent="-457200" eaLnBrk="1" hangingPunct="1">
              <a:spcBef>
                <a:spcPts val="3266"/>
              </a:spcBef>
              <a:buClrTx/>
              <a:buSzPct val="120000"/>
              <a:buAutoNum type="arabicPeriod"/>
              <a:defRPr/>
            </a:pPr>
            <a:r>
              <a:rPr lang="ru-RU" altLang="ru-RU" sz="2200" dirty="0">
                <a:solidFill>
                  <a:schemeClr val="tx1"/>
                </a:solidFill>
                <a:latin typeface="+mn-lt"/>
                <a:cs typeface="Arial" charset="0"/>
              </a:rPr>
              <a:t>Не все актуальные специальности отражены в реестре</a:t>
            </a:r>
          </a:p>
          <a:p>
            <a:pPr marL="458788" lvl="1" indent="-457200" eaLnBrk="1" hangingPunct="1">
              <a:spcBef>
                <a:spcPts val="3266"/>
              </a:spcBef>
              <a:buClrTx/>
              <a:buSzPct val="120000"/>
              <a:buAutoNum type="arabicPeriod"/>
              <a:defRPr/>
            </a:pPr>
            <a:r>
              <a:rPr lang="ru-RU" altLang="ru-RU" sz="2200" dirty="0">
                <a:solidFill>
                  <a:schemeClr val="tx1"/>
                </a:solidFill>
                <a:latin typeface="+mn-lt"/>
                <a:cs typeface="Arial" charset="0"/>
              </a:rPr>
              <a:t>Отсутствует программный модуль по сбору и обработке информации потребности в кадрах</a:t>
            </a:r>
          </a:p>
          <a:p>
            <a:pPr marL="360363" lvl="1" indent="-358775" eaLnBrk="1" hangingPunct="1">
              <a:spcBef>
                <a:spcPts val="3266"/>
              </a:spcBef>
              <a:buClrTx/>
              <a:buSzPct val="120000"/>
              <a:buFontTx/>
              <a:buChar char="•"/>
              <a:defRPr/>
            </a:pPr>
            <a:endParaRPr lang="ru-RU" altLang="ru-RU" sz="220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23059" y="786664"/>
            <a:ext cx="4832861" cy="424732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>
                <a:latin typeface="+mn-lt"/>
                <a:cs typeface="Arial" panose="020B0604020202020204" pitchFamily="34" charset="0"/>
              </a:rPr>
              <a:t>ПРОГНОЗ ПОТРЕБНОСТИ В КАДРАХ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936104" y="786664"/>
            <a:ext cx="2405658" cy="402483"/>
          </a:xfrm>
        </p:spPr>
        <p:txBody>
          <a:bodyPr/>
          <a:lstStyle/>
          <a:p>
            <a:fld id="{BE85D1EF-975A-7A42-8B34-CD11253AA5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5C44A2-41FD-4425-B2AB-FE2FD65DA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6" y="2186403"/>
            <a:ext cx="2453241" cy="245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23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22885" y="1398549"/>
            <a:ext cx="7608554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953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144463" indent="-142875" defTabSz="8953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defTabSz="8953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defTabSz="8953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defTabSz="89535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marL="0" lvl="0" indent="0">
              <a:spcBef>
                <a:spcPts val="1200"/>
              </a:spcBef>
              <a:buClrTx/>
              <a:buNone/>
            </a:pPr>
            <a:r>
              <a:rPr lang="ru-RU" sz="2200" dirty="0">
                <a:latin typeface="+mn-lt"/>
              </a:rPr>
              <a:t>Запрос не совпадает с возможностями системы образования:  </a:t>
            </a:r>
          </a:p>
          <a:p>
            <a:pPr marL="457200" lvl="0" indent="-457200">
              <a:spcBef>
                <a:spcPts val="1200"/>
              </a:spcBef>
              <a:buClrTx/>
              <a:buSzPct val="100000"/>
              <a:buAutoNum type="arabicPeriod"/>
            </a:pPr>
            <a:r>
              <a:rPr lang="ru-RU" sz="2200" dirty="0">
                <a:latin typeface="+mn-lt"/>
              </a:rPr>
              <a:t>Контрольные цифры приема принципиально отличаются от потребности</a:t>
            </a:r>
          </a:p>
          <a:p>
            <a:pPr marL="457200" lvl="0" indent="-457200">
              <a:spcBef>
                <a:spcPts val="1200"/>
              </a:spcBef>
              <a:buClrTx/>
              <a:buSzPct val="100000"/>
              <a:buAutoNum type="arabicPeriod"/>
            </a:pPr>
            <a:r>
              <a:rPr lang="ru-RU" sz="2200" dirty="0">
                <a:latin typeface="+mn-lt"/>
              </a:rPr>
              <a:t>Нет СПО которые готовят по заявленной специальности</a:t>
            </a:r>
          </a:p>
          <a:p>
            <a:pPr marL="457200" lvl="0" indent="-457200">
              <a:spcBef>
                <a:spcPts val="1200"/>
              </a:spcBef>
              <a:buClrTx/>
              <a:buSzPct val="100000"/>
              <a:buAutoNum type="arabicPeriod"/>
            </a:pPr>
            <a:r>
              <a:rPr lang="ru-RU" sz="2200" dirty="0">
                <a:latin typeface="+mn-lt"/>
              </a:rPr>
              <a:t>По заявленной специальности готовят гораздо меньше/больше специалистов</a:t>
            </a:r>
          </a:p>
          <a:p>
            <a:pPr marL="457200" lvl="0" indent="-457200">
              <a:spcBef>
                <a:spcPts val="1200"/>
              </a:spcBef>
              <a:buClrTx/>
              <a:buSzPct val="100000"/>
              <a:buAutoNum type="arabicPeriod"/>
            </a:pPr>
            <a:r>
              <a:rPr lang="ru-RU" sz="2200" dirty="0">
                <a:latin typeface="+mn-lt"/>
              </a:rPr>
              <a:t>По заявленной специальности готовят в других населенных пунктах</a:t>
            </a:r>
          </a:p>
          <a:p>
            <a:pPr marL="457200" lvl="0" indent="-457200">
              <a:spcBef>
                <a:spcPts val="1200"/>
              </a:spcBef>
              <a:buClrTx/>
              <a:buSzPct val="100000"/>
              <a:buAutoNum type="arabicPeriod"/>
            </a:pPr>
            <a:r>
              <a:rPr lang="ru-RU" sz="2200" dirty="0">
                <a:latin typeface="+mn-lt"/>
              </a:rPr>
              <a:t>Есть специальности, которые не нужны ни одному работодателю</a:t>
            </a:r>
          </a:p>
          <a:p>
            <a:pPr marL="457200" lvl="0" indent="-457200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ru-RU" sz="2200" dirty="0">
                <a:latin typeface="+mn-lt"/>
              </a:rPr>
              <a:t>Нет программного модуля соотносящего потребности и возможности колледжей (территория, пропускная способность, специальности, кадры, МТБ)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23059" y="786664"/>
            <a:ext cx="4389791" cy="424732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>
                <a:latin typeface="+mn-lt"/>
                <a:cs typeface="Arial" panose="020B0604020202020204" pitchFamily="34" charset="0"/>
              </a:rPr>
              <a:t>ПОТРЕБНОСТЬ В КАДРАХ И СПО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936104" y="786664"/>
            <a:ext cx="2405658" cy="402483"/>
          </a:xfrm>
        </p:spPr>
        <p:txBody>
          <a:bodyPr/>
          <a:lstStyle/>
          <a:p>
            <a:fld id="{BE85D1EF-975A-7A42-8B34-CD11253AA5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2E754C-5DB8-43FE-9BE9-E4D71C667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14" y="1870467"/>
            <a:ext cx="2103991" cy="210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37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82453" y="1837194"/>
            <a:ext cx="6056480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953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144463" indent="-142875" defTabSz="8953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defTabSz="8953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defTabSz="8953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defTabSz="89535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marL="457200" lvl="0" indent="-457200">
              <a:spcBef>
                <a:spcPts val="1200"/>
              </a:spcBef>
              <a:buClrTx/>
              <a:buSzPct val="100000"/>
              <a:buAutoNum type="arabicPeriod"/>
            </a:pPr>
            <a:r>
              <a:rPr lang="ru-RU" sz="2200" dirty="0">
                <a:latin typeface="+mn-lt"/>
              </a:rPr>
              <a:t>Запрос собирается на федеральном уровне</a:t>
            </a:r>
          </a:p>
          <a:p>
            <a:pPr marL="457200" lvl="0" indent="-457200">
              <a:spcBef>
                <a:spcPts val="1200"/>
              </a:spcBef>
              <a:buClrTx/>
              <a:buSzPct val="100000"/>
              <a:buAutoNum type="arabicPeriod"/>
            </a:pPr>
            <a:r>
              <a:rPr lang="ru-RU" sz="2200" dirty="0">
                <a:latin typeface="+mn-lt"/>
              </a:rPr>
              <a:t>Определение места подготовки принимается </a:t>
            </a:r>
            <a:r>
              <a:rPr lang="ru-RU" sz="2200" dirty="0" err="1">
                <a:latin typeface="+mn-lt"/>
              </a:rPr>
              <a:t>Минпросом</a:t>
            </a:r>
            <a:r>
              <a:rPr lang="ru-RU" sz="2200" dirty="0">
                <a:latin typeface="+mn-lt"/>
              </a:rPr>
              <a:t> РФ</a:t>
            </a:r>
          </a:p>
          <a:p>
            <a:pPr marL="457200" lvl="0" indent="-457200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ru-RU" sz="2200" dirty="0">
                <a:latin typeface="+mn-lt"/>
              </a:rPr>
              <a:t>Нет программного модуля отражающего где, сколько, по каким специальностям и для кого готовят</a:t>
            </a:r>
          </a:p>
          <a:p>
            <a:pPr marL="458788" lvl="1" indent="-457200" eaLnBrk="1" hangingPunct="1">
              <a:spcBef>
                <a:spcPts val="1200"/>
              </a:spcBef>
              <a:buClrTx/>
              <a:buSzPct val="120000"/>
              <a:buFont typeface="+mj-lt"/>
              <a:buAutoNum type="arabicPeriod"/>
              <a:defRPr/>
            </a:pPr>
            <a:endParaRPr lang="ru-RU" altLang="ru-RU" sz="220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23059" y="786664"/>
            <a:ext cx="4399409" cy="424732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>
                <a:latin typeface="+mn-lt"/>
                <a:cs typeface="Arial" panose="020B0604020202020204" pitchFamily="34" charset="0"/>
              </a:rPr>
              <a:t>ПОТРЕБНОСТЬ В КАДРАХ И ВПО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936104" y="786664"/>
            <a:ext cx="2405658" cy="402483"/>
          </a:xfrm>
        </p:spPr>
        <p:txBody>
          <a:bodyPr/>
          <a:lstStyle/>
          <a:p>
            <a:fld id="{BE85D1EF-975A-7A42-8B34-CD11253AA5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0FF745E-207C-42F1-8CCE-691E1F39F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84" y="1837194"/>
            <a:ext cx="1645840" cy="164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45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30942" y="1438437"/>
            <a:ext cx="7700496" cy="49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953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144463" indent="-142875" defTabSz="8953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defTabSz="8953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defTabSz="8953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defTabSz="89535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marL="360363" lvl="1" indent="-358775" algn="just" eaLnBrk="1" hangingPunct="1">
              <a:spcBef>
                <a:spcPts val="3266"/>
              </a:spcBef>
              <a:buClrTx/>
              <a:buSzPct val="120000"/>
              <a:buFontTx/>
              <a:buChar char="•"/>
              <a:defRPr/>
            </a:pPr>
            <a:r>
              <a:rPr lang="ru-RU" altLang="ru-RU" sz="2200" dirty="0">
                <a:solidFill>
                  <a:schemeClr val="tx1"/>
                </a:solidFill>
                <a:latin typeface="+mn-lt"/>
                <a:cs typeface="Arial" charset="0"/>
              </a:rPr>
              <a:t>Система высшего образования слабо и медленно реагирует на потребности отраслей экономики (теоретические знания устаревшие, мало практики). </a:t>
            </a:r>
          </a:p>
          <a:p>
            <a:pPr marL="360363" lvl="1" indent="-358775" algn="just" eaLnBrk="1" hangingPunct="1">
              <a:spcBef>
                <a:spcPts val="3266"/>
              </a:spcBef>
              <a:buClrTx/>
              <a:buSzPct val="120000"/>
              <a:buFontTx/>
              <a:buChar char="•"/>
              <a:defRPr/>
            </a:pPr>
            <a:r>
              <a:rPr lang="ru-RU" altLang="ru-RU" sz="2200" dirty="0">
                <a:solidFill>
                  <a:schemeClr val="tx1"/>
                </a:solidFill>
                <a:latin typeface="+mn-lt"/>
                <a:cs typeface="Arial" charset="0"/>
              </a:rPr>
              <a:t>Система среднего-профессионального образования теснее работает с предприятиями отрасли, гибко реагирует, но мало коротких программ. </a:t>
            </a:r>
          </a:p>
          <a:p>
            <a:pPr marL="360363" lvl="1" indent="-358775" algn="just" eaLnBrk="1" hangingPunct="1">
              <a:spcBef>
                <a:spcPts val="3266"/>
              </a:spcBef>
              <a:buClrTx/>
              <a:buSzPct val="120000"/>
              <a:buFontTx/>
              <a:buChar char="•"/>
              <a:defRPr/>
            </a:pPr>
            <a:r>
              <a:rPr lang="ru-RU" altLang="ru-RU" sz="2200" dirty="0">
                <a:solidFill>
                  <a:schemeClr val="tx1"/>
                </a:solidFill>
                <a:latin typeface="+mn-lt"/>
                <a:cs typeface="Arial" charset="0"/>
              </a:rPr>
              <a:t>Система корпоративной подготовки имеет высокие затраты на разработку и внедрение программ, на обеспечение МТБ. Крупные отраслевые компании имеют свои корпоративные университеты и учебные центры. </a:t>
            </a:r>
          </a:p>
          <a:p>
            <a:pPr lvl="1" algn="just" eaLnBrk="1" hangingPunct="1">
              <a:spcBef>
                <a:spcPts val="3266"/>
              </a:spcBef>
              <a:buClrTx/>
              <a:buSzPct val="120000"/>
              <a:buFontTx/>
              <a:buChar char="•"/>
              <a:defRPr/>
            </a:pPr>
            <a:endParaRPr lang="ru-RU" altLang="ru-RU" sz="220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23059" y="786664"/>
            <a:ext cx="4247958" cy="424732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>
                <a:latin typeface="+mn-lt"/>
                <a:cs typeface="Arial" panose="020B0604020202020204" pitchFamily="34" charset="0"/>
              </a:rPr>
              <a:t>ПОДГОТОВКА СПЕЦИАЛИСТОВ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936104" y="786664"/>
            <a:ext cx="2405658" cy="402483"/>
          </a:xfrm>
        </p:spPr>
        <p:txBody>
          <a:bodyPr/>
          <a:lstStyle/>
          <a:p>
            <a:fld id="{BE85D1EF-975A-7A42-8B34-CD11253AA5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01E24A-0228-4D22-8827-A13421BAA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1709271"/>
            <a:ext cx="2070566" cy="207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67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85411" y="1591054"/>
            <a:ext cx="6646027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953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144463" indent="-142875" defTabSz="8953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defTabSz="8953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defTabSz="8953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defTabSz="89535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marL="457200" lvl="0" indent="-457200">
              <a:spcBef>
                <a:spcPts val="1200"/>
              </a:spcBef>
              <a:buClrTx/>
              <a:buSzPct val="100000"/>
              <a:buAutoNum type="arabicPeriod"/>
            </a:pPr>
            <a:r>
              <a:rPr lang="en-US" sz="2200" dirty="0">
                <a:latin typeface="+mn-lt"/>
              </a:rPr>
              <a:t>HH </a:t>
            </a:r>
            <a:r>
              <a:rPr lang="ru-RU" sz="2200" dirty="0">
                <a:latin typeface="+mn-lt"/>
              </a:rPr>
              <a:t>стал дорогим и не всегда дающим нужный результат</a:t>
            </a:r>
          </a:p>
          <a:p>
            <a:pPr marL="457200" lvl="0" indent="-457200">
              <a:spcBef>
                <a:spcPts val="1200"/>
              </a:spcBef>
              <a:buClrTx/>
              <a:buSzPct val="100000"/>
              <a:buAutoNum type="arabicPeriod"/>
            </a:pPr>
            <a:r>
              <a:rPr lang="ru-RU" sz="2200" dirty="0">
                <a:latin typeface="+mn-lt"/>
              </a:rPr>
              <a:t>«Работа в России» пока слабо наполнен вакансиями и кандидатами</a:t>
            </a:r>
          </a:p>
          <a:p>
            <a:pPr marL="457200" lvl="0" indent="-457200">
              <a:spcBef>
                <a:spcPts val="1200"/>
              </a:spcBef>
              <a:buClrTx/>
              <a:buSzPct val="100000"/>
              <a:buAutoNum type="arabicPeriod"/>
            </a:pPr>
            <a:r>
              <a:rPr lang="ru-RU" sz="2200" dirty="0">
                <a:latin typeface="+mn-lt"/>
              </a:rPr>
              <a:t>Нет информационного ресурса, позволяющего быстро подбирать специалистов и обеспечивать мобильность рынка труда</a:t>
            </a:r>
          </a:p>
          <a:p>
            <a:pPr marL="458788" lvl="1" indent="-457200" eaLnBrk="1" hangingPunct="1">
              <a:spcBef>
                <a:spcPts val="1200"/>
              </a:spcBef>
              <a:buClrTx/>
              <a:buSzPct val="120000"/>
              <a:buFont typeface="+mj-lt"/>
              <a:buAutoNum type="arabicPeriod"/>
              <a:defRPr/>
            </a:pPr>
            <a:endParaRPr lang="ru-RU" altLang="ru-RU" sz="220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23059" y="786664"/>
            <a:ext cx="2441694" cy="424732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>
                <a:latin typeface="+mn-lt"/>
                <a:cs typeface="Arial" panose="020B0604020202020204" pitchFamily="34" charset="0"/>
              </a:rPr>
              <a:t>ПОИСК КАДРОВ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936104" y="786664"/>
            <a:ext cx="2405658" cy="402483"/>
          </a:xfrm>
        </p:spPr>
        <p:txBody>
          <a:bodyPr/>
          <a:lstStyle/>
          <a:p>
            <a:fld id="{BE85D1EF-975A-7A42-8B34-CD11253AA5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2FD945-5DAF-49FB-B4CF-C0299D52C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04" y="2033337"/>
            <a:ext cx="1746500" cy="1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34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23059" y="786664"/>
            <a:ext cx="7234096" cy="424732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>
                <a:latin typeface="+mn-lt"/>
                <a:cs typeface="Arial" panose="020B0604020202020204" pitchFamily="34" charset="0"/>
              </a:rPr>
              <a:t>С УДОВОЛЬСТВИЕМ ОТВЕЧУ НА ВСЕ ВАШИ ВОПРОСЫ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936104" y="786664"/>
            <a:ext cx="2405658" cy="402483"/>
          </a:xfrm>
        </p:spPr>
        <p:txBody>
          <a:bodyPr/>
          <a:lstStyle/>
          <a:p>
            <a:fld id="{BE85D1EF-975A-7A42-8B34-CD11253AA5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DB5A1E-1B77-4418-BF42-80BA9902A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781" y="2017712"/>
            <a:ext cx="3524250" cy="3524250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58541CBE-D09E-45DF-AF69-177AC4E4872C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08031" y="4833278"/>
            <a:ext cx="2929349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953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144463" indent="-142875" defTabSz="8953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defTabSz="8953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defTabSz="8953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defTabSz="89535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marL="1588" lvl="1" indent="0" algn="just" eaLnBrk="1" hangingPunct="1">
              <a:spcBef>
                <a:spcPts val="3266"/>
              </a:spcBef>
              <a:buClrTx/>
              <a:buSzPct val="120000"/>
              <a:buNone/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+mn-lt"/>
                <a:cs typeface="Arial" charset="0"/>
              </a:rPr>
              <a:t>Галина </a:t>
            </a:r>
            <a:r>
              <a:rPr lang="ru-RU" altLang="ru-RU" sz="2400" b="1" dirty="0" err="1">
                <a:solidFill>
                  <a:schemeClr val="tx1"/>
                </a:solidFill>
                <a:latin typeface="+mn-lt"/>
                <a:cs typeface="Arial" charset="0"/>
              </a:rPr>
              <a:t>Маштакова</a:t>
            </a:r>
            <a:endParaRPr lang="ru-RU" altLang="ru-RU" sz="2400" b="1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lvl="1" algn="just" eaLnBrk="1" hangingPunct="1">
              <a:spcBef>
                <a:spcPts val="3266"/>
              </a:spcBef>
              <a:buClrTx/>
              <a:buSzPct val="120000"/>
              <a:buFontTx/>
              <a:buChar char="•"/>
              <a:defRPr/>
            </a:pPr>
            <a:endParaRPr lang="ru-RU" altLang="ru-RU" sz="220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4290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L6ddhIUeHUox6g14r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L6ddhIUeHUox6g14r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L6ddhIUeHUox6g14r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L6ddhIUeHUox6g14r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L6ddhIUeHUox6g14r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L6ddhIUeHUox6g14rpg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6049</TotalTime>
  <Words>288</Words>
  <Application>Microsoft Office PowerPoint</Application>
  <PresentationFormat>Произвольный</PresentationFormat>
  <Paragraphs>37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Raleway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gmc-ms2</cp:lastModifiedBy>
  <cp:revision>292</cp:revision>
  <cp:lastPrinted>2018-12-13T05:47:15Z</cp:lastPrinted>
  <dcterms:created xsi:type="dcterms:W3CDTF">2018-03-16T14:46:47Z</dcterms:created>
  <dcterms:modified xsi:type="dcterms:W3CDTF">2022-09-27T05:11:08Z</dcterms:modified>
</cp:coreProperties>
</file>