
<file path=[Content_Types].xml><?xml version="1.0" encoding="utf-8"?>
<Types xmlns="http://schemas.openxmlformats.org/package/2006/content-types">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460" r:id="rId2"/>
    <p:sldId id="257" r:id="rId3"/>
    <p:sldId id="553" r:id="rId4"/>
    <p:sldId id="551" r:id="rId5"/>
    <p:sldId id="421" r:id="rId6"/>
    <p:sldId id="484" r:id="rId7"/>
    <p:sldId id="549" r:id="rId8"/>
    <p:sldId id="555" r:id="rId9"/>
    <p:sldId id="487" r:id="rId10"/>
    <p:sldId id="556" r:id="rId11"/>
    <p:sldId id="468" r:id="rId12"/>
    <p:sldId id="455" r:id="rId13"/>
    <p:sldId id="469" r:id="rId14"/>
    <p:sldId id="456" r:id="rId15"/>
    <p:sldId id="550" r:id="rId16"/>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9"/>
    <p:restoredTop sz="95735" autoAdjust="0"/>
  </p:normalViewPr>
  <p:slideViewPr>
    <p:cSldViewPr snapToGrid="0" snapToObjects="1">
      <p:cViewPr varScale="1">
        <p:scale>
          <a:sx n="76" d="100"/>
          <a:sy n="76" d="100"/>
        </p:scale>
        <p:origin x="786"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Прошедшие обучение</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Номинанты</c:v>
                </c:pt>
                <c:pt idx="1">
                  <c:v>Победители</c:v>
                </c:pt>
              </c:strCache>
            </c:strRef>
          </c:cat>
          <c:val>
            <c:numRef>
              <c:f>Лист1!$B$2:$B$3</c:f>
              <c:numCache>
                <c:formatCode>0%</c:formatCode>
                <c:ptCount val="2"/>
                <c:pt idx="0">
                  <c:v>0.9</c:v>
                </c:pt>
                <c:pt idx="1">
                  <c:v>0.86</c:v>
                </c:pt>
              </c:numCache>
            </c:numRef>
          </c:val>
          <c:extLst>
            <c:ext xmlns:c16="http://schemas.microsoft.com/office/drawing/2014/chart" uri="{C3380CC4-5D6E-409C-BE32-E72D297353CC}">
              <c16:uniqueId val="{00000000-4821-E049-9DD5-8BEA09C1551D}"/>
            </c:ext>
          </c:extLst>
        </c:ser>
        <c:ser>
          <c:idx val="1"/>
          <c:order val="1"/>
          <c:tx>
            <c:strRef>
              <c:f>Лист1!$C$1</c:f>
              <c:strCache>
                <c:ptCount val="1"/>
                <c:pt idx="0">
                  <c:v>Не прошедшие обучение</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2060"/>
                    </a:solidFill>
                    <a:latin typeface="Century Gothic" panose="020B0502020202020204" pitchFamily="34"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Номинанты</c:v>
                </c:pt>
                <c:pt idx="1">
                  <c:v>Победители</c:v>
                </c:pt>
              </c:strCache>
            </c:strRef>
          </c:cat>
          <c:val>
            <c:numRef>
              <c:f>Лист1!$C$2:$C$3</c:f>
              <c:numCache>
                <c:formatCode>0%</c:formatCode>
                <c:ptCount val="2"/>
                <c:pt idx="0">
                  <c:v>0.1</c:v>
                </c:pt>
                <c:pt idx="1">
                  <c:v>0.14000000000000001</c:v>
                </c:pt>
              </c:numCache>
            </c:numRef>
          </c:val>
          <c:extLst>
            <c:ext xmlns:c16="http://schemas.microsoft.com/office/drawing/2014/chart" uri="{C3380CC4-5D6E-409C-BE32-E72D297353CC}">
              <c16:uniqueId val="{00000001-4821-E049-9DD5-8BEA09C1551D}"/>
            </c:ext>
          </c:extLst>
        </c:ser>
        <c:dLbls>
          <c:showLegendKey val="0"/>
          <c:showVal val="0"/>
          <c:showCatName val="0"/>
          <c:showSerName val="0"/>
          <c:showPercent val="0"/>
          <c:showBubbleSize val="0"/>
        </c:dLbls>
        <c:gapWidth val="219"/>
        <c:overlap val="-27"/>
        <c:axId val="124917632"/>
        <c:axId val="127337984"/>
      </c:barChart>
      <c:catAx>
        <c:axId val="12491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2060"/>
                </a:solidFill>
                <a:latin typeface="Century Gothic" panose="020B0502020202020204" pitchFamily="34" charset="0"/>
                <a:ea typeface="+mn-ea"/>
                <a:cs typeface="+mn-cs"/>
              </a:defRPr>
            </a:pPr>
            <a:endParaRPr lang="ru-RU"/>
          </a:p>
        </c:txPr>
        <c:crossAx val="127337984"/>
        <c:crosses val="autoZero"/>
        <c:auto val="1"/>
        <c:lblAlgn val="ctr"/>
        <c:lblOffset val="100"/>
        <c:noMultiLvlLbl val="0"/>
      </c:catAx>
      <c:valAx>
        <c:axId val="1273379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Century Gothic" panose="020B0502020202020204" pitchFamily="34" charset="0"/>
                <a:ea typeface="+mn-ea"/>
                <a:cs typeface="+mn-cs"/>
              </a:defRPr>
            </a:pPr>
            <a:endParaRPr lang="ru-RU"/>
          </a:p>
        </c:txPr>
        <c:crossAx val="12491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Century Gothic" panose="020B0502020202020204" pitchFamily="34" charset="0"/>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6D21B-4E8C-3D48-8FC0-47838C6B2815}" type="datetimeFigureOut">
              <a:rPr lang="x-none" smtClean="0"/>
              <a:t>27.09.2022</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D5157-C63C-EE49-AD72-BD7CEECA6AF2}" type="slidenum">
              <a:rPr lang="x-none" smtClean="0"/>
              <a:t>‹#›</a:t>
            </a:fld>
            <a:endParaRPr lang="x-none"/>
          </a:p>
        </p:txBody>
      </p:sp>
    </p:spTree>
    <p:extLst>
      <p:ext uri="{BB962C8B-B14F-4D97-AF65-F5344CB8AC3E}">
        <p14:creationId xmlns:p14="http://schemas.microsoft.com/office/powerpoint/2010/main" val="23271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p:spPr>
        <p:txBody>
          <a:bodyPr/>
          <a:lstStyle/>
          <a:p>
            <a:fld id="{D4C72104-C9B5-46AF-96D5-6D1B33ACF8BB}" type="slidenum">
              <a:rPr lang="ru-RU" smtClean="0"/>
              <a:pPr/>
              <a:t>4</a:t>
            </a:fld>
            <a:endParaRPr lang="ru-RU"/>
          </a:p>
        </p:txBody>
      </p:sp>
      <p:sp>
        <p:nvSpPr>
          <p:cNvPr id="38915" name="Text Box 1"/>
          <p:cNvSpPr txBox="1">
            <a:spLocks noChangeArrowheads="1"/>
          </p:cNvSpPr>
          <p:nvPr/>
        </p:nvSpPr>
        <p:spPr bwMode="auto">
          <a:xfrm>
            <a:off x="4278313" y="10156825"/>
            <a:ext cx="3279775" cy="533400"/>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05AD99A-28B6-4602-AA8D-552E55DF3C85}" type="slidenum">
              <a:rPr lang="ru-RU" sz="14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ru-RU" sz="1400">
              <a:solidFill>
                <a:srgbClr val="000000"/>
              </a:solidFill>
              <a:latin typeface="Times New Roman" pitchFamily="16" charset="0"/>
            </a:endParaRPr>
          </a:p>
        </p:txBody>
      </p:sp>
      <p:sp>
        <p:nvSpPr>
          <p:cNvPr id="38916" name="Rectangle 2"/>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38917" name="Rectangle 3"/>
          <p:cNvSpPr>
            <a:spLocks noGrp="1" noChangeArrowheads="1"/>
          </p:cNvSpPr>
          <p:nvPr>
            <p:ph type="body" idx="1"/>
          </p:nvPr>
        </p:nvSpPr>
        <p:spPr>
          <a:xfrm>
            <a:off x="755650" y="5078413"/>
            <a:ext cx="6048375" cy="4811712"/>
          </a:xfrm>
          <a:noFill/>
          <a:ln/>
        </p:spPr>
        <p:txBody>
          <a:bodyPr wrap="none" anchor="ctr"/>
          <a:lstStyle/>
          <a:p>
            <a:endParaRPr lang="ru-RU"/>
          </a:p>
        </p:txBody>
      </p:sp>
    </p:spTree>
    <p:extLst>
      <p:ext uri="{BB962C8B-B14F-4D97-AF65-F5344CB8AC3E}">
        <p14:creationId xmlns:p14="http://schemas.microsoft.com/office/powerpoint/2010/main" val="304196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p:spPr>
        <p:txBody>
          <a:bodyPr/>
          <a:lstStyle/>
          <a:p>
            <a:fld id="{437D13EF-11A9-4E25-865A-CDF32174CAE9}" type="slidenum">
              <a:rPr lang="ru-RU" smtClean="0"/>
              <a:pPr/>
              <a:t>5</a:t>
            </a:fld>
            <a:endParaRPr lang="ru-RU"/>
          </a:p>
        </p:txBody>
      </p:sp>
      <p:sp>
        <p:nvSpPr>
          <p:cNvPr id="33795" name="Text Box 1"/>
          <p:cNvSpPr txBox="1">
            <a:spLocks noChangeArrowheads="1"/>
          </p:cNvSpPr>
          <p:nvPr/>
        </p:nvSpPr>
        <p:spPr bwMode="auto">
          <a:xfrm>
            <a:off x="4278313" y="10156825"/>
            <a:ext cx="3279775" cy="533400"/>
          </a:xfrm>
          <a:prstGeom prst="rect">
            <a:avLst/>
          </a:prstGeom>
          <a:noFill/>
          <a:ln w="9525">
            <a:noFill/>
            <a:round/>
            <a:headEnd/>
            <a:tailEnd/>
          </a:ln>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A6218D3-F19B-4EF7-B4E0-7677D7B53006}" type="slidenum">
              <a:rPr lang="ru-RU" sz="14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sz="1400">
              <a:solidFill>
                <a:srgbClr val="000000"/>
              </a:solidFill>
              <a:latin typeface="Times New Roman" pitchFamily="16" charset="0"/>
            </a:endParaRPr>
          </a:p>
        </p:txBody>
      </p:sp>
      <p:sp>
        <p:nvSpPr>
          <p:cNvPr id="33796" name="Rectangle 2"/>
          <p:cNvSpPr>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ln>
        </p:spPr>
      </p:sp>
      <p:sp>
        <p:nvSpPr>
          <p:cNvPr id="33797" name="Rectangle 3"/>
          <p:cNvSpPr>
            <a:spLocks noGrp="1" noChangeArrowheads="1"/>
          </p:cNvSpPr>
          <p:nvPr>
            <p:ph type="body" idx="1"/>
          </p:nvPr>
        </p:nvSpPr>
        <p:spPr>
          <a:xfrm>
            <a:off x="755650" y="5078413"/>
            <a:ext cx="6048375" cy="4811712"/>
          </a:xfrm>
          <a:noFill/>
          <a:ln/>
        </p:spPr>
        <p:txBody>
          <a:bodyPr wrap="none" anchor="ctr"/>
          <a:lstStyle/>
          <a:p>
            <a:endParaRPr lang="ru-RU" dirty="0"/>
          </a:p>
        </p:txBody>
      </p:sp>
    </p:spTree>
    <p:extLst>
      <p:ext uri="{BB962C8B-B14F-4D97-AF65-F5344CB8AC3E}">
        <p14:creationId xmlns:p14="http://schemas.microsoft.com/office/powerpoint/2010/main" val="163847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b="0" i="0" kern="1200" dirty="0">
                <a:solidFill>
                  <a:schemeClr val="tx1"/>
                </a:solidFill>
                <a:effectLst/>
                <a:latin typeface="+mn-lt"/>
                <a:ea typeface="+mn-ea"/>
                <a:cs typeface="+mn-cs"/>
              </a:rPr>
              <a:t>Исследования источников эмоций или аффектов в конце прошлого столетия позволили американскому ученому Полу </a:t>
            </a:r>
            <a:r>
              <a:rPr lang="ru-RU" sz="1200" b="0" i="0" kern="1200" dirty="0" err="1">
                <a:solidFill>
                  <a:schemeClr val="tx1"/>
                </a:solidFill>
                <a:effectLst/>
                <a:latin typeface="+mn-lt"/>
                <a:ea typeface="+mn-ea"/>
                <a:cs typeface="+mn-cs"/>
              </a:rPr>
              <a:t>Маклину</a:t>
            </a:r>
            <a:r>
              <a:rPr lang="ru-RU" sz="1200" b="0" i="0" kern="1200" dirty="0">
                <a:solidFill>
                  <a:schemeClr val="tx1"/>
                </a:solidFill>
                <a:effectLst/>
                <a:latin typeface="+mn-lt"/>
                <a:ea typeface="+mn-ea"/>
                <a:cs typeface="+mn-cs"/>
              </a:rPr>
              <a:t> выдвинуть теорию «триединого мозга (или разума)» человека. Согласно этой теории мозг в процессе своей эволюции прошел несколько стадий, которые наслаивались одна на другую. </a:t>
            </a:r>
          </a:p>
          <a:p>
            <a:r>
              <a:rPr lang="ru-RU" sz="1200" b="0" i="0" kern="1200" dirty="0">
                <a:solidFill>
                  <a:schemeClr val="tx1"/>
                </a:solidFill>
                <a:effectLst/>
                <a:latin typeface="+mn-lt"/>
                <a:ea typeface="+mn-ea"/>
                <a:cs typeface="+mn-cs"/>
              </a:rPr>
              <a:t>Пол Д. </a:t>
            </a:r>
            <a:r>
              <a:rPr lang="ru-RU" sz="1200" b="0" i="0" kern="1200" dirty="0" err="1">
                <a:solidFill>
                  <a:schemeClr val="tx1"/>
                </a:solidFill>
                <a:effectLst/>
                <a:latin typeface="+mn-lt"/>
                <a:ea typeface="+mn-ea"/>
                <a:cs typeface="+mn-cs"/>
              </a:rPr>
              <a:t>Маклин</a:t>
            </a:r>
            <a:r>
              <a:rPr lang="ru-RU" sz="1200" b="0" i="0" kern="1200" dirty="0">
                <a:solidFill>
                  <a:schemeClr val="tx1"/>
                </a:solidFill>
                <a:effectLst/>
                <a:latin typeface="+mn-lt"/>
                <a:ea typeface="+mn-ea"/>
                <a:cs typeface="+mn-cs"/>
              </a:rPr>
              <a:t> (1 мая 1913 – 26 декабря 2007) был американским врачом и </a:t>
            </a:r>
            <a:r>
              <a:rPr lang="ru-RU" sz="1200" b="0" i="0" kern="1200" dirty="0" err="1">
                <a:solidFill>
                  <a:schemeClr val="tx1"/>
                </a:solidFill>
                <a:effectLst/>
                <a:latin typeface="+mn-lt"/>
                <a:ea typeface="+mn-ea"/>
                <a:cs typeface="+mn-cs"/>
              </a:rPr>
              <a:t>нейробиологом</a:t>
            </a:r>
            <a:r>
              <a:rPr lang="ru-RU" sz="1200" b="0" i="0" kern="1200" dirty="0">
                <a:solidFill>
                  <a:schemeClr val="tx1"/>
                </a:solidFill>
                <a:effectLst/>
                <a:latin typeface="+mn-lt"/>
                <a:ea typeface="+mn-ea"/>
                <a:cs typeface="+mn-cs"/>
              </a:rPr>
              <a:t>, который сделал значительные вклады в областях физиологии, психиатрии и мозгового исследования посредством его работы в </a:t>
            </a:r>
            <a:r>
              <a:rPr lang="ru-RU" sz="1200" b="0" i="0" kern="1200" dirty="0" err="1">
                <a:solidFill>
                  <a:schemeClr val="tx1"/>
                </a:solidFill>
                <a:effectLst/>
                <a:latin typeface="+mn-lt"/>
                <a:ea typeface="+mn-ea"/>
                <a:cs typeface="+mn-cs"/>
              </a:rPr>
              <a:t>Йельской</a:t>
            </a:r>
            <a:r>
              <a:rPr lang="ru-RU" sz="1200" b="0" i="0" kern="1200" dirty="0">
                <a:solidFill>
                  <a:schemeClr val="tx1"/>
                </a:solidFill>
                <a:effectLst/>
                <a:latin typeface="+mn-lt"/>
                <a:ea typeface="+mn-ea"/>
                <a:cs typeface="+mn-cs"/>
              </a:rPr>
              <a:t> Медицинской школе и Национальном Институте Психического здоровья. Эволюционная триединая мозговая теория </a:t>
            </a:r>
            <a:r>
              <a:rPr lang="ru-RU" sz="1200" b="0" i="0" kern="1200" dirty="0" err="1">
                <a:solidFill>
                  <a:schemeClr val="tx1"/>
                </a:solidFill>
                <a:effectLst/>
                <a:latin typeface="+mn-lt"/>
                <a:ea typeface="+mn-ea"/>
                <a:cs typeface="+mn-cs"/>
              </a:rPr>
              <a:t>Маклина</a:t>
            </a:r>
            <a:r>
              <a:rPr lang="ru-RU" sz="1200" b="0" i="0" kern="1200" dirty="0">
                <a:solidFill>
                  <a:schemeClr val="tx1"/>
                </a:solidFill>
                <a:effectLst/>
                <a:latin typeface="+mn-lt"/>
                <a:ea typeface="+mn-ea"/>
                <a:cs typeface="+mn-cs"/>
              </a:rPr>
              <a:t> предложила, чтобы человеческий мозг был в действительности тремя мозгами в одном.</a:t>
            </a:r>
          </a:p>
          <a:p>
            <a:br>
              <a:rPr lang="ru-RU" dirty="0"/>
            </a:br>
            <a:r>
              <a:rPr lang="ru-RU" sz="1200" b="1" i="0" kern="1200" dirty="0">
                <a:solidFill>
                  <a:schemeClr val="tx1"/>
                </a:solidFill>
                <a:effectLst/>
                <a:latin typeface="+mn-lt"/>
                <a:ea typeface="+mn-ea"/>
                <a:cs typeface="+mn-cs"/>
              </a:rPr>
              <a:t>Древний мозг, мозг рептилии</a:t>
            </a:r>
            <a:r>
              <a:rPr lang="ru-RU" sz="1200" b="0" i="0" kern="1200" dirty="0">
                <a:solidFill>
                  <a:schemeClr val="tx1"/>
                </a:solidFill>
                <a:effectLst/>
                <a:latin typeface="+mn-lt"/>
                <a:ea typeface="+mn-ea"/>
                <a:cs typeface="+mn-cs"/>
              </a:rPr>
              <a:t> отвечает за выполнение простейших базовых функций, за ежедневное, ежесекундное функционирование организма: дыхание, сон, циркуляция крови, сокращение мышц в ответ на внешнюю стимуляцию. Все эти функции сохраняются, даже когда сознание отключено, например во сне или при наркозе. Эта часть мозга называется мозгом рептилии, так как именно рептилии являются простейшими живыми существами, у которых встречается подобная анатомическая структура. Стратегию поведения «бежать или сражаться» тоже часто относят к функциям мозга рептилии. Ему порядка ста миллионов лет.</a:t>
            </a:r>
            <a:br>
              <a:rPr lang="ru-RU" dirty="0"/>
            </a:br>
            <a:r>
              <a:rPr lang="ru-RU" sz="1200" b="1" i="0" kern="1200" dirty="0">
                <a:solidFill>
                  <a:schemeClr val="tx1"/>
                </a:solidFill>
                <a:effectLst/>
                <a:latin typeface="+mn-lt"/>
                <a:ea typeface="+mn-ea"/>
                <a:cs typeface="+mn-cs"/>
              </a:rPr>
              <a:t>Средний мозг, </a:t>
            </a:r>
            <a:r>
              <a:rPr lang="ru-RU" sz="1200" b="1" i="0" kern="1200" dirty="0" err="1">
                <a:solidFill>
                  <a:schemeClr val="tx1"/>
                </a:solidFill>
                <a:effectLst/>
                <a:latin typeface="+mn-lt"/>
                <a:ea typeface="+mn-ea"/>
                <a:cs typeface="+mn-cs"/>
              </a:rPr>
              <a:t>лимбическая</a:t>
            </a:r>
            <a:r>
              <a:rPr lang="ru-RU" sz="1200" b="1" i="0" kern="1200" dirty="0">
                <a:solidFill>
                  <a:schemeClr val="tx1"/>
                </a:solidFill>
                <a:effectLst/>
                <a:latin typeface="+mn-lt"/>
                <a:ea typeface="+mn-ea"/>
                <a:cs typeface="+mn-cs"/>
              </a:rPr>
              <a:t> система</a:t>
            </a:r>
            <a:r>
              <a:rPr lang="ru-RU" sz="1200" b="0" i="0" kern="1200" dirty="0">
                <a:solidFill>
                  <a:schemeClr val="tx1"/>
                </a:solidFill>
                <a:effectLst/>
                <a:latin typeface="+mn-lt"/>
                <a:ea typeface="+mn-ea"/>
                <a:cs typeface="+mn-cs"/>
              </a:rPr>
              <a:t> надетая на древний мозг встречается у всех млекопитающих. Она участвует в регуляции функций внутренних органов, обоняния, инстинктивного поведения, памяти, сна, бодрствования , но в первую очередь </a:t>
            </a:r>
            <a:r>
              <a:rPr lang="ru-RU" sz="1200" b="0" i="0" kern="1200" dirty="0" err="1">
                <a:solidFill>
                  <a:schemeClr val="tx1"/>
                </a:solidFill>
                <a:effectLst/>
                <a:latin typeface="+mn-lt"/>
                <a:ea typeface="+mn-ea"/>
                <a:cs typeface="+mn-cs"/>
              </a:rPr>
              <a:t>лимбическая</a:t>
            </a:r>
            <a:r>
              <a:rPr lang="ru-RU" sz="1200" b="0" i="0" kern="1200" dirty="0">
                <a:solidFill>
                  <a:schemeClr val="tx1"/>
                </a:solidFill>
                <a:effectLst/>
                <a:latin typeface="+mn-lt"/>
                <a:ea typeface="+mn-ea"/>
                <a:cs typeface="+mn-cs"/>
              </a:rPr>
              <a:t> система отвечает за эмоции (поэтому эту часть мозга часто называют эмоциональным мозгом). Процессами, происходящими в </a:t>
            </a:r>
            <a:r>
              <a:rPr lang="ru-RU" sz="1200" b="0" i="0" kern="1200" dirty="0" err="1">
                <a:solidFill>
                  <a:schemeClr val="tx1"/>
                </a:solidFill>
                <a:effectLst/>
                <a:latin typeface="+mn-lt"/>
                <a:ea typeface="+mn-ea"/>
                <a:cs typeface="+mn-cs"/>
              </a:rPr>
              <a:t>лимбической</a:t>
            </a:r>
            <a:r>
              <a:rPr lang="ru-RU" sz="1200" b="0" i="0" kern="1200" dirty="0">
                <a:solidFill>
                  <a:schemeClr val="tx1"/>
                </a:solidFill>
                <a:effectLst/>
                <a:latin typeface="+mn-lt"/>
                <a:ea typeface="+mn-ea"/>
                <a:cs typeface="+mn-cs"/>
              </a:rPr>
              <a:t> системе, мы управлять не можем (за исключением наиболее просветлённых товарищей), но взаимообратная связь между сознанием и эмоциями существует постоянно. Ему порядка 50 миллионов лет.</a:t>
            </a:r>
            <a:br>
              <a:rPr lang="ru-RU" dirty="0"/>
            </a:br>
            <a:r>
              <a:rPr lang="ru-RU" sz="1200" b="0" i="0" kern="1200" dirty="0">
                <a:solidFill>
                  <a:schemeClr val="tx1"/>
                </a:solidFill>
                <a:effectLst/>
                <a:latin typeface="+mn-lt"/>
                <a:ea typeface="+mn-ea"/>
                <a:cs typeface="+mn-cs"/>
              </a:rPr>
              <a:t>И наконец, </a:t>
            </a:r>
            <a:r>
              <a:rPr lang="ru-RU" sz="1200" b="1" i="0" kern="1200" dirty="0" err="1">
                <a:solidFill>
                  <a:schemeClr val="tx1"/>
                </a:solidFill>
                <a:effectLst/>
                <a:latin typeface="+mn-lt"/>
                <a:ea typeface="+mn-ea"/>
                <a:cs typeface="+mn-cs"/>
              </a:rPr>
              <a:t>неокортекс</a:t>
            </a:r>
            <a:r>
              <a:rPr lang="ru-RU" sz="1200" b="1" i="0" kern="1200" dirty="0">
                <a:solidFill>
                  <a:schemeClr val="tx1"/>
                </a:solidFill>
                <a:effectLst/>
                <a:latin typeface="+mn-lt"/>
                <a:ea typeface="+mn-ea"/>
                <a:cs typeface="+mn-cs"/>
              </a:rPr>
              <a:t>, кора больших полушарий головного мозга</a:t>
            </a:r>
            <a:r>
              <a:rPr lang="ru-RU" sz="1200" b="0" i="0" kern="1200" dirty="0">
                <a:solidFill>
                  <a:schemeClr val="tx1"/>
                </a:solidFill>
                <a:effectLst/>
                <a:latin typeface="+mn-lt"/>
                <a:ea typeface="+mn-ea"/>
                <a:cs typeface="+mn-cs"/>
              </a:rPr>
              <a:t>, отвечает за высшую нервную деятельность. Именно эта часть мозга наиболее сильно развита у </a:t>
            </a:r>
            <a:r>
              <a:rPr lang="ru-RU" sz="1200" b="0" i="0" kern="1200" dirty="0" err="1">
                <a:solidFill>
                  <a:schemeClr val="tx1"/>
                </a:solidFill>
                <a:effectLst/>
                <a:latin typeface="+mn-lt"/>
                <a:ea typeface="+mn-ea"/>
                <a:cs typeface="+mn-cs"/>
              </a:rPr>
              <a:t>Homo</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sapience</a:t>
            </a:r>
            <a:r>
              <a:rPr lang="ru-RU" sz="1200" b="0" i="0" kern="1200" dirty="0">
                <a:solidFill>
                  <a:schemeClr val="tx1"/>
                </a:solidFill>
                <a:effectLst/>
                <a:latin typeface="+mn-lt"/>
                <a:ea typeface="+mn-ea"/>
                <a:cs typeface="+mn-cs"/>
              </a:rPr>
              <a:t> и определяет наше сознание. Здесь принимаются рациональные решения, ведется планирование, усваиваются результаты и наблюдения, решаются логические задачи. Можно сказать, что в этой части мозга формируется наше «я». И </a:t>
            </a:r>
            <a:r>
              <a:rPr lang="ru-RU" sz="1200" b="0" i="0" kern="1200" dirty="0" err="1">
                <a:solidFill>
                  <a:schemeClr val="tx1"/>
                </a:solidFill>
                <a:effectLst/>
                <a:latin typeface="+mn-lt"/>
                <a:ea typeface="+mn-ea"/>
                <a:cs typeface="+mn-cs"/>
              </a:rPr>
              <a:t>неокортекс</a:t>
            </a:r>
            <a:r>
              <a:rPr lang="ru-RU" sz="1200" b="0" i="0" kern="1200" dirty="0">
                <a:solidFill>
                  <a:schemeClr val="tx1"/>
                </a:solidFill>
                <a:effectLst/>
                <a:latin typeface="+mn-lt"/>
                <a:ea typeface="+mn-ea"/>
                <a:cs typeface="+mn-cs"/>
              </a:rPr>
              <a:t>, это единственная часть головного мозга, процессы в которой мы можем осознанно отследить. Это самый молодой вид мозга, ему два с половиной миллиона лет.</a:t>
            </a:r>
            <a:br>
              <a:rPr lang="ru-RU" dirty="0"/>
            </a:br>
            <a:br>
              <a:rPr lang="ru-RU" dirty="0"/>
            </a:br>
            <a:r>
              <a:rPr lang="ru-RU" sz="1200" b="0" i="0" kern="1200" dirty="0">
                <a:solidFill>
                  <a:schemeClr val="tx1"/>
                </a:solidFill>
                <a:effectLst/>
                <a:latin typeface="+mn-lt"/>
                <a:ea typeface="+mn-ea"/>
                <a:cs typeface="+mn-cs"/>
              </a:rPr>
              <a:t>У человека все три части мозга развиваются и взрослеют именно в таком порядке. Ребёнок приходит в этот мир с уже сформированным древним мозгом, с практически сформированным средним мозгом и с очень «недоделанной» корой больших полушарий. В течение первого года жизни соотношение мозга новорожденного к размеру взрослого возрастает с 64% до 88% , а масса мозга удваивается, к 3 - 4 годам она утраивается.</a:t>
            </a:r>
          </a:p>
          <a:p>
            <a:r>
              <a:rPr lang="ru-RU" sz="1200" b="0" i="0" kern="1200" dirty="0">
                <a:solidFill>
                  <a:schemeClr val="tx1"/>
                </a:solidFill>
                <a:effectLst/>
                <a:latin typeface="+mn-lt"/>
                <a:ea typeface="+mn-ea"/>
                <a:cs typeface="+mn-cs"/>
              </a:rPr>
              <a:t>Все три части мозга очень тесно между собой связаны и способны влиять друг на друга. Например в критической ситуации, когда нам угрожает опасность, доминирует рептильный мозг и реакция происходит на основании инстинктов, в тоже время возможности эмоционального и рационального разумов блокируются.</a:t>
            </a:r>
          </a:p>
          <a:p>
            <a:r>
              <a:rPr lang="ru-RU" sz="1200" b="0" i="0" kern="1200" dirty="0">
                <a:solidFill>
                  <a:schemeClr val="tx1"/>
                </a:solidFill>
                <a:effectLst/>
                <a:latin typeface="+mn-lt"/>
                <a:ea typeface="+mn-ea"/>
                <a:cs typeface="+mn-cs"/>
              </a:rPr>
              <a:t>Для того, чтобы </a:t>
            </a:r>
            <a:r>
              <a:rPr lang="ru-RU" sz="1200" b="0" i="0" kern="1200" dirty="0" err="1">
                <a:solidFill>
                  <a:schemeClr val="tx1"/>
                </a:solidFill>
                <a:effectLst/>
                <a:latin typeface="+mn-lt"/>
                <a:ea typeface="+mn-ea"/>
                <a:cs typeface="+mn-cs"/>
              </a:rPr>
              <a:t>неокортекс</a:t>
            </a:r>
            <a:r>
              <a:rPr lang="ru-RU" sz="1200" b="0" i="0" kern="1200" dirty="0">
                <a:solidFill>
                  <a:schemeClr val="tx1"/>
                </a:solidFill>
                <a:effectLst/>
                <a:latin typeface="+mn-lt"/>
                <a:ea typeface="+mn-ea"/>
                <a:cs typeface="+mn-cs"/>
              </a:rPr>
              <a:t> работал в полную силу, и мы, как следствие, могли творчески мыслить, принимать разумные решения, делать наилучшие выбор и действовать максимально эффективно, необходимо, чтобы эмоциональный мозг был в состоянии покоя.</a:t>
            </a:r>
            <a:r>
              <a:rPr lang="ru-RU" sz="1200" b="0" i="0" kern="1200" baseline="0" dirty="0">
                <a:solidFill>
                  <a:schemeClr val="tx1"/>
                </a:solidFill>
                <a:effectLst/>
                <a:latin typeface="+mn-lt"/>
                <a:ea typeface="+mn-ea"/>
                <a:cs typeface="+mn-cs"/>
              </a:rPr>
              <a:t> В </a:t>
            </a:r>
            <a:r>
              <a:rPr lang="ru-RU" sz="1200" b="0" i="0" kern="1200" baseline="0" dirty="0" err="1">
                <a:solidFill>
                  <a:schemeClr val="tx1"/>
                </a:solidFill>
                <a:effectLst/>
                <a:latin typeface="+mn-lt"/>
                <a:ea typeface="+mn-ea"/>
                <a:cs typeface="+mn-cs"/>
              </a:rPr>
              <a:t>коучинге</a:t>
            </a:r>
            <a:r>
              <a:rPr lang="ru-RU" sz="1200" b="0" i="0" kern="1200" baseline="0" dirty="0">
                <a:solidFill>
                  <a:schemeClr val="tx1"/>
                </a:solidFill>
                <a:effectLst/>
                <a:latin typeface="+mn-lt"/>
                <a:ea typeface="+mn-ea"/>
                <a:cs typeface="+mn-cs"/>
              </a:rPr>
              <a:t> мы работаем, как с </a:t>
            </a:r>
            <a:r>
              <a:rPr lang="ru-RU" sz="1200" b="0" i="0" kern="1200" baseline="0" dirty="0" err="1">
                <a:solidFill>
                  <a:schemeClr val="tx1"/>
                </a:solidFill>
                <a:effectLst/>
                <a:latin typeface="+mn-lt"/>
                <a:ea typeface="+mn-ea"/>
                <a:cs typeface="+mn-cs"/>
              </a:rPr>
              <a:t>неокортексом</a:t>
            </a:r>
            <a:r>
              <a:rPr lang="ru-RU" sz="1200" b="0" i="0" kern="1200" baseline="0" dirty="0">
                <a:solidFill>
                  <a:schemeClr val="tx1"/>
                </a:solidFill>
                <a:effectLst/>
                <a:latin typeface="+mn-lt"/>
                <a:ea typeface="+mn-ea"/>
                <a:cs typeface="+mn-cs"/>
              </a:rPr>
              <a:t>, так и с </a:t>
            </a:r>
            <a:r>
              <a:rPr lang="ru-RU" sz="1200" b="0" i="0" kern="1200" baseline="0" dirty="0" err="1">
                <a:solidFill>
                  <a:schemeClr val="tx1"/>
                </a:solidFill>
                <a:effectLst/>
                <a:latin typeface="+mn-lt"/>
                <a:ea typeface="+mn-ea"/>
                <a:cs typeface="+mn-cs"/>
              </a:rPr>
              <a:t>лимбической</a:t>
            </a:r>
            <a:r>
              <a:rPr lang="ru-RU" sz="1200" b="0" i="0" kern="1200" baseline="0" dirty="0">
                <a:solidFill>
                  <a:schemeClr val="tx1"/>
                </a:solidFill>
                <a:effectLst/>
                <a:latin typeface="+mn-lt"/>
                <a:ea typeface="+mn-ea"/>
                <a:cs typeface="+mn-cs"/>
              </a:rPr>
              <a:t> системой, позволяя через различные техники успокоить эмоции и ясно увидеть будущее.</a:t>
            </a:r>
            <a:endParaRPr lang="ru-RU" dirty="0"/>
          </a:p>
        </p:txBody>
      </p:sp>
      <p:sp>
        <p:nvSpPr>
          <p:cNvPr id="4" name="Номер слайда 3"/>
          <p:cNvSpPr>
            <a:spLocks noGrp="1"/>
          </p:cNvSpPr>
          <p:nvPr>
            <p:ph type="sldNum" sz="quarter" idx="10"/>
          </p:nvPr>
        </p:nvSpPr>
        <p:spPr/>
        <p:txBody>
          <a:bodyPr/>
          <a:lstStyle/>
          <a:p>
            <a:fld id="{6887AE9E-DB83-49C6-AA9A-6C7326E1EFC8}" type="slidenum">
              <a:rPr lang="ru-RU" smtClean="0"/>
              <a:pPr/>
              <a:t>6</a:t>
            </a:fld>
            <a:endParaRPr lang="ru-RU"/>
          </a:p>
        </p:txBody>
      </p:sp>
    </p:spTree>
    <p:extLst>
      <p:ext uri="{BB962C8B-B14F-4D97-AF65-F5344CB8AC3E}">
        <p14:creationId xmlns:p14="http://schemas.microsoft.com/office/powerpoint/2010/main" val="48260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fontAlgn="base"/>
            <a:r>
              <a:rPr lang="ru-RU" sz="1200" b="0" i="0" kern="1200" dirty="0">
                <a:solidFill>
                  <a:schemeClr val="tx1"/>
                </a:solidFill>
                <a:effectLst/>
                <a:latin typeface="+mn-lt"/>
                <a:ea typeface="+mn-ea"/>
                <a:cs typeface="+mn-cs"/>
              </a:rPr>
              <a:t>Знаменитый психолог,</a:t>
            </a:r>
            <a:r>
              <a:rPr lang="ru-RU" sz="1200" b="0" i="0" kern="1200" baseline="0" dirty="0">
                <a:solidFill>
                  <a:schemeClr val="tx1"/>
                </a:solidFill>
                <a:effectLst/>
                <a:latin typeface="+mn-lt"/>
                <a:ea typeface="+mn-ea"/>
                <a:cs typeface="+mn-cs"/>
              </a:rPr>
              <a:t> автор </a:t>
            </a:r>
            <a:r>
              <a:rPr lang="ru-RU" sz="1200" b="0" i="0" kern="1200" dirty="0">
                <a:solidFill>
                  <a:schemeClr val="tx1"/>
                </a:solidFill>
                <a:effectLst/>
                <a:latin typeface="+mn-lt"/>
                <a:ea typeface="+mn-ea"/>
                <a:cs typeface="+mn-cs"/>
              </a:rPr>
              <a:t>книг «Люди, которые играют в игры», Эрик Берн считает, что у каждого человека есть три состояния Я, или, как еще говорят, три Эго-состояния, определяющие, как он ведет себя с окружающими и что из этого в итоге получается. Эти состояния называются так:</a:t>
            </a:r>
          </a:p>
          <a:p>
            <a:pPr fontAlgn="base"/>
            <a:r>
              <a:rPr lang="ru-RU" sz="1200" b="0" i="0" kern="1200" dirty="0">
                <a:solidFill>
                  <a:schemeClr val="tx1"/>
                </a:solidFill>
                <a:effectLst/>
                <a:latin typeface="+mn-lt"/>
                <a:ea typeface="+mn-ea"/>
                <a:cs typeface="+mn-cs"/>
              </a:rPr>
              <a:t>Родитель</a:t>
            </a:r>
          </a:p>
          <a:p>
            <a:pPr fontAlgn="base"/>
            <a:r>
              <a:rPr lang="ru-RU" sz="1200" b="0" i="0" kern="1200" dirty="0">
                <a:solidFill>
                  <a:schemeClr val="tx1"/>
                </a:solidFill>
                <a:effectLst/>
                <a:latin typeface="+mn-lt"/>
                <a:ea typeface="+mn-ea"/>
                <a:cs typeface="+mn-cs"/>
              </a:rPr>
              <a:t>Взрослый</a:t>
            </a:r>
          </a:p>
          <a:p>
            <a:pPr fontAlgn="base"/>
            <a:r>
              <a:rPr lang="ru-RU" sz="1200" b="0" i="0" kern="1200" dirty="0">
                <a:solidFill>
                  <a:schemeClr val="tx1"/>
                </a:solidFill>
                <a:effectLst/>
                <a:latin typeface="+mn-lt"/>
                <a:ea typeface="+mn-ea"/>
                <a:cs typeface="+mn-cs"/>
              </a:rPr>
              <a:t>Ребенок</a:t>
            </a:r>
          </a:p>
          <a:p>
            <a:pPr fontAlgn="base"/>
            <a:r>
              <a:rPr lang="ru-RU" sz="1200" b="0" i="0" kern="1200" dirty="0">
                <a:solidFill>
                  <a:schemeClr val="tx1"/>
                </a:solidFill>
                <a:effectLst/>
                <a:latin typeface="+mn-lt"/>
                <a:ea typeface="+mn-ea"/>
                <a:cs typeface="+mn-cs"/>
              </a:rPr>
              <a:t>Изучению этих состояний посвящен </a:t>
            </a:r>
            <a:r>
              <a:rPr lang="ru-RU" sz="1200" b="0" i="0" kern="1200" dirty="0" err="1">
                <a:solidFill>
                  <a:schemeClr val="tx1"/>
                </a:solidFill>
                <a:effectLst/>
                <a:latin typeface="+mn-lt"/>
                <a:ea typeface="+mn-ea"/>
                <a:cs typeface="+mn-cs"/>
              </a:rPr>
              <a:t>транзактный</a:t>
            </a:r>
            <a:r>
              <a:rPr lang="ru-RU" sz="1200" b="0" i="0" kern="1200" dirty="0">
                <a:solidFill>
                  <a:schemeClr val="tx1"/>
                </a:solidFill>
                <a:effectLst/>
                <a:latin typeface="+mn-lt"/>
                <a:ea typeface="+mn-ea"/>
                <a:cs typeface="+mn-cs"/>
              </a:rPr>
              <a:t> анализ. Берн считает, что мы в каждый момент своей жизни находимся в одном из этих трех состояний. Причем их смена может происходить сколь угодно часто и быстро: например, вот только что руководитель общался со своим подчиненным с позиции Взрослого, уже через секунду обиделся на него как Ребенок, а через минуту начал его поучать из состояния Родителя. Одну единицу общения Берн называет транзакцией. Отсюда и название его подхода — </a:t>
            </a:r>
            <a:r>
              <a:rPr lang="ru-RU" sz="1200" b="0" i="0" kern="1200" dirty="0" err="1">
                <a:solidFill>
                  <a:schemeClr val="tx1"/>
                </a:solidFill>
                <a:effectLst/>
                <a:latin typeface="+mn-lt"/>
                <a:ea typeface="+mn-ea"/>
                <a:cs typeface="+mn-cs"/>
              </a:rPr>
              <a:t>транзактный</a:t>
            </a:r>
            <a:r>
              <a:rPr lang="ru-RU" sz="1200" b="0" i="0" kern="1200" dirty="0">
                <a:solidFill>
                  <a:schemeClr val="tx1"/>
                </a:solidFill>
                <a:effectLst/>
                <a:latin typeface="+mn-lt"/>
                <a:ea typeface="+mn-ea"/>
                <a:cs typeface="+mn-cs"/>
              </a:rPr>
              <a:t> анализ. </a:t>
            </a:r>
          </a:p>
          <a:p>
            <a:pPr fontAlgn="base"/>
            <a:r>
              <a:rPr lang="ru-RU" sz="1200" b="0" i="0" kern="1200" dirty="0">
                <a:solidFill>
                  <a:schemeClr val="tx1"/>
                </a:solidFill>
                <a:effectLst/>
                <a:latin typeface="+mn-lt"/>
                <a:ea typeface="+mn-ea"/>
                <a:cs typeface="+mn-cs"/>
              </a:rPr>
              <a:t>Состояние </a:t>
            </a:r>
            <a:r>
              <a:rPr lang="ru-RU" sz="1200" b="1" i="0" kern="1200" dirty="0">
                <a:solidFill>
                  <a:schemeClr val="tx1"/>
                </a:solidFill>
                <a:effectLst/>
                <a:latin typeface="+mn-lt"/>
                <a:ea typeface="+mn-ea"/>
                <a:cs typeface="+mn-cs"/>
              </a:rPr>
              <a:t>«Родитель»</a:t>
            </a:r>
            <a:r>
              <a:rPr lang="ru-RU" sz="1200" b="0" i="0" kern="1200" dirty="0">
                <a:solidFill>
                  <a:schemeClr val="tx1"/>
                </a:solidFill>
                <a:effectLst/>
                <a:latin typeface="+mn-lt"/>
                <a:ea typeface="+mn-ea"/>
                <a:cs typeface="+mn-cs"/>
              </a:rPr>
              <a:t> ведет свое происхождение от родительских образцов поведения. В этом состоянии человек чувствует, думает, действует, говорит и реагирует точно так же, как это делали его родители, когда он был ребенком. Он копирует поведение своих родителей.</a:t>
            </a:r>
          </a:p>
          <a:p>
            <a:pPr fontAlgn="base"/>
            <a:r>
              <a:rPr lang="ru-RU" sz="1200" b="0" i="0" kern="1200" dirty="0">
                <a:solidFill>
                  <a:schemeClr val="tx1"/>
                </a:solidFill>
                <a:effectLst/>
                <a:latin typeface="+mn-lt"/>
                <a:ea typeface="+mn-ea"/>
                <a:cs typeface="+mn-cs"/>
              </a:rPr>
              <a:t>Вторая группа состояний Я заключается в том, что человек объективно оценивает то, что с ним происходит, рассчитывая возможности и вероятности на основе прошлого опыта. Это состояние Я Эрик Берн называет </a:t>
            </a:r>
            <a:r>
              <a:rPr lang="ru-RU" sz="1200" b="1" i="0" kern="1200" dirty="0">
                <a:solidFill>
                  <a:schemeClr val="tx1"/>
                </a:solidFill>
                <a:effectLst/>
                <a:latin typeface="+mn-lt"/>
                <a:ea typeface="+mn-ea"/>
                <a:cs typeface="+mn-cs"/>
              </a:rPr>
              <a:t>«Взрослый».</a:t>
            </a:r>
            <a:r>
              <a:rPr lang="ru-RU" sz="1200" b="0" i="0" kern="1200" dirty="0">
                <a:solidFill>
                  <a:schemeClr val="tx1"/>
                </a:solidFill>
                <a:effectLst/>
                <a:latin typeface="+mn-lt"/>
                <a:ea typeface="+mn-ea"/>
                <a:cs typeface="+mn-cs"/>
              </a:rPr>
              <a:t> Его можно сравнить с функционированием компьютера. Человек в позиции Я-Взрослый пребывает в состоянии «здесь и сейчас». Он адекватно оценивает свои действия и поступки, полностью отдает себе в них отчет и берет на себя ответственность за все, что он делает.</a:t>
            </a:r>
          </a:p>
          <a:p>
            <a:pPr fontAlgn="base"/>
            <a:r>
              <a:rPr lang="ru-RU" sz="1200" b="0" i="0" kern="1200" dirty="0">
                <a:solidFill>
                  <a:schemeClr val="tx1"/>
                </a:solidFill>
                <a:effectLst/>
                <a:latin typeface="+mn-lt"/>
                <a:ea typeface="+mn-ea"/>
                <a:cs typeface="+mn-cs"/>
              </a:rPr>
              <a:t>Каждый человек несет в себе черты маленького мальчика или маленькой девочки. Он порой чувствует, мыслит, действует, говорит и реагирует точно так же, как это делал в детстве. Это состояние Я называется </a:t>
            </a:r>
            <a:r>
              <a:rPr lang="ru-RU" sz="1200" b="1" i="0" kern="1200" dirty="0">
                <a:solidFill>
                  <a:schemeClr val="tx1"/>
                </a:solidFill>
                <a:effectLst/>
                <a:latin typeface="+mn-lt"/>
                <a:ea typeface="+mn-ea"/>
                <a:cs typeface="+mn-cs"/>
              </a:rPr>
              <a:t>«Ребенок».</a:t>
            </a:r>
            <a:r>
              <a:rPr lang="ru-RU" sz="1200" b="0" i="0" kern="1200" dirty="0">
                <a:solidFill>
                  <a:schemeClr val="tx1"/>
                </a:solidFill>
                <a:effectLst/>
                <a:latin typeface="+mn-lt"/>
                <a:ea typeface="+mn-ea"/>
                <a:cs typeface="+mn-cs"/>
              </a:rPr>
              <a:t> Его нельзя считать ребяческим или незрелым, это состояние только напоминает ребенка определенного возраста, в основном двух-пяти лет. Это мысли, чувства и переживания, которые проигрываются из детского возраста. Когда мы в позиции Эго-Ребенка, мы находимся в состоянии контролируемых, в состоянии объектов воспитания, объектов обожания, то есть в состоянии тех, кем мы являлись, когда были детьми.</a:t>
            </a:r>
          </a:p>
          <a:p>
            <a:pPr fontAlgn="base"/>
            <a:r>
              <a:rPr lang="ru-RU" sz="1200" b="0" i="0" kern="1200" dirty="0">
                <a:solidFill>
                  <a:schemeClr val="tx1"/>
                </a:solidFill>
                <a:effectLst/>
                <a:latin typeface="+mn-lt"/>
                <a:ea typeface="+mn-ea"/>
                <a:cs typeface="+mn-cs"/>
              </a:rPr>
              <a:t>Какое из трех состояний Я более конструктивное и почему?</a:t>
            </a:r>
          </a:p>
          <a:p>
            <a:pPr fontAlgn="base"/>
            <a:r>
              <a:rPr lang="ru-RU" sz="1200" b="0" i="0" kern="1200" dirty="0">
                <a:solidFill>
                  <a:schemeClr val="tx1"/>
                </a:solidFill>
                <a:effectLst/>
                <a:latin typeface="+mn-lt"/>
                <a:ea typeface="+mn-ea"/>
                <a:cs typeface="+mn-cs"/>
              </a:rPr>
              <a:t> </a:t>
            </a:r>
            <a:r>
              <a:rPr lang="ru-RU" sz="1200" b="1" i="0" kern="1200" dirty="0">
                <a:solidFill>
                  <a:schemeClr val="tx1"/>
                </a:solidFill>
                <a:effectLst/>
                <a:latin typeface="+mn-lt"/>
                <a:ea typeface="+mn-ea"/>
                <a:cs typeface="+mn-cs"/>
              </a:rPr>
              <a:t>Человек становится зрелой личностью, когда в его поведении доминирует состояние Взрослого</a:t>
            </a:r>
            <a:r>
              <a:rPr lang="ru-RU" sz="1200" b="0" i="0" kern="1200" dirty="0">
                <a:solidFill>
                  <a:schemeClr val="tx1"/>
                </a:solidFill>
                <a:effectLst/>
                <a:latin typeface="+mn-lt"/>
                <a:ea typeface="+mn-ea"/>
                <a:cs typeface="+mn-cs"/>
              </a:rPr>
              <a:t>. Если же преобладает Ребенок или Родитель, это приводит к неадекватному поведению и к искажению мироощущения. И поэтому задача каждого человека — добиться баланса трех Я-состояний с помощью усиления роли Взрослого.</a:t>
            </a:r>
          </a:p>
          <a:p>
            <a:pPr fontAlgn="base"/>
            <a:r>
              <a:rPr lang="ru-RU" sz="1200" b="0" i="0" kern="1200" dirty="0">
                <a:solidFill>
                  <a:schemeClr val="tx1"/>
                </a:solidFill>
                <a:effectLst/>
                <a:latin typeface="+mn-lt"/>
                <a:ea typeface="+mn-ea"/>
                <a:cs typeface="+mn-cs"/>
              </a:rPr>
              <a:t>В состоянии Ребенка у человека наблюдается достаточно большой перекос в сторону манипулирования, спонтанности реакций, а также нежелания или неспособности взять на себя ответственность за свои поступки. А в состоянии Родителя в первую и главную очередь доминирует контролирующая функция и </a:t>
            </a:r>
            <a:r>
              <a:rPr lang="ru-RU" sz="1200" b="0" i="0" kern="1200" dirty="0" err="1">
                <a:solidFill>
                  <a:schemeClr val="tx1"/>
                </a:solidFill>
                <a:effectLst/>
                <a:latin typeface="+mn-lt"/>
                <a:ea typeface="+mn-ea"/>
                <a:cs typeface="+mn-cs"/>
              </a:rPr>
              <a:t>перфекционизм</a:t>
            </a:r>
            <a:r>
              <a:rPr lang="ru-RU" sz="1200" b="0" i="0" kern="1200" dirty="0">
                <a:solidFill>
                  <a:schemeClr val="tx1"/>
                </a:solidFill>
                <a:effectLst/>
                <a:latin typeface="+mn-lt"/>
                <a:ea typeface="+mn-ea"/>
                <a:cs typeface="+mn-cs"/>
              </a:rPr>
              <a:t>, что тоже бывает опасно. Рассмотрим это на конкретном примере.</a:t>
            </a:r>
          </a:p>
          <a:p>
            <a:pPr fontAlgn="base"/>
            <a:r>
              <a:rPr lang="ru-RU" sz="1200" b="0" i="0" kern="1200" dirty="0">
                <a:solidFill>
                  <a:schemeClr val="tx1"/>
                </a:solidFill>
                <a:effectLst/>
                <a:latin typeface="+mn-lt"/>
                <a:ea typeface="+mn-ea"/>
                <a:cs typeface="+mn-cs"/>
              </a:rPr>
              <a:t>Человек совершил какую-то оплошность. Если у него доминирует Эго-Родитель, то он начинает ругать, пилить, «грызть» себя. Он постоянно прокручивает в голове эту ситуацию и что он сделал не так, корит себя. И эта внутренняя «</a:t>
            </a:r>
            <a:r>
              <a:rPr lang="ru-RU" sz="1200" b="0" i="0" kern="1200" dirty="0" err="1">
                <a:solidFill>
                  <a:schemeClr val="tx1"/>
                </a:solidFill>
                <a:effectLst/>
                <a:latin typeface="+mn-lt"/>
                <a:ea typeface="+mn-ea"/>
                <a:cs typeface="+mn-cs"/>
              </a:rPr>
              <a:t>пилёжка</a:t>
            </a:r>
            <a:r>
              <a:rPr lang="ru-RU" sz="1200" b="0" i="0" kern="1200" dirty="0">
                <a:solidFill>
                  <a:schemeClr val="tx1"/>
                </a:solidFill>
                <a:effectLst/>
                <a:latin typeface="+mn-lt"/>
                <a:ea typeface="+mn-ea"/>
                <a:cs typeface="+mn-cs"/>
              </a:rPr>
              <a:t>» может продолжаться сколь угодно долго. И в этом смысле состояние Эго-Родителя не является конструктивным. Ситуация не меняется, а психическое напряжение возрастает.</a:t>
            </a:r>
          </a:p>
          <a:p>
            <a:pPr fontAlgn="base"/>
            <a:r>
              <a:rPr lang="ru-RU" sz="1200" b="0" i="0" kern="1200" dirty="0">
                <a:solidFill>
                  <a:schemeClr val="tx1"/>
                </a:solidFill>
                <a:effectLst/>
                <a:latin typeface="+mn-lt"/>
                <a:ea typeface="+mn-ea"/>
                <a:cs typeface="+mn-cs"/>
              </a:rPr>
              <a:t>А как в такой ситуации ведет себя Взрослый? Эго-Взрослый говорит: «Да, здесь я сделал ошибку. Я знаю, как ее исправить. В следующий раз, когда возникнет такая же ситуация, я вспомню этот опыт и попробую избежать такого исхода. Я всего лишь человек, я не святой, у меня могут быть ошибки». Так разговаривает с собой Эго-Взрослый. Он разрешает себе ошибку, берет на себя ответственность за нее, он ее не отрицает, но эта ответственность здравая, он понимает, что не все в жизни от него зависит. Он извлекает опыт из данной ситуации, и этот опыт становится для него полезным звеном в следующей подобной ситуации. </a:t>
            </a:r>
          </a:p>
          <a:p>
            <a:pPr fontAlgn="base"/>
            <a:r>
              <a:rPr lang="ru-RU" sz="1200" b="0" i="0" kern="1200" dirty="0">
                <a:solidFill>
                  <a:schemeClr val="tx1"/>
                </a:solidFill>
                <a:effectLst/>
                <a:latin typeface="+mn-lt"/>
                <a:ea typeface="+mn-ea"/>
                <a:cs typeface="+mn-cs"/>
              </a:rPr>
              <a:t>Что же в подобной ситуации делает человек, который находится в состоянии Эго-Ребенка? Он обижается. Почему так происходит? Если Эго-Родитель берет на себя </a:t>
            </a:r>
            <a:r>
              <a:rPr lang="ru-RU" sz="1200" b="0" i="0" kern="1200" dirty="0" err="1">
                <a:solidFill>
                  <a:schemeClr val="tx1"/>
                </a:solidFill>
                <a:effectLst/>
                <a:latin typeface="+mn-lt"/>
                <a:ea typeface="+mn-ea"/>
                <a:cs typeface="+mn-cs"/>
              </a:rPr>
              <a:t>гиперответственность</a:t>
            </a:r>
            <a:r>
              <a:rPr lang="ru-RU" sz="1200" b="0" i="0" kern="1200" dirty="0">
                <a:solidFill>
                  <a:schemeClr val="tx1"/>
                </a:solidFill>
                <a:effectLst/>
                <a:latin typeface="+mn-lt"/>
                <a:ea typeface="+mn-ea"/>
                <a:cs typeface="+mn-cs"/>
              </a:rPr>
              <a:t> за все, что происходит, и поэтому так сильно себя ругает, то Эго-Ребенок, наоборот, считает, что если что-то получилось не так, то это виноваты мама, начальник, друг или кто-то еще. А раз они виноваты и поступили не так, как он ожидал, то они его разочаровали. Он на них обиделся и решил, что отомстит, ну, или перестанет с ними разговаривать.</a:t>
            </a:r>
          </a:p>
          <a:p>
            <a:pPr fontAlgn="base"/>
            <a:r>
              <a:rPr lang="ru-RU" sz="1200" b="0" i="0" kern="1200" dirty="0">
                <a:solidFill>
                  <a:schemeClr val="tx1"/>
                </a:solidFill>
                <a:effectLst/>
                <a:latin typeface="+mn-lt"/>
                <a:ea typeface="+mn-ea"/>
                <a:cs typeface="+mn-cs"/>
              </a:rPr>
              <a:t>Таким образом, Эрик Берн считает, что мы не должны допускать в своем поведении доминирования состояний Ребенка и Родителя. </a:t>
            </a:r>
          </a:p>
        </p:txBody>
      </p:sp>
      <p:sp>
        <p:nvSpPr>
          <p:cNvPr id="4" name="Номер слайда 3"/>
          <p:cNvSpPr>
            <a:spLocks noGrp="1"/>
          </p:cNvSpPr>
          <p:nvPr>
            <p:ph type="sldNum" sz="quarter" idx="10"/>
          </p:nvPr>
        </p:nvSpPr>
        <p:spPr/>
        <p:txBody>
          <a:bodyPr/>
          <a:lstStyle/>
          <a:p>
            <a:fld id="{6887AE9E-DB83-49C6-AA9A-6C7326E1EFC8}" type="slidenum">
              <a:rPr lang="ru-RU" smtClean="0"/>
              <a:pPr/>
              <a:t>8</a:t>
            </a:fld>
            <a:endParaRPr lang="ru-RU"/>
          </a:p>
        </p:txBody>
      </p:sp>
    </p:spTree>
    <p:extLst>
      <p:ext uri="{BB962C8B-B14F-4D97-AF65-F5344CB8AC3E}">
        <p14:creationId xmlns:p14="http://schemas.microsoft.com/office/powerpoint/2010/main" val="56101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E7C26E-85DA-461D-A741-3AEE1E3FEABF}" type="slidenum">
              <a:rPr lang="ru-RU" smtClean="0"/>
              <a:pPr/>
              <a:t>9</a:t>
            </a:fld>
            <a:endParaRPr lang="ru-RU"/>
          </a:p>
        </p:txBody>
      </p:sp>
    </p:spTree>
    <p:extLst>
      <p:ext uri="{BB962C8B-B14F-4D97-AF65-F5344CB8AC3E}">
        <p14:creationId xmlns:p14="http://schemas.microsoft.com/office/powerpoint/2010/main" val="190486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B71464F-9EBA-6349-8078-A13E9A9301F0}" type="slidenum">
              <a:rPr lang="x-none" smtClean="0"/>
              <a:t>15</a:t>
            </a:fld>
            <a:endParaRPr lang="x-none"/>
          </a:p>
        </p:txBody>
      </p:sp>
    </p:spTree>
    <p:extLst>
      <p:ext uri="{BB962C8B-B14F-4D97-AF65-F5344CB8AC3E}">
        <p14:creationId xmlns:p14="http://schemas.microsoft.com/office/powerpoint/2010/main" val="100227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62CB6F-9480-7745-8563-70567E82F87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id="{0D385E0A-DC08-CF44-AA59-E366C4026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id="{BCBBFEE6-B015-F347-B2DE-E707A105BE81}"/>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5" name="Нижний колонтитул 4">
            <a:extLst>
              <a:ext uri="{FF2B5EF4-FFF2-40B4-BE49-F238E27FC236}">
                <a16:creationId xmlns:a16="http://schemas.microsoft.com/office/drawing/2014/main" id="{E4D74E21-30FB-244E-9D61-EFD90CDBD234}"/>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95E5FCD9-8DC8-C547-A7A6-B81D3C947426}"/>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244925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4A57C4-7D16-D245-B947-9FBDD3E72797}"/>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CC378C65-8A99-E648-A10D-CF5B8A5B6F9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9D156906-0F87-C540-A4D2-BD98F2A3049E}"/>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5" name="Нижний колонтитул 4">
            <a:extLst>
              <a:ext uri="{FF2B5EF4-FFF2-40B4-BE49-F238E27FC236}">
                <a16:creationId xmlns:a16="http://schemas.microsoft.com/office/drawing/2014/main" id="{67616227-C73D-694B-A10B-7C87BF1A165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FA2375CC-517E-2F4B-B1AF-D3772E38000F}"/>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385667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D854BCF-5A26-A24E-BE7F-451EF8DE0BA6}"/>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id="{2E9120AA-7655-5A49-B680-B5A8D143546B}"/>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D4485AEE-C454-484C-BF50-E64D4C2137E7}"/>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5" name="Нижний колонтитул 4">
            <a:extLst>
              <a:ext uri="{FF2B5EF4-FFF2-40B4-BE49-F238E27FC236}">
                <a16:creationId xmlns:a16="http://schemas.microsoft.com/office/drawing/2014/main" id="{531910B9-D632-B540-A6BC-14AB5FD1C82C}"/>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860EFEE7-41D8-EF4E-9568-20E17647DF6D}"/>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192317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0E358-DDF9-1F4D-8EA3-D4DEDFDE9DD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45723578-BD97-EF41-A3A2-C256DD451DA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945F07DF-0F41-0E46-80A1-C5F914BC2A17}"/>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5" name="Нижний колонтитул 4">
            <a:extLst>
              <a:ext uri="{FF2B5EF4-FFF2-40B4-BE49-F238E27FC236}">
                <a16:creationId xmlns:a16="http://schemas.microsoft.com/office/drawing/2014/main" id="{7624E80F-F27F-0946-A8FB-F6EDACD4178D}"/>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8FDF2E55-78B6-2249-B7CB-156F8C1B4E39}"/>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324690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4D89BE-91ED-6D4F-9DA0-AF2E9D5D370D}"/>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id="{48BDAFEF-71AA-A044-9B35-349F02E87C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70ABDFB-15A6-AE49-A452-B70BA91DA062}"/>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5" name="Нижний колонтитул 4">
            <a:extLst>
              <a:ext uri="{FF2B5EF4-FFF2-40B4-BE49-F238E27FC236}">
                <a16:creationId xmlns:a16="http://schemas.microsoft.com/office/drawing/2014/main" id="{7390F498-417D-7945-AF45-FF6FB184AC95}"/>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a16="http://schemas.microsoft.com/office/drawing/2014/main" id="{2C3A382C-6CCF-E24A-B3B2-449B95CE4E3A}"/>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2382000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1DBFF-2714-5742-AB56-988DDEB3DF6B}"/>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id="{95BF5B3D-892A-924B-80E0-52BDF5BAEA9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id="{4C8339A1-A382-BC48-8023-D081FF84D8D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id="{F500A6A7-393B-8246-9BA1-6D4BA9E631BC}"/>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6" name="Нижний колонтитул 5">
            <a:extLst>
              <a:ext uri="{FF2B5EF4-FFF2-40B4-BE49-F238E27FC236}">
                <a16:creationId xmlns:a16="http://schemas.microsoft.com/office/drawing/2014/main" id="{027A8AE6-E0B9-1143-AD36-F6A03BD4EC61}"/>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id="{A26C0770-9957-7E44-BB7D-E700C2A8ECDA}"/>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427062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C2D98-318A-DB4C-AA58-E8F3F942CB98}"/>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id="{75CA6BA4-7AD8-7944-8EF7-A8BE9A9CB3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A9872C1-A9CC-DC4B-B4FC-4869A41F995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id="{46643C88-A1BB-9A44-B48E-8F52D6F75E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2AD8B986-866F-3E46-B31A-E66AF4221A1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id="{506A19A8-169D-8044-8388-2F5A486E4102}"/>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8" name="Нижний колонтитул 7">
            <a:extLst>
              <a:ext uri="{FF2B5EF4-FFF2-40B4-BE49-F238E27FC236}">
                <a16:creationId xmlns:a16="http://schemas.microsoft.com/office/drawing/2014/main" id="{EE1415AF-0300-EA44-8CF3-B6CE3E0B1357}"/>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a16="http://schemas.microsoft.com/office/drawing/2014/main" id="{182E5B0F-5760-A044-96D8-B68A04A3FF06}"/>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326307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5B03CA-E661-CC4F-B46C-12EA86F3C206}"/>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id="{713D99F5-B18C-F440-B8BA-8287550886B5}"/>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4" name="Нижний колонтитул 3">
            <a:extLst>
              <a:ext uri="{FF2B5EF4-FFF2-40B4-BE49-F238E27FC236}">
                <a16:creationId xmlns:a16="http://schemas.microsoft.com/office/drawing/2014/main" id="{04F6DA97-6D5E-CB43-988E-611DB0E23FC6}"/>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a16="http://schemas.microsoft.com/office/drawing/2014/main" id="{06F10C79-C2A1-444D-BB58-C91590F0D894}"/>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425326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3E8076F-85C4-424F-8C7F-E272B48CD3B6}"/>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3" name="Нижний колонтитул 2">
            <a:extLst>
              <a:ext uri="{FF2B5EF4-FFF2-40B4-BE49-F238E27FC236}">
                <a16:creationId xmlns:a16="http://schemas.microsoft.com/office/drawing/2014/main" id="{2B653004-1EDD-EA4F-AD81-D9E9F66514BF}"/>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a16="http://schemas.microsoft.com/office/drawing/2014/main" id="{4AE7AF0A-5973-B747-8313-E57AC4925F23}"/>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22798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201074-6B96-F84B-B325-0BDA54FF5AD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id="{BA2404D4-389B-274F-A77B-DA637E93C3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id="{AB0D3184-FBC7-CF45-9B48-277AB73A9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3696D8C-05D1-1F43-AF92-7E94C4051561}"/>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6" name="Нижний колонтитул 5">
            <a:extLst>
              <a:ext uri="{FF2B5EF4-FFF2-40B4-BE49-F238E27FC236}">
                <a16:creationId xmlns:a16="http://schemas.microsoft.com/office/drawing/2014/main" id="{C11DC8A1-6171-BA44-B295-CD0B0B380953}"/>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id="{B1A2E37A-5DC8-D14B-BB3B-11D1C6CDB08F}"/>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102749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83E1FE-38E2-E24F-AE90-B3F887C7A97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id="{03BBA15E-A1C1-394C-9091-5E4BAC9F6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id="{09CE92F1-A025-8940-9B5B-5B15E5401B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5F03194-A5A5-8D41-8355-AAD149BC1AC8}"/>
              </a:ext>
            </a:extLst>
          </p:cNvPr>
          <p:cNvSpPr>
            <a:spLocks noGrp="1"/>
          </p:cNvSpPr>
          <p:nvPr>
            <p:ph type="dt" sz="half" idx="10"/>
          </p:nvPr>
        </p:nvSpPr>
        <p:spPr/>
        <p:txBody>
          <a:bodyPr/>
          <a:lstStyle/>
          <a:p>
            <a:fld id="{1AC4CCD2-8DFC-8247-AE33-49E77FC8C38E}" type="datetimeFigureOut">
              <a:rPr lang="x-none" smtClean="0"/>
              <a:t>27.09.2022</a:t>
            </a:fld>
            <a:endParaRPr lang="x-none"/>
          </a:p>
        </p:txBody>
      </p:sp>
      <p:sp>
        <p:nvSpPr>
          <p:cNvPr id="6" name="Нижний колонтитул 5">
            <a:extLst>
              <a:ext uri="{FF2B5EF4-FFF2-40B4-BE49-F238E27FC236}">
                <a16:creationId xmlns:a16="http://schemas.microsoft.com/office/drawing/2014/main" id="{F807881F-12DB-3349-91E4-7CE6124FE6B2}"/>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a16="http://schemas.microsoft.com/office/drawing/2014/main" id="{A3B10FD7-6E27-574E-9B24-341B9F09E067}"/>
              </a:ext>
            </a:extLst>
          </p:cNvPr>
          <p:cNvSpPr>
            <a:spLocks noGrp="1"/>
          </p:cNvSpPr>
          <p:nvPr>
            <p:ph type="sldNum" sz="quarter" idx="12"/>
          </p:nvPr>
        </p:nvSpPr>
        <p:spPr/>
        <p:txBody>
          <a:bodyPr/>
          <a:lstStyle/>
          <a:p>
            <a:fld id="{CD0D6DD6-BFF8-744B-B274-11F2E8D267D7}" type="slidenum">
              <a:rPr lang="x-none" smtClean="0"/>
              <a:t>‹#›</a:t>
            </a:fld>
            <a:endParaRPr lang="x-none"/>
          </a:p>
        </p:txBody>
      </p:sp>
    </p:spTree>
    <p:extLst>
      <p:ext uri="{BB962C8B-B14F-4D97-AF65-F5344CB8AC3E}">
        <p14:creationId xmlns:p14="http://schemas.microsoft.com/office/powerpoint/2010/main" val="3714117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CFB175-C332-9349-8402-0B9EC765D3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id="{A145A6F4-79C4-3840-B807-2296ADF5D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id="{66B5C8DF-E957-8442-BEE6-0D8DEFC6B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4CCD2-8DFC-8247-AE33-49E77FC8C38E}" type="datetimeFigureOut">
              <a:rPr lang="x-none" smtClean="0"/>
              <a:t>27.09.2022</a:t>
            </a:fld>
            <a:endParaRPr lang="x-none"/>
          </a:p>
        </p:txBody>
      </p:sp>
      <p:sp>
        <p:nvSpPr>
          <p:cNvPr id="5" name="Нижний колонтитул 4">
            <a:extLst>
              <a:ext uri="{FF2B5EF4-FFF2-40B4-BE49-F238E27FC236}">
                <a16:creationId xmlns:a16="http://schemas.microsoft.com/office/drawing/2014/main" id="{21D45389-5CCB-BD4C-82D2-C60D7098F9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a16="http://schemas.microsoft.com/office/drawing/2014/main" id="{4F32DB18-3C61-B84B-AFED-F45AE650E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D6DD6-BFF8-744B-B274-11F2E8D267D7}" type="slidenum">
              <a:rPr lang="x-none" smtClean="0"/>
              <a:t>‹#›</a:t>
            </a:fld>
            <a:endParaRPr lang="x-none"/>
          </a:p>
        </p:txBody>
      </p:sp>
    </p:spTree>
    <p:extLst>
      <p:ext uri="{BB962C8B-B14F-4D97-AF65-F5344CB8AC3E}">
        <p14:creationId xmlns:p14="http://schemas.microsoft.com/office/powerpoint/2010/main" val="317552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mailto:info@ibcmschool.com" TargetMode="External"/><Relationship Id="rId10" Type="http://schemas.openxmlformats.org/officeDocument/2006/relationships/image" Target="../media/image23.png"/><Relationship Id="rId4" Type="http://schemas.openxmlformats.org/officeDocument/2006/relationships/hyperlink" Target="http://www.ibcmschool.com/" TargetMode="External"/><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Рисунок 4" descr="Изображение выглядит как человек, стол, пол, деревянный&#10;&#10;Автоматически созданное описание">
            <a:extLst>
              <a:ext uri="{FF2B5EF4-FFF2-40B4-BE49-F238E27FC236}">
                <a16:creationId xmlns:a16="http://schemas.microsoft.com/office/drawing/2014/main" id="{6A4311DD-BE6E-2C45-9051-B855DFD546C1}"/>
              </a:ext>
            </a:extLst>
          </p:cNvPr>
          <p:cNvPicPr>
            <a:picLocks noChangeAspect="1"/>
          </p:cNvPicPr>
          <p:nvPr/>
        </p:nvPicPr>
        <p:blipFill rotWithShape="1">
          <a:blip r:embed="rId2"/>
          <a:srcRect t="11212" b="388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Прямоугольник 3">
            <a:extLst>
              <a:ext uri="{FF2B5EF4-FFF2-40B4-BE49-F238E27FC236}">
                <a16:creationId xmlns:a16="http://schemas.microsoft.com/office/drawing/2014/main" id="{842892D3-DE83-6344-B58A-BB33838C9084}"/>
              </a:ext>
            </a:extLst>
          </p:cNvPr>
          <p:cNvSpPr/>
          <p:nvPr/>
        </p:nvSpPr>
        <p:spPr>
          <a:xfrm>
            <a:off x="1998921" y="1885950"/>
            <a:ext cx="7859454" cy="2876550"/>
          </a:xfrm>
          <a:prstGeom prst="rect">
            <a:avLst/>
          </a:prstGeom>
        </p:spPr>
        <p:txBody>
          <a:bodyPr vert="horz" lIns="91440" tIns="45720" rIns="91440" bIns="45720" rtlCol="0" anchor="ctr">
            <a:normAutofit fontScale="85000" lnSpcReduction="20000"/>
          </a:bodyPr>
          <a:lstStyle/>
          <a:p>
            <a:pPr algn="ctr">
              <a:lnSpc>
                <a:spcPct val="90000"/>
              </a:lnSpc>
              <a:spcBef>
                <a:spcPct val="0"/>
              </a:spcBef>
              <a:spcAft>
                <a:spcPts val="600"/>
              </a:spcAft>
            </a:pPr>
            <a:r>
              <a:rPr lang="ru-RU" sz="5600" b="1" i="0" u="none" strike="noStrike" dirty="0" err="1">
                <a:solidFill>
                  <a:srgbClr val="002060"/>
                </a:solidFill>
                <a:effectLst/>
                <a:latin typeface="Century Gothic" panose="020B0502020202020204" pitchFamily="34" charset="0"/>
                <a:ea typeface="+mj-ea"/>
                <a:cs typeface="+mj-cs"/>
              </a:rPr>
              <a:t>Менторинг</a:t>
            </a:r>
            <a:r>
              <a:rPr lang="ru-RU" sz="5600" b="1" i="0" u="none" strike="noStrike" dirty="0">
                <a:solidFill>
                  <a:srgbClr val="002060"/>
                </a:solidFill>
                <a:effectLst/>
                <a:latin typeface="Century Gothic" panose="020B0502020202020204" pitchFamily="34" charset="0"/>
                <a:ea typeface="+mj-ea"/>
                <a:cs typeface="+mj-cs"/>
              </a:rPr>
              <a:t>. </a:t>
            </a:r>
          </a:p>
          <a:p>
            <a:pPr algn="ctr">
              <a:lnSpc>
                <a:spcPct val="90000"/>
              </a:lnSpc>
              <a:spcBef>
                <a:spcPct val="0"/>
              </a:spcBef>
              <a:spcAft>
                <a:spcPts val="600"/>
              </a:spcAft>
            </a:pPr>
            <a:r>
              <a:rPr lang="en-US" sz="5600" b="1" i="0" u="none" strike="noStrike" dirty="0" err="1">
                <a:solidFill>
                  <a:srgbClr val="002060"/>
                </a:solidFill>
                <a:effectLst/>
                <a:latin typeface="Century Gothic" panose="020B0502020202020204" pitchFamily="34" charset="0"/>
                <a:ea typeface="+mj-ea"/>
                <a:cs typeface="+mj-cs"/>
              </a:rPr>
              <a:t>Результаты</a:t>
            </a:r>
            <a:r>
              <a:rPr lang="en-US" sz="5600" b="1" i="0" u="none" strike="noStrike" dirty="0">
                <a:solidFill>
                  <a:srgbClr val="002060"/>
                </a:solidFill>
                <a:effectLst/>
                <a:latin typeface="Century Gothic" panose="020B0502020202020204" pitchFamily="34" charset="0"/>
                <a:ea typeface="+mj-ea"/>
                <a:cs typeface="+mj-cs"/>
              </a:rPr>
              <a:t> </a:t>
            </a:r>
            <a:r>
              <a:rPr lang="ru-RU" sz="5600" b="1" i="0" u="none" strike="noStrike" dirty="0">
                <a:solidFill>
                  <a:srgbClr val="002060"/>
                </a:solidFill>
                <a:effectLst/>
                <a:latin typeface="Century Gothic" panose="020B0502020202020204" pitchFamily="34" charset="0"/>
                <a:ea typeface="+mj-ea"/>
                <a:cs typeface="+mj-cs"/>
              </a:rPr>
              <a:t>российских и зарубежных </a:t>
            </a:r>
            <a:r>
              <a:rPr lang="en-US" sz="5600" b="1" i="0" u="none" strike="noStrike" dirty="0" err="1">
                <a:solidFill>
                  <a:srgbClr val="002060"/>
                </a:solidFill>
                <a:effectLst/>
                <a:latin typeface="Century Gothic" panose="020B0502020202020204" pitchFamily="34" charset="0"/>
                <a:ea typeface="+mj-ea"/>
                <a:cs typeface="+mj-cs"/>
              </a:rPr>
              <a:t>менторинговых</a:t>
            </a:r>
            <a:r>
              <a:rPr lang="en-US" sz="5600" b="1" i="0" u="none" strike="noStrike" dirty="0">
                <a:solidFill>
                  <a:srgbClr val="002060"/>
                </a:solidFill>
                <a:effectLst/>
                <a:latin typeface="Century Gothic" panose="020B0502020202020204" pitchFamily="34" charset="0"/>
                <a:ea typeface="+mj-ea"/>
                <a:cs typeface="+mj-cs"/>
              </a:rPr>
              <a:t> </a:t>
            </a:r>
            <a:r>
              <a:rPr lang="en-US" sz="5600" b="1" i="0" u="none" strike="noStrike" dirty="0" err="1">
                <a:solidFill>
                  <a:srgbClr val="002060"/>
                </a:solidFill>
                <a:effectLst/>
                <a:latin typeface="Century Gothic" panose="020B0502020202020204" pitchFamily="34" charset="0"/>
                <a:ea typeface="+mj-ea"/>
                <a:cs typeface="+mj-cs"/>
              </a:rPr>
              <a:t>программ</a:t>
            </a:r>
            <a:endParaRPr lang="en-US" sz="5600" b="1" dirty="0">
              <a:solidFill>
                <a:srgbClr val="002060"/>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2016127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546BFE3-5721-D741-A958-2B4C2A8B3F52}"/>
              </a:ext>
            </a:extLst>
          </p:cNvPr>
          <p:cNvSpPr/>
          <p:nvPr/>
        </p:nvSpPr>
        <p:spPr>
          <a:xfrm>
            <a:off x="560387" y="1022937"/>
            <a:ext cx="9693987" cy="707886"/>
          </a:xfrm>
          <a:prstGeom prst="rect">
            <a:avLst/>
          </a:prstGeom>
        </p:spPr>
        <p:txBody>
          <a:bodyPr wrap="square">
            <a:spAutoFit/>
          </a:bodyPr>
          <a:lstStyle/>
          <a:p>
            <a:r>
              <a:rPr lang="ru-RU" sz="4000" b="1" i="0" u="none" strike="noStrike" dirty="0">
                <a:solidFill>
                  <a:schemeClr val="accent1">
                    <a:lumMod val="50000"/>
                  </a:schemeClr>
                </a:solidFill>
                <a:effectLst/>
                <a:latin typeface="Century Gothic" panose="020B0502020202020204" pitchFamily="34" charset="0"/>
              </a:rPr>
              <a:t>Результаты </a:t>
            </a:r>
            <a:r>
              <a:rPr lang="ru-RU" sz="4000" b="1" i="0" u="none" strike="noStrike" dirty="0" err="1">
                <a:solidFill>
                  <a:schemeClr val="accent1">
                    <a:lumMod val="50000"/>
                  </a:schemeClr>
                </a:solidFill>
                <a:effectLst/>
                <a:latin typeface="Century Gothic" panose="020B0502020202020204" pitchFamily="34" charset="0"/>
              </a:rPr>
              <a:t>коучинга</a:t>
            </a:r>
            <a:r>
              <a:rPr lang="ru-RU" sz="4000" b="1" i="0" u="none" strike="noStrike" dirty="0">
                <a:solidFill>
                  <a:schemeClr val="accent1">
                    <a:lumMod val="50000"/>
                  </a:schemeClr>
                </a:solidFill>
                <a:effectLst/>
                <a:latin typeface="Century Gothic" panose="020B0502020202020204" pitchFamily="34" charset="0"/>
              </a:rPr>
              <a:t> и </a:t>
            </a:r>
            <a:r>
              <a:rPr lang="ru-RU" sz="4000" b="1" i="0" u="none" strike="noStrike" dirty="0" err="1">
                <a:solidFill>
                  <a:schemeClr val="accent1">
                    <a:lumMod val="50000"/>
                  </a:schemeClr>
                </a:solidFill>
                <a:effectLst/>
                <a:latin typeface="Century Gothic" panose="020B0502020202020204" pitchFamily="34" charset="0"/>
              </a:rPr>
              <a:t>менторинга</a:t>
            </a:r>
            <a:endParaRPr lang="x-none" sz="4000" dirty="0">
              <a:solidFill>
                <a:schemeClr val="accent1">
                  <a:lumMod val="50000"/>
                </a:schemeClr>
              </a:solidFill>
              <a:latin typeface="Century Gothic" panose="020B0502020202020204" pitchFamily="34" charset="0"/>
            </a:endParaRPr>
          </a:p>
        </p:txBody>
      </p:sp>
      <p:sp>
        <p:nvSpPr>
          <p:cNvPr id="6" name="Прямоугольник 5">
            <a:extLst>
              <a:ext uri="{FF2B5EF4-FFF2-40B4-BE49-F238E27FC236}">
                <a16:creationId xmlns:a16="http://schemas.microsoft.com/office/drawing/2014/main" id="{77BEE66E-C626-134A-84DB-C5BD081A3899}"/>
              </a:ext>
            </a:extLst>
          </p:cNvPr>
          <p:cNvSpPr/>
          <p:nvPr/>
        </p:nvSpPr>
        <p:spPr>
          <a:xfrm>
            <a:off x="560387" y="2232836"/>
            <a:ext cx="11183938" cy="2646878"/>
          </a:xfrm>
          <a:prstGeom prst="rect">
            <a:avLst/>
          </a:prstGeom>
        </p:spPr>
        <p:txBody>
          <a:bodyPr wrap="square">
            <a:spAutoFit/>
          </a:bodyPr>
          <a:lstStyle/>
          <a:p>
            <a:pPr>
              <a:lnSpc>
                <a:spcPct val="150000"/>
              </a:lnSpc>
              <a:buClr>
                <a:srgbClr val="FCBE01"/>
              </a:buClr>
            </a:pPr>
            <a:r>
              <a:rPr lang="en-US" sz="2000" b="1"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C 2011</a:t>
            </a:r>
            <a:r>
              <a:rPr lang="ru-RU" sz="2000" b="1"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года: </a:t>
            </a:r>
            <a:r>
              <a:rPr lang="ru-RU" sz="20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Проекты по внедрению коучинга и </a:t>
            </a:r>
            <a:r>
              <a:rPr lang="ru-RU" sz="2000" spc="-1" dirty="0" err="1">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менторинга</a:t>
            </a:r>
            <a:r>
              <a:rPr lang="ru-RU" sz="20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 Сбербанк РФ,</a:t>
            </a:r>
            <a:r>
              <a:rPr lang="en-US" sz="20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 </a:t>
            </a:r>
            <a:r>
              <a:rPr lang="ru-RU" sz="20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Центробанк РФ </a:t>
            </a:r>
            <a:r>
              <a:rPr lang="ru-RU" sz="2000" spc="-1" dirty="0" err="1">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Волго</a:t>
            </a:r>
            <a:r>
              <a:rPr lang="ru-RU" sz="20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 - Вятский регион, «Лукойл», Правительство Татарстан, Правительство Нижегородской области, Банк Хлынов, «Фреш Авто» и т.д.</a:t>
            </a:r>
            <a:r>
              <a:rPr lang="ru-RU" sz="2000" dirty="0">
                <a:solidFill>
                  <a:srgbClr val="002060"/>
                </a:solidFill>
                <a:latin typeface="Century Gothic" panose="020B0502020202020204" pitchFamily="34" charset="0"/>
              </a:rPr>
              <a:t> </a:t>
            </a:r>
          </a:p>
          <a:p>
            <a:pPr>
              <a:lnSpc>
                <a:spcPct val="150000"/>
              </a:lnSpc>
              <a:buClr>
                <a:srgbClr val="FCBE01"/>
              </a:buClr>
            </a:pPr>
            <a:r>
              <a:rPr lang="ru-RU" sz="2000" b="1" dirty="0">
                <a:solidFill>
                  <a:srgbClr val="002060"/>
                </a:solidFill>
                <a:latin typeface="Century Gothic" panose="020B0502020202020204" pitchFamily="34" charset="0"/>
              </a:rPr>
              <a:t>С 2019года: </a:t>
            </a:r>
            <a:r>
              <a:rPr lang="en-US" sz="2000" dirty="0">
                <a:solidFill>
                  <a:srgbClr val="002060"/>
                </a:solidFill>
                <a:latin typeface="Century Gothic" panose="020B0502020202020204" pitchFamily="34" charset="0"/>
              </a:rPr>
              <a:t>IBCM - c</a:t>
            </a:r>
            <a:r>
              <a:rPr lang="ru-RU" sz="2000" dirty="0" err="1">
                <a:solidFill>
                  <a:srgbClr val="002060"/>
                </a:solidFill>
                <a:latin typeface="Century Gothic" panose="020B0502020202020204" pitchFamily="34" charset="0"/>
              </a:rPr>
              <a:t>оорганизатор</a:t>
            </a:r>
            <a:r>
              <a:rPr lang="ru-RU" sz="2000" dirty="0">
                <a:solidFill>
                  <a:srgbClr val="002060"/>
                </a:solidFill>
                <a:latin typeface="Century Gothic" panose="020B0502020202020204" pitchFamily="34" charset="0"/>
              </a:rPr>
              <a:t> программ ЕБРР по </a:t>
            </a:r>
            <a:r>
              <a:rPr lang="ru-RU" sz="2000" dirty="0" err="1">
                <a:solidFill>
                  <a:srgbClr val="002060"/>
                </a:solidFill>
                <a:latin typeface="Century Gothic" panose="020B0502020202020204" pitchFamily="34" charset="0"/>
              </a:rPr>
              <a:t>менторингу</a:t>
            </a:r>
            <a:r>
              <a:rPr lang="ru-RU" sz="2000" dirty="0">
                <a:solidFill>
                  <a:srgbClr val="002060"/>
                </a:solidFill>
                <a:latin typeface="Century Gothic" panose="020B0502020202020204" pitchFamily="34" charset="0"/>
              </a:rPr>
              <a:t> для женщин предпринимателей в Казахстане, Таджикистане, Киргизии, Монголии</a:t>
            </a:r>
          </a:p>
          <a:p>
            <a:pPr>
              <a:buClr>
                <a:srgbClr val="FCBE01"/>
              </a:buClr>
            </a:pPr>
            <a:endParaRPr lang="ru-RU" sz="16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endParaRPr>
          </a:p>
        </p:txBody>
      </p:sp>
      <p:grpSp>
        <p:nvGrpSpPr>
          <p:cNvPr id="2" name="Группа 1">
            <a:extLst>
              <a:ext uri="{FF2B5EF4-FFF2-40B4-BE49-F238E27FC236}">
                <a16:creationId xmlns:a16="http://schemas.microsoft.com/office/drawing/2014/main" id="{F15E3EB5-13DC-8BE1-9278-0F7E45BD83AB}"/>
              </a:ext>
            </a:extLst>
          </p:cNvPr>
          <p:cNvGrpSpPr/>
          <p:nvPr/>
        </p:nvGrpSpPr>
        <p:grpSpPr>
          <a:xfrm>
            <a:off x="0" y="1"/>
            <a:ext cx="12201427" cy="808074"/>
            <a:chOff x="594804" y="352687"/>
            <a:chExt cx="11606623" cy="899950"/>
          </a:xfrm>
        </p:grpSpPr>
        <p:pic>
          <p:nvPicPr>
            <p:cNvPr id="3" name="Рисунок 2">
              <a:extLst>
                <a:ext uri="{FF2B5EF4-FFF2-40B4-BE49-F238E27FC236}">
                  <a16:creationId xmlns:a16="http://schemas.microsoft.com/office/drawing/2014/main" id="{2166553C-AAB4-7E13-ED81-5A81FF84C1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5" name="Полилиния 27">
              <a:extLst>
                <a:ext uri="{FF2B5EF4-FFF2-40B4-BE49-F238E27FC236}">
                  <a16:creationId xmlns:a16="http://schemas.microsoft.com/office/drawing/2014/main" id="{74C88364-018B-E84C-B076-944AEF4FD4E8}"/>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14">
              <a:extLst>
                <a:ext uri="{FF2B5EF4-FFF2-40B4-BE49-F238E27FC236}">
                  <a16:creationId xmlns:a16="http://schemas.microsoft.com/office/drawing/2014/main" id="{71AC4D23-3E29-EE4A-AD11-FBE9C6EDF830}"/>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28008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8546BFE3-5721-D741-A958-2B4C2A8B3F52}"/>
              </a:ext>
            </a:extLst>
          </p:cNvPr>
          <p:cNvSpPr/>
          <p:nvPr/>
        </p:nvSpPr>
        <p:spPr>
          <a:xfrm>
            <a:off x="560387" y="665142"/>
            <a:ext cx="9376285" cy="707886"/>
          </a:xfrm>
          <a:prstGeom prst="rect">
            <a:avLst/>
          </a:prstGeom>
        </p:spPr>
        <p:txBody>
          <a:bodyPr wrap="none">
            <a:spAutoFit/>
          </a:bodyPr>
          <a:lstStyle/>
          <a:p>
            <a:r>
              <a:rPr lang="ru-RU" sz="4000" b="1" i="0" u="none" strike="noStrike" dirty="0">
                <a:solidFill>
                  <a:schemeClr val="accent1">
                    <a:lumMod val="50000"/>
                  </a:schemeClr>
                </a:solidFill>
                <a:effectLst/>
                <a:latin typeface="Century Gothic" panose="020B0502020202020204" pitchFamily="34" charset="0"/>
              </a:rPr>
              <a:t>Результаты </a:t>
            </a:r>
            <a:r>
              <a:rPr lang="ru-RU" sz="4000" b="1" i="0" u="none" strike="noStrike" dirty="0" err="1">
                <a:solidFill>
                  <a:schemeClr val="accent1">
                    <a:lumMod val="50000"/>
                  </a:schemeClr>
                </a:solidFill>
                <a:effectLst/>
                <a:latin typeface="Century Gothic" panose="020B0502020202020204" pitchFamily="34" charset="0"/>
              </a:rPr>
              <a:t>коучинга</a:t>
            </a:r>
            <a:r>
              <a:rPr lang="ru-RU" sz="4000" b="1" i="0" u="none" strike="noStrike" dirty="0">
                <a:solidFill>
                  <a:schemeClr val="accent1">
                    <a:lumMod val="50000"/>
                  </a:schemeClr>
                </a:solidFill>
                <a:effectLst/>
                <a:latin typeface="Century Gothic" panose="020B0502020202020204" pitchFamily="34" charset="0"/>
              </a:rPr>
              <a:t> и </a:t>
            </a:r>
            <a:r>
              <a:rPr lang="ru-RU" sz="4000" b="1" i="0" u="none" strike="noStrike" dirty="0" err="1">
                <a:solidFill>
                  <a:schemeClr val="accent1">
                    <a:lumMod val="50000"/>
                  </a:schemeClr>
                </a:solidFill>
                <a:effectLst/>
                <a:latin typeface="Century Gothic" panose="020B0502020202020204" pitchFamily="34" charset="0"/>
              </a:rPr>
              <a:t>менторинга</a:t>
            </a:r>
            <a:endParaRPr lang="x-none" sz="4000" dirty="0">
              <a:solidFill>
                <a:schemeClr val="accent1">
                  <a:lumMod val="50000"/>
                </a:schemeClr>
              </a:solidFill>
              <a:latin typeface="Century Gothic" panose="020B0502020202020204" pitchFamily="34" charset="0"/>
            </a:endParaRPr>
          </a:p>
        </p:txBody>
      </p:sp>
      <p:sp>
        <p:nvSpPr>
          <p:cNvPr id="6" name="Прямоугольник 5">
            <a:extLst>
              <a:ext uri="{FF2B5EF4-FFF2-40B4-BE49-F238E27FC236}">
                <a16:creationId xmlns:a16="http://schemas.microsoft.com/office/drawing/2014/main" id="{77BEE66E-C626-134A-84DB-C5BD081A3899}"/>
              </a:ext>
            </a:extLst>
          </p:cNvPr>
          <p:cNvSpPr/>
          <p:nvPr/>
        </p:nvSpPr>
        <p:spPr>
          <a:xfrm>
            <a:off x="560387" y="1609123"/>
            <a:ext cx="11183938" cy="338554"/>
          </a:xfrm>
          <a:prstGeom prst="rect">
            <a:avLst/>
          </a:prstGeom>
        </p:spPr>
        <p:txBody>
          <a:bodyPr wrap="square">
            <a:spAutoFit/>
          </a:bodyPr>
          <a:lstStyle/>
          <a:p>
            <a:r>
              <a:rPr lang="ru-RU" sz="1600" b="0" i="0" u="none" strike="noStrike" dirty="0">
                <a:solidFill>
                  <a:schemeClr val="accent1">
                    <a:lumMod val="50000"/>
                  </a:schemeClr>
                </a:solidFill>
                <a:effectLst/>
                <a:latin typeface=""/>
              </a:rPr>
              <a:t>Наиболее важные индикаторы воздействия </a:t>
            </a:r>
            <a:r>
              <a:rPr lang="ru-RU" sz="1600" b="0" i="0" u="none" strike="noStrike" dirty="0" err="1">
                <a:solidFill>
                  <a:schemeClr val="accent1">
                    <a:lumMod val="50000"/>
                  </a:schemeClr>
                </a:solidFill>
                <a:effectLst/>
                <a:latin typeface=""/>
              </a:rPr>
              <a:t>коучинга</a:t>
            </a:r>
            <a:r>
              <a:rPr lang="ru-RU" sz="1600" b="0" i="0" u="none" strike="noStrike" dirty="0">
                <a:solidFill>
                  <a:schemeClr val="accent1">
                    <a:lumMod val="50000"/>
                  </a:schemeClr>
                </a:solidFill>
                <a:effectLst/>
                <a:latin typeface=""/>
              </a:rPr>
              <a:t> и </a:t>
            </a:r>
            <a:r>
              <a:rPr lang="ru-RU" sz="1600" b="0" i="0" u="none" strike="noStrike" dirty="0" err="1">
                <a:solidFill>
                  <a:schemeClr val="accent1">
                    <a:lumMod val="50000"/>
                  </a:schemeClr>
                </a:solidFill>
                <a:effectLst/>
                <a:latin typeface=""/>
              </a:rPr>
              <a:t>менторинга</a:t>
            </a:r>
            <a:r>
              <a:rPr lang="ru-RU" sz="1600" b="0" i="0" u="none" strike="noStrike" dirty="0">
                <a:solidFill>
                  <a:schemeClr val="accent1">
                    <a:lumMod val="50000"/>
                  </a:schemeClr>
                </a:solidFill>
                <a:effectLst/>
                <a:latin typeface=""/>
              </a:rPr>
              <a:t> на человека / команду / организацию</a:t>
            </a:r>
            <a:endParaRPr lang="x-none" sz="1600" dirty="0">
              <a:solidFill>
                <a:schemeClr val="accent1">
                  <a:lumMod val="50000"/>
                </a:schemeClr>
              </a:solidFill>
              <a:latin typeface=""/>
            </a:endParaRPr>
          </a:p>
        </p:txBody>
      </p:sp>
      <p:pic>
        <p:nvPicPr>
          <p:cNvPr id="9" name="Рисунок 8">
            <a:extLst>
              <a:ext uri="{FF2B5EF4-FFF2-40B4-BE49-F238E27FC236}">
                <a16:creationId xmlns:a16="http://schemas.microsoft.com/office/drawing/2014/main" id="{F3D4B3E8-8C26-5C4F-A0B1-B8FFBA537E58}"/>
              </a:ext>
            </a:extLst>
          </p:cNvPr>
          <p:cNvPicPr>
            <a:picLocks noChangeAspect="1"/>
          </p:cNvPicPr>
          <p:nvPr/>
        </p:nvPicPr>
        <p:blipFill>
          <a:blip r:embed="rId2"/>
          <a:stretch>
            <a:fillRect/>
          </a:stretch>
        </p:blipFill>
        <p:spPr>
          <a:xfrm>
            <a:off x="3322897" y="2183772"/>
            <a:ext cx="5546205" cy="4438906"/>
          </a:xfrm>
          <a:prstGeom prst="rect">
            <a:avLst/>
          </a:prstGeom>
        </p:spPr>
      </p:pic>
      <p:grpSp>
        <p:nvGrpSpPr>
          <p:cNvPr id="2" name="Группа 1">
            <a:extLst>
              <a:ext uri="{FF2B5EF4-FFF2-40B4-BE49-F238E27FC236}">
                <a16:creationId xmlns:a16="http://schemas.microsoft.com/office/drawing/2014/main" id="{F15E3EB5-13DC-8BE1-9278-0F7E45BD83AB}"/>
              </a:ext>
            </a:extLst>
          </p:cNvPr>
          <p:cNvGrpSpPr/>
          <p:nvPr/>
        </p:nvGrpSpPr>
        <p:grpSpPr>
          <a:xfrm>
            <a:off x="0" y="1"/>
            <a:ext cx="12201427" cy="808074"/>
            <a:chOff x="594804" y="352687"/>
            <a:chExt cx="11606623" cy="899950"/>
          </a:xfrm>
        </p:grpSpPr>
        <p:pic>
          <p:nvPicPr>
            <p:cNvPr id="3" name="Рисунок 2">
              <a:extLst>
                <a:ext uri="{FF2B5EF4-FFF2-40B4-BE49-F238E27FC236}">
                  <a16:creationId xmlns:a16="http://schemas.microsoft.com/office/drawing/2014/main" id="{2166553C-AAB4-7E13-ED81-5A81FF84C1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5" name="Полилиния 27">
              <a:extLst>
                <a:ext uri="{FF2B5EF4-FFF2-40B4-BE49-F238E27FC236}">
                  <a16:creationId xmlns:a16="http://schemas.microsoft.com/office/drawing/2014/main" id="{74C88364-018B-E84C-B076-944AEF4FD4E8}"/>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14">
              <a:extLst>
                <a:ext uri="{FF2B5EF4-FFF2-40B4-BE49-F238E27FC236}">
                  <a16:creationId xmlns:a16="http://schemas.microsoft.com/office/drawing/2014/main" id="{71AC4D23-3E29-EE4A-AD11-FBE9C6EDF830}"/>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271759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7CF1F9-89F1-DA43-94D4-C0B91355F7F3}"/>
              </a:ext>
            </a:extLst>
          </p:cNvPr>
          <p:cNvSpPr>
            <a:spLocks noGrp="1"/>
          </p:cNvSpPr>
          <p:nvPr>
            <p:ph type="title"/>
          </p:nvPr>
        </p:nvSpPr>
        <p:spPr>
          <a:xfrm>
            <a:off x="870204" y="606564"/>
            <a:ext cx="10451592" cy="1325563"/>
          </a:xfrm>
        </p:spPr>
        <p:txBody>
          <a:bodyPr anchor="ctr">
            <a:normAutofit/>
          </a:bodyPr>
          <a:lstStyle/>
          <a:p>
            <a:r>
              <a:rPr lang="x-none" b="1" dirty="0">
                <a:solidFill>
                  <a:srgbClr val="002060"/>
                </a:solidFill>
                <a:latin typeface="Century Gothic" panose="020B0502020202020204" pitchFamily="34" charset="0"/>
              </a:rPr>
              <a:t>Статистика номинантов и победителей</a:t>
            </a: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Объект 3">
            <a:extLst>
              <a:ext uri="{FF2B5EF4-FFF2-40B4-BE49-F238E27FC236}">
                <a16:creationId xmlns:a16="http://schemas.microsoft.com/office/drawing/2014/main" id="{55B114A4-0421-474D-8BBC-CD2BA9831B84}"/>
              </a:ext>
            </a:extLst>
          </p:cNvPr>
          <p:cNvGraphicFramePr>
            <a:graphicFrameLocks noGrp="1"/>
          </p:cNvGraphicFramePr>
          <p:nvPr>
            <p:ph idx="1"/>
            <p:extLst>
              <p:ext uri="{D42A27DB-BD31-4B8C-83A1-F6EECF244321}">
                <p14:modId xmlns:p14="http://schemas.microsoft.com/office/powerpoint/2010/main" val="1590708660"/>
              </p:ext>
            </p:extLst>
          </p:nvPr>
        </p:nvGraphicFramePr>
        <p:xfrm>
          <a:off x="870204" y="2379807"/>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5E91625-00EE-D545-A068-23247513E5A0}"/>
              </a:ext>
            </a:extLst>
          </p:cNvPr>
          <p:cNvSpPr txBox="1"/>
          <p:nvPr/>
        </p:nvSpPr>
        <p:spPr>
          <a:xfrm>
            <a:off x="3282042" y="2588495"/>
            <a:ext cx="466794" cy="276999"/>
          </a:xfrm>
          <a:prstGeom prst="rect">
            <a:avLst/>
          </a:prstGeom>
          <a:noFill/>
        </p:spPr>
        <p:txBody>
          <a:bodyPr wrap="none" rtlCol="0">
            <a:spAutoFit/>
          </a:bodyPr>
          <a:lstStyle/>
          <a:p>
            <a:r>
              <a:rPr lang="x-none" sz="1200" dirty="0">
                <a:solidFill>
                  <a:srgbClr val="002060"/>
                </a:solidFill>
                <a:latin typeface="Century Gothic" panose="020B0502020202020204" pitchFamily="34" charset="0"/>
              </a:rPr>
              <a:t>(27)</a:t>
            </a:r>
          </a:p>
        </p:txBody>
      </p:sp>
      <p:sp>
        <p:nvSpPr>
          <p:cNvPr id="10" name="TextBox 9">
            <a:extLst>
              <a:ext uri="{FF2B5EF4-FFF2-40B4-BE49-F238E27FC236}">
                <a16:creationId xmlns:a16="http://schemas.microsoft.com/office/drawing/2014/main" id="{D615D83C-7B78-F243-96B3-DA76BEDA915C}"/>
              </a:ext>
            </a:extLst>
          </p:cNvPr>
          <p:cNvSpPr txBox="1"/>
          <p:nvPr/>
        </p:nvSpPr>
        <p:spPr>
          <a:xfrm>
            <a:off x="4691742" y="5386123"/>
            <a:ext cx="381836" cy="276999"/>
          </a:xfrm>
          <a:prstGeom prst="rect">
            <a:avLst/>
          </a:prstGeom>
          <a:noFill/>
        </p:spPr>
        <p:txBody>
          <a:bodyPr wrap="none" rtlCol="0">
            <a:spAutoFit/>
          </a:bodyPr>
          <a:lstStyle/>
          <a:p>
            <a:r>
              <a:rPr lang="x-none" sz="1200" dirty="0">
                <a:solidFill>
                  <a:srgbClr val="002060"/>
                </a:solidFill>
                <a:latin typeface="Century Gothic" panose="020B0502020202020204" pitchFamily="34" charset="0"/>
              </a:rPr>
              <a:t>(3)</a:t>
            </a:r>
          </a:p>
        </p:txBody>
      </p:sp>
      <p:sp>
        <p:nvSpPr>
          <p:cNvPr id="11" name="TextBox 10">
            <a:extLst>
              <a:ext uri="{FF2B5EF4-FFF2-40B4-BE49-F238E27FC236}">
                <a16:creationId xmlns:a16="http://schemas.microsoft.com/office/drawing/2014/main" id="{1F27E73E-48C4-1F4F-8A84-C6A82E7FFD42}"/>
              </a:ext>
            </a:extLst>
          </p:cNvPr>
          <p:cNvSpPr txBox="1"/>
          <p:nvPr/>
        </p:nvSpPr>
        <p:spPr>
          <a:xfrm>
            <a:off x="8177111" y="2726994"/>
            <a:ext cx="466794" cy="276999"/>
          </a:xfrm>
          <a:prstGeom prst="rect">
            <a:avLst/>
          </a:prstGeom>
          <a:noFill/>
        </p:spPr>
        <p:txBody>
          <a:bodyPr wrap="none" rtlCol="0">
            <a:spAutoFit/>
          </a:bodyPr>
          <a:lstStyle/>
          <a:p>
            <a:r>
              <a:rPr lang="x-none" sz="1200" dirty="0">
                <a:solidFill>
                  <a:srgbClr val="002060"/>
                </a:solidFill>
                <a:latin typeface="Century Gothic" panose="020B0502020202020204" pitchFamily="34" charset="0"/>
              </a:rPr>
              <a:t>(12)</a:t>
            </a:r>
          </a:p>
        </p:txBody>
      </p:sp>
      <p:sp>
        <p:nvSpPr>
          <p:cNvPr id="12" name="TextBox 11">
            <a:extLst>
              <a:ext uri="{FF2B5EF4-FFF2-40B4-BE49-F238E27FC236}">
                <a16:creationId xmlns:a16="http://schemas.microsoft.com/office/drawing/2014/main" id="{0BCD3582-F2F4-444B-8779-0939A926CF69}"/>
              </a:ext>
            </a:extLst>
          </p:cNvPr>
          <p:cNvSpPr txBox="1"/>
          <p:nvPr/>
        </p:nvSpPr>
        <p:spPr>
          <a:xfrm>
            <a:off x="9557656" y="5247623"/>
            <a:ext cx="381836" cy="276999"/>
          </a:xfrm>
          <a:prstGeom prst="rect">
            <a:avLst/>
          </a:prstGeom>
          <a:noFill/>
        </p:spPr>
        <p:txBody>
          <a:bodyPr wrap="none" rtlCol="0">
            <a:spAutoFit/>
          </a:bodyPr>
          <a:lstStyle/>
          <a:p>
            <a:r>
              <a:rPr lang="x-none" sz="1200" dirty="0">
                <a:solidFill>
                  <a:srgbClr val="002060"/>
                </a:solidFill>
                <a:latin typeface="Century Gothic" panose="020B0502020202020204" pitchFamily="34" charset="0"/>
              </a:rPr>
              <a:t>(2)</a:t>
            </a:r>
          </a:p>
        </p:txBody>
      </p:sp>
      <p:grpSp>
        <p:nvGrpSpPr>
          <p:cNvPr id="3" name="Группа 2">
            <a:extLst>
              <a:ext uri="{FF2B5EF4-FFF2-40B4-BE49-F238E27FC236}">
                <a16:creationId xmlns:a16="http://schemas.microsoft.com/office/drawing/2014/main" id="{31C8D1D1-5DEA-95CC-D684-CC19C409A57A}"/>
              </a:ext>
            </a:extLst>
          </p:cNvPr>
          <p:cNvGrpSpPr/>
          <p:nvPr/>
        </p:nvGrpSpPr>
        <p:grpSpPr>
          <a:xfrm>
            <a:off x="85060" y="1"/>
            <a:ext cx="11823405" cy="837279"/>
            <a:chOff x="594804" y="352687"/>
            <a:chExt cx="11606623" cy="899950"/>
          </a:xfrm>
        </p:grpSpPr>
        <p:pic>
          <p:nvPicPr>
            <p:cNvPr id="4" name="Рисунок 3">
              <a:extLst>
                <a:ext uri="{FF2B5EF4-FFF2-40B4-BE49-F238E27FC236}">
                  <a16:creationId xmlns:a16="http://schemas.microsoft.com/office/drawing/2014/main" id="{27B19CCB-DBB2-9364-81D4-E1716EB6D9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5" name="Полилиния 27">
              <a:extLst>
                <a:ext uri="{FF2B5EF4-FFF2-40B4-BE49-F238E27FC236}">
                  <a16:creationId xmlns:a16="http://schemas.microsoft.com/office/drawing/2014/main" id="{F7DEF979-69F2-2820-CF41-B9167E5D8126}"/>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14">
              <a:extLst>
                <a:ext uri="{FF2B5EF4-FFF2-40B4-BE49-F238E27FC236}">
                  <a16:creationId xmlns:a16="http://schemas.microsoft.com/office/drawing/2014/main" id="{0D7AF9FE-5226-63A7-5A1E-C42415039C41}"/>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2316561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9AD729-19DC-5B43-B45D-546B5484073F}"/>
              </a:ext>
            </a:extLst>
          </p:cNvPr>
          <p:cNvPicPr>
            <a:picLocks noChangeAspect="1"/>
          </p:cNvPicPr>
          <p:nvPr/>
        </p:nvPicPr>
        <p:blipFill>
          <a:blip r:embed="rId2"/>
          <a:stretch>
            <a:fillRect/>
          </a:stretch>
        </p:blipFill>
        <p:spPr>
          <a:xfrm>
            <a:off x="578600" y="2214197"/>
            <a:ext cx="3131262" cy="3086100"/>
          </a:xfrm>
          <a:prstGeom prst="rect">
            <a:avLst/>
          </a:prstGeom>
        </p:spPr>
      </p:pic>
      <p:pic>
        <p:nvPicPr>
          <p:cNvPr id="7" name="Рисунок 6">
            <a:extLst>
              <a:ext uri="{FF2B5EF4-FFF2-40B4-BE49-F238E27FC236}">
                <a16:creationId xmlns:a16="http://schemas.microsoft.com/office/drawing/2014/main" id="{1A0A5333-F67A-D045-8B41-535245F9790A}"/>
              </a:ext>
            </a:extLst>
          </p:cNvPr>
          <p:cNvPicPr>
            <a:picLocks noChangeAspect="1"/>
          </p:cNvPicPr>
          <p:nvPr/>
        </p:nvPicPr>
        <p:blipFill>
          <a:blip r:embed="rId3"/>
          <a:stretch>
            <a:fillRect/>
          </a:stretch>
        </p:blipFill>
        <p:spPr>
          <a:xfrm>
            <a:off x="8648847" y="2229676"/>
            <a:ext cx="3243830" cy="3197044"/>
          </a:xfrm>
          <a:prstGeom prst="rect">
            <a:avLst/>
          </a:prstGeom>
        </p:spPr>
      </p:pic>
      <p:sp>
        <p:nvSpPr>
          <p:cNvPr id="8" name="TextBox 7">
            <a:extLst>
              <a:ext uri="{FF2B5EF4-FFF2-40B4-BE49-F238E27FC236}">
                <a16:creationId xmlns:a16="http://schemas.microsoft.com/office/drawing/2014/main" id="{E7DA98A6-539E-D546-90C2-278A39173989}"/>
              </a:ext>
            </a:extLst>
          </p:cNvPr>
          <p:cNvSpPr txBox="1"/>
          <p:nvPr/>
        </p:nvSpPr>
        <p:spPr>
          <a:xfrm>
            <a:off x="810340" y="5411241"/>
            <a:ext cx="3201517" cy="369332"/>
          </a:xfrm>
          <a:prstGeom prst="rect">
            <a:avLst/>
          </a:prstGeom>
          <a:noFill/>
        </p:spPr>
        <p:txBody>
          <a:bodyPr wrap="none" rtlCol="0">
            <a:spAutoFit/>
          </a:bodyPr>
          <a:lstStyle/>
          <a:p>
            <a:r>
              <a:rPr lang="x-none" dirty="0">
                <a:solidFill>
                  <a:srgbClr val="002060"/>
                </a:solidFill>
                <a:latin typeface="Century Gothic" panose="020B0502020202020204" pitchFamily="34" charset="0"/>
              </a:rPr>
              <a:t>Не прошедшие обучение</a:t>
            </a:r>
          </a:p>
        </p:txBody>
      </p:sp>
      <p:pic>
        <p:nvPicPr>
          <p:cNvPr id="13" name="Рисунок 12">
            <a:extLst>
              <a:ext uri="{FF2B5EF4-FFF2-40B4-BE49-F238E27FC236}">
                <a16:creationId xmlns:a16="http://schemas.microsoft.com/office/drawing/2014/main" id="{7FAF7BC5-298C-6941-A663-61768471E850}"/>
              </a:ext>
            </a:extLst>
          </p:cNvPr>
          <p:cNvPicPr>
            <a:picLocks noChangeAspect="1"/>
          </p:cNvPicPr>
          <p:nvPr/>
        </p:nvPicPr>
        <p:blipFill>
          <a:blip r:embed="rId4"/>
          <a:stretch>
            <a:fillRect/>
          </a:stretch>
        </p:blipFill>
        <p:spPr>
          <a:xfrm>
            <a:off x="4613724" y="2214197"/>
            <a:ext cx="3131261" cy="3197044"/>
          </a:xfrm>
          <a:prstGeom prst="rect">
            <a:avLst/>
          </a:prstGeom>
        </p:spPr>
      </p:pic>
      <p:sp>
        <p:nvSpPr>
          <p:cNvPr id="15" name="TextBox 14">
            <a:extLst>
              <a:ext uri="{FF2B5EF4-FFF2-40B4-BE49-F238E27FC236}">
                <a16:creationId xmlns:a16="http://schemas.microsoft.com/office/drawing/2014/main" id="{93B29214-01FD-4848-AC2D-F3558A1CAC26}"/>
              </a:ext>
            </a:extLst>
          </p:cNvPr>
          <p:cNvSpPr txBox="1"/>
          <p:nvPr/>
        </p:nvSpPr>
        <p:spPr>
          <a:xfrm>
            <a:off x="1350149" y="775913"/>
            <a:ext cx="9491701" cy="1077218"/>
          </a:xfrm>
          <a:prstGeom prst="rect">
            <a:avLst/>
          </a:prstGeom>
          <a:noFill/>
        </p:spPr>
        <p:txBody>
          <a:bodyPr wrap="none" rtlCol="0">
            <a:spAutoFit/>
          </a:bodyPr>
          <a:lstStyle/>
          <a:p>
            <a:pPr algn="ctr"/>
            <a:r>
              <a:rPr lang="x-none" sz="3200" b="1" dirty="0">
                <a:solidFill>
                  <a:srgbClr val="002060"/>
                </a:solidFill>
                <a:latin typeface="Century Gothic" panose="020B0502020202020204" pitchFamily="34" charset="0"/>
              </a:rPr>
              <a:t>Динамика оценки взаимодействия в парах  </a:t>
            </a:r>
          </a:p>
          <a:p>
            <a:pPr algn="ctr"/>
            <a:r>
              <a:rPr lang="x-none" sz="3200" b="1" dirty="0">
                <a:solidFill>
                  <a:srgbClr val="002060"/>
                </a:solidFill>
                <a:latin typeface="Century Gothic" panose="020B0502020202020204" pitchFamily="34" charset="0"/>
              </a:rPr>
              <a:t>прошедших обучение</a:t>
            </a:r>
          </a:p>
        </p:txBody>
      </p:sp>
      <p:sp>
        <p:nvSpPr>
          <p:cNvPr id="16" name="TextBox 15">
            <a:extLst>
              <a:ext uri="{FF2B5EF4-FFF2-40B4-BE49-F238E27FC236}">
                <a16:creationId xmlns:a16="http://schemas.microsoft.com/office/drawing/2014/main" id="{8C7FF401-36AF-A941-90F6-E9198C0DE691}"/>
              </a:ext>
            </a:extLst>
          </p:cNvPr>
          <p:cNvSpPr txBox="1"/>
          <p:nvPr/>
        </p:nvSpPr>
        <p:spPr>
          <a:xfrm>
            <a:off x="4845463" y="5426720"/>
            <a:ext cx="2912977" cy="646331"/>
          </a:xfrm>
          <a:prstGeom prst="rect">
            <a:avLst/>
          </a:prstGeom>
          <a:noFill/>
        </p:spPr>
        <p:txBody>
          <a:bodyPr wrap="none" rtlCol="0">
            <a:spAutoFit/>
          </a:bodyPr>
          <a:lstStyle/>
          <a:p>
            <a:r>
              <a:rPr lang="x-none" dirty="0">
                <a:solidFill>
                  <a:srgbClr val="002060"/>
                </a:solidFill>
                <a:latin typeface="Century Gothic" panose="020B0502020202020204" pitchFamily="34" charset="0"/>
              </a:rPr>
              <a:t>Прошедшие обучение </a:t>
            </a:r>
          </a:p>
          <a:p>
            <a:pPr algn="ctr"/>
            <a:r>
              <a:rPr lang="x-none" dirty="0">
                <a:solidFill>
                  <a:srgbClr val="002060"/>
                </a:solidFill>
                <a:latin typeface="Century Gothic" panose="020B0502020202020204" pitchFamily="34" charset="0"/>
              </a:rPr>
              <a:t>в июне 2021</a:t>
            </a:r>
          </a:p>
        </p:txBody>
      </p:sp>
      <p:sp>
        <p:nvSpPr>
          <p:cNvPr id="17" name="TextBox 16">
            <a:extLst>
              <a:ext uri="{FF2B5EF4-FFF2-40B4-BE49-F238E27FC236}">
                <a16:creationId xmlns:a16="http://schemas.microsoft.com/office/drawing/2014/main" id="{E6EB2D34-8243-1B41-BD93-7F2FE4CCE273}"/>
              </a:ext>
            </a:extLst>
          </p:cNvPr>
          <p:cNvSpPr txBox="1"/>
          <p:nvPr/>
        </p:nvSpPr>
        <p:spPr>
          <a:xfrm>
            <a:off x="9001200" y="5426719"/>
            <a:ext cx="2912978" cy="646331"/>
          </a:xfrm>
          <a:prstGeom prst="rect">
            <a:avLst/>
          </a:prstGeom>
          <a:noFill/>
        </p:spPr>
        <p:txBody>
          <a:bodyPr wrap="none" rtlCol="0">
            <a:spAutoFit/>
          </a:bodyPr>
          <a:lstStyle/>
          <a:p>
            <a:pPr algn="ctr"/>
            <a:r>
              <a:rPr lang="x-none" dirty="0">
                <a:solidFill>
                  <a:srgbClr val="002060"/>
                </a:solidFill>
                <a:latin typeface="Century Gothic" panose="020B0502020202020204" pitchFamily="34" charset="0"/>
              </a:rPr>
              <a:t>Прошедшие обучение </a:t>
            </a:r>
          </a:p>
          <a:p>
            <a:pPr algn="ctr"/>
            <a:r>
              <a:rPr lang="x-none" dirty="0">
                <a:solidFill>
                  <a:srgbClr val="002060"/>
                </a:solidFill>
                <a:latin typeface="Century Gothic" panose="020B0502020202020204" pitchFamily="34" charset="0"/>
              </a:rPr>
              <a:t>в декабре 2021</a:t>
            </a:r>
          </a:p>
        </p:txBody>
      </p:sp>
      <p:grpSp>
        <p:nvGrpSpPr>
          <p:cNvPr id="2" name="Группа 1">
            <a:extLst>
              <a:ext uri="{FF2B5EF4-FFF2-40B4-BE49-F238E27FC236}">
                <a16:creationId xmlns:a16="http://schemas.microsoft.com/office/drawing/2014/main" id="{5DBA6981-5ADA-5F59-FCCE-D9CACB1277FA}"/>
              </a:ext>
            </a:extLst>
          </p:cNvPr>
          <p:cNvGrpSpPr/>
          <p:nvPr/>
        </p:nvGrpSpPr>
        <p:grpSpPr>
          <a:xfrm>
            <a:off x="85060" y="129582"/>
            <a:ext cx="11943864" cy="837981"/>
            <a:chOff x="594804" y="352687"/>
            <a:chExt cx="11606623" cy="899950"/>
          </a:xfrm>
        </p:grpSpPr>
        <p:pic>
          <p:nvPicPr>
            <p:cNvPr id="3" name="Рисунок 2">
              <a:extLst>
                <a:ext uri="{FF2B5EF4-FFF2-40B4-BE49-F238E27FC236}">
                  <a16:creationId xmlns:a16="http://schemas.microsoft.com/office/drawing/2014/main" id="{3FD0C755-8F07-08EA-B3FF-729FA253275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4" name="Полилиния 27">
              <a:extLst>
                <a:ext uri="{FF2B5EF4-FFF2-40B4-BE49-F238E27FC236}">
                  <a16:creationId xmlns:a16="http://schemas.microsoft.com/office/drawing/2014/main" id="{207EFBC8-F41B-5FA8-386D-6AE067BF050A}"/>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14">
              <a:extLst>
                <a:ext uri="{FF2B5EF4-FFF2-40B4-BE49-F238E27FC236}">
                  <a16:creationId xmlns:a16="http://schemas.microsoft.com/office/drawing/2014/main" id="{D8DC8F55-BC9F-A845-D3BE-F96EA3AD5FFB}"/>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337211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B3576ADC-E061-874A-85B7-FC1A6AC067BD}"/>
              </a:ext>
            </a:extLst>
          </p:cNvPr>
          <p:cNvPicPr>
            <a:picLocks noChangeAspect="1"/>
          </p:cNvPicPr>
          <p:nvPr/>
        </p:nvPicPr>
        <p:blipFill>
          <a:blip r:embed="rId2"/>
          <a:stretch>
            <a:fillRect/>
          </a:stretch>
        </p:blipFill>
        <p:spPr>
          <a:xfrm>
            <a:off x="612321" y="344431"/>
            <a:ext cx="10967357" cy="6169138"/>
          </a:xfrm>
          <a:prstGeom prst="rect">
            <a:avLst/>
          </a:prstGeom>
        </p:spPr>
      </p:pic>
      <p:grpSp>
        <p:nvGrpSpPr>
          <p:cNvPr id="2" name="Группа 1">
            <a:extLst>
              <a:ext uri="{FF2B5EF4-FFF2-40B4-BE49-F238E27FC236}">
                <a16:creationId xmlns:a16="http://schemas.microsoft.com/office/drawing/2014/main" id="{7383D379-056F-3259-8EF5-BB126E809660}"/>
              </a:ext>
            </a:extLst>
          </p:cNvPr>
          <p:cNvGrpSpPr/>
          <p:nvPr/>
        </p:nvGrpSpPr>
        <p:grpSpPr>
          <a:xfrm>
            <a:off x="0" y="108045"/>
            <a:ext cx="12201427" cy="700030"/>
            <a:chOff x="594804" y="352687"/>
            <a:chExt cx="11606623" cy="899950"/>
          </a:xfrm>
        </p:grpSpPr>
        <p:pic>
          <p:nvPicPr>
            <p:cNvPr id="3" name="Рисунок 2">
              <a:extLst>
                <a:ext uri="{FF2B5EF4-FFF2-40B4-BE49-F238E27FC236}">
                  <a16:creationId xmlns:a16="http://schemas.microsoft.com/office/drawing/2014/main" id="{3ACEF151-094A-3AFE-F961-5BEB77C76F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4" name="Полилиния 27">
              <a:extLst>
                <a:ext uri="{FF2B5EF4-FFF2-40B4-BE49-F238E27FC236}">
                  <a16:creationId xmlns:a16="http://schemas.microsoft.com/office/drawing/2014/main" id="{70AE6600-A110-3173-2C70-BB1ABC2A264E}"/>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14">
              <a:extLst>
                <a:ext uri="{FF2B5EF4-FFF2-40B4-BE49-F238E27FC236}">
                  <a16:creationId xmlns:a16="http://schemas.microsoft.com/office/drawing/2014/main" id="{DBC2AE40-5720-36B2-D873-2E4F822002AD}"/>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408000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p:cNvGrpSpPr/>
          <p:nvPr/>
        </p:nvGrpSpPr>
        <p:grpSpPr>
          <a:xfrm>
            <a:off x="987014" y="1110663"/>
            <a:ext cx="5506636" cy="1992663"/>
            <a:chOff x="987014" y="476455"/>
            <a:chExt cx="5506636" cy="1992663"/>
          </a:xfrm>
        </p:grpSpPr>
        <p:sp>
          <p:nvSpPr>
            <p:cNvPr id="30" name="Прямоугольник 29"/>
            <p:cNvSpPr/>
            <p:nvPr/>
          </p:nvSpPr>
          <p:spPr>
            <a:xfrm>
              <a:off x="999037" y="476455"/>
              <a:ext cx="5482591" cy="338554"/>
            </a:xfrm>
            <a:prstGeom prst="rect">
              <a:avLst/>
            </a:prstGeom>
          </p:spPr>
          <p:txBody>
            <a:bodyPr wrap="none">
              <a:spAutoFit/>
            </a:bodyPr>
            <a:lstStyle/>
            <a:p>
              <a:r>
                <a:rPr lang="ru-RU" sz="1600" dirty="0">
                  <a:solidFill>
                    <a:srgbClr val="286C83"/>
                  </a:solidFill>
                  <a:latin typeface="Roboto" panose="02000000000000000000" pitchFamily="2" charset="0"/>
                  <a:ea typeface="Roboto" panose="02000000000000000000" pitchFamily="2" charset="0"/>
                </a:rPr>
                <a:t>Международная бизнес-школа </a:t>
              </a:r>
              <a:r>
                <a:rPr lang="ru-RU" sz="1600" dirty="0" err="1">
                  <a:solidFill>
                    <a:srgbClr val="286C83"/>
                  </a:solidFill>
                  <a:latin typeface="Roboto" panose="02000000000000000000" pitchFamily="2" charset="0"/>
                  <a:ea typeface="Roboto" panose="02000000000000000000" pitchFamily="2" charset="0"/>
                </a:rPr>
                <a:t>коучинга</a:t>
              </a:r>
              <a:r>
                <a:rPr lang="ru-RU" sz="1600" dirty="0">
                  <a:solidFill>
                    <a:srgbClr val="286C83"/>
                  </a:solidFill>
                  <a:latin typeface="Roboto" panose="02000000000000000000" pitchFamily="2" charset="0"/>
                  <a:ea typeface="Roboto" panose="02000000000000000000" pitchFamily="2" charset="0"/>
                </a:rPr>
                <a:t> и </a:t>
              </a:r>
              <a:r>
                <a:rPr lang="ru-RU" sz="1600" dirty="0" err="1">
                  <a:solidFill>
                    <a:srgbClr val="286C83"/>
                  </a:solidFill>
                  <a:latin typeface="Roboto" panose="02000000000000000000" pitchFamily="2" charset="0"/>
                  <a:ea typeface="Roboto" panose="02000000000000000000" pitchFamily="2" charset="0"/>
                </a:rPr>
                <a:t>менторинга</a:t>
              </a:r>
              <a:endParaRPr lang="ru-RU" sz="1600" dirty="0">
                <a:solidFill>
                  <a:srgbClr val="286C83"/>
                </a:solidFill>
                <a:latin typeface="Roboto" panose="02000000000000000000" pitchFamily="2" charset="0"/>
                <a:ea typeface="Roboto" panose="02000000000000000000" pitchFamily="2" charset="0"/>
              </a:endParaRPr>
            </a:p>
          </p:txBody>
        </p:sp>
        <p:sp>
          <p:nvSpPr>
            <p:cNvPr id="31" name="Прямоугольник 30"/>
            <p:cNvSpPr/>
            <p:nvPr/>
          </p:nvSpPr>
          <p:spPr>
            <a:xfrm>
              <a:off x="987014" y="2130564"/>
              <a:ext cx="5506636" cy="338554"/>
            </a:xfrm>
            <a:prstGeom prst="rect">
              <a:avLst/>
            </a:prstGeom>
            <a:solidFill>
              <a:schemeClr val="bg1">
                <a:alpha val="49000"/>
              </a:schemeClr>
            </a:solidFill>
          </p:spPr>
          <p:txBody>
            <a:bodyPr wrap="none">
              <a:spAutoFit/>
            </a:bodyPr>
            <a:lstStyle/>
            <a:p>
              <a:r>
                <a:rPr lang="en-US" sz="1600" dirty="0">
                  <a:solidFill>
                    <a:srgbClr val="286C83">
                      <a:alpha val="69000"/>
                    </a:srgbClr>
                  </a:solidFill>
                  <a:latin typeface="Roboto" panose="02000000000000000000" pitchFamily="2" charset="0"/>
                  <a:ea typeface="Roboto" panose="02000000000000000000" pitchFamily="2" charset="0"/>
                </a:rPr>
                <a:t>International Business School of Coaching and Mentoring</a:t>
              </a:r>
              <a:endParaRPr lang="ru-RU" sz="1600" dirty="0">
                <a:solidFill>
                  <a:srgbClr val="286C83">
                    <a:alpha val="69000"/>
                  </a:srgbClr>
                </a:solidFill>
                <a:latin typeface="Roboto" panose="02000000000000000000" pitchFamily="2" charset="0"/>
                <a:ea typeface="Roboto" panose="02000000000000000000" pitchFamily="2" charset="0"/>
              </a:endParaRPr>
            </a:p>
          </p:txBody>
        </p:sp>
        <p:pic>
          <p:nvPicPr>
            <p:cNvPr id="32" name="Рисунок 31"/>
            <p:cNvPicPr>
              <a:picLocks noChangeAspect="1"/>
            </p:cNvPicPr>
            <p:nvPr/>
          </p:nvPicPr>
          <p:blipFill rotWithShape="1">
            <a:blip r:embed="rId3" cstate="print">
              <a:extLst>
                <a:ext uri="{28A0092B-C50C-407E-A947-70E740481C1C}">
                  <a14:useLocalDpi xmlns:a14="http://schemas.microsoft.com/office/drawing/2010/main" val="0"/>
                </a:ext>
              </a:extLst>
            </a:blip>
            <a:srcRect l="14488" t="38980" r="15473" b="37226"/>
            <a:stretch/>
          </p:blipFill>
          <p:spPr>
            <a:xfrm>
              <a:off x="1483916" y="925830"/>
              <a:ext cx="4512833" cy="1081315"/>
            </a:xfrm>
            <a:prstGeom prst="rect">
              <a:avLst/>
            </a:prstGeom>
          </p:spPr>
        </p:pic>
      </p:grpSp>
      <p:sp>
        <p:nvSpPr>
          <p:cNvPr id="17" name="Google Shape;558;p49"/>
          <p:cNvSpPr/>
          <p:nvPr/>
        </p:nvSpPr>
        <p:spPr>
          <a:xfrm>
            <a:off x="7782042" y="456747"/>
            <a:ext cx="3052946" cy="3170058"/>
          </a:xfrm>
          <a:prstGeom prst="rect">
            <a:avLst/>
          </a:prstGeom>
          <a:noFill/>
          <a:ln>
            <a:noFill/>
          </a:ln>
        </p:spPr>
        <p:txBody>
          <a:bodyPr spcFirstLastPara="1" wrap="square" lIns="91425" tIns="45700" rIns="91425" bIns="45700" anchor="t" anchorCtr="0">
            <a:spAutoFit/>
          </a:bodyPr>
          <a:lstStyle/>
          <a:p>
            <a:r>
              <a:rPr lang="en-US" sz="2400" dirty="0">
                <a:solidFill>
                  <a:schemeClr val="dk1"/>
                </a:solidFill>
                <a:latin typeface="Calibri" panose="020F0502020204030204" pitchFamily="34" charset="0"/>
                <a:ea typeface="Calibri"/>
                <a:cs typeface="Calibri" panose="020F0502020204030204" pitchFamily="34" charset="0"/>
                <a:sym typeface="Calibri"/>
                <a:hlinkClick r:id="rId4"/>
              </a:rPr>
              <a:t>www.ibcmschool.com</a:t>
            </a:r>
            <a:r>
              <a:rPr lang="en-US" sz="2400" dirty="0">
                <a:solidFill>
                  <a:schemeClr val="dk1"/>
                </a:solidFill>
                <a:latin typeface="Calibri" panose="020F0502020204030204" pitchFamily="34" charset="0"/>
                <a:ea typeface="Calibri"/>
                <a:cs typeface="Calibri" panose="020F0502020204030204" pitchFamily="34" charset="0"/>
                <a:sym typeface="Calibri"/>
              </a:rPr>
              <a:t>  </a:t>
            </a:r>
            <a:endParaRPr lang="ru-RU" sz="2400" dirty="0">
              <a:solidFill>
                <a:schemeClr val="dk1"/>
              </a:solidFill>
              <a:latin typeface="Calibri" panose="020F0502020204030204" pitchFamily="34" charset="0"/>
              <a:ea typeface="Calibri"/>
              <a:cs typeface="Calibri" panose="020F0502020204030204" pitchFamily="34" charset="0"/>
              <a:sym typeface="Calibri"/>
            </a:endParaRPr>
          </a:p>
          <a:p>
            <a:pPr lvl="0">
              <a:spcBef>
                <a:spcPts val="2400"/>
              </a:spcBef>
            </a:pPr>
            <a:r>
              <a:rPr lang="en-US" sz="2400" dirty="0">
                <a:latin typeface="Calibri" panose="020F0502020204030204" pitchFamily="34" charset="0"/>
                <a:cs typeface="Calibri" panose="020F0502020204030204" pitchFamily="34" charset="0"/>
                <a:hlinkClick r:id="rId5"/>
              </a:rPr>
              <a:t>info@</a:t>
            </a:r>
            <a:r>
              <a:rPr lang="en-US" sz="2400" dirty="0">
                <a:solidFill>
                  <a:schemeClr val="dk1"/>
                </a:solidFill>
                <a:latin typeface="Calibri" panose="020F0502020204030204" pitchFamily="34" charset="0"/>
                <a:ea typeface="Calibri"/>
                <a:cs typeface="Calibri" panose="020F0502020204030204" pitchFamily="34" charset="0"/>
                <a:sym typeface="Calibri"/>
                <a:hlinkClick r:id="rId5"/>
              </a:rPr>
              <a:t>ibcmschool</a:t>
            </a:r>
            <a:r>
              <a:rPr lang="en-US" sz="2400" dirty="0">
                <a:latin typeface="Calibri" panose="020F0502020204030204" pitchFamily="34" charset="0"/>
                <a:cs typeface="Calibri" panose="020F0502020204030204" pitchFamily="34" charset="0"/>
                <a:hlinkClick r:id="rId5"/>
              </a:rPr>
              <a:t>.com</a:t>
            </a:r>
            <a:r>
              <a:rPr lang="en-US" sz="2400" dirty="0">
                <a:latin typeface="Calibri" panose="020F0502020204030204" pitchFamily="34" charset="0"/>
                <a:cs typeface="Calibri" panose="020F0502020204030204" pitchFamily="34" charset="0"/>
              </a:rPr>
              <a:t> </a:t>
            </a:r>
            <a:endParaRPr lang="en-US" sz="2400" dirty="0">
              <a:solidFill>
                <a:schemeClr val="dk1"/>
              </a:solidFill>
              <a:latin typeface="Calibri" panose="020F0502020204030204" pitchFamily="34" charset="0"/>
              <a:ea typeface="Calibri"/>
              <a:cs typeface="Calibri" panose="020F0502020204030204" pitchFamily="34" charset="0"/>
              <a:sym typeface="Calibri"/>
            </a:endParaRPr>
          </a:p>
          <a:p>
            <a:pPr lvl="0">
              <a:spcBef>
                <a:spcPts val="2400"/>
              </a:spcBef>
            </a:pPr>
            <a:r>
              <a:rPr lang="en-US" sz="2400" dirty="0">
                <a:solidFill>
                  <a:schemeClr val="dk1"/>
                </a:solidFill>
                <a:latin typeface="Calibri" panose="020F0502020204030204" pitchFamily="34" charset="0"/>
                <a:ea typeface="Calibri"/>
                <a:cs typeface="Calibri" panose="020F0502020204030204" pitchFamily="34" charset="0"/>
                <a:sym typeface="Calibri"/>
              </a:rPr>
              <a:t>/</a:t>
            </a:r>
            <a:r>
              <a:rPr lang="en-US" sz="2400" dirty="0" err="1">
                <a:solidFill>
                  <a:schemeClr val="dk1"/>
                </a:solidFill>
                <a:latin typeface="Calibri" panose="020F0502020204030204" pitchFamily="34" charset="0"/>
                <a:ea typeface="Calibri"/>
                <a:cs typeface="Calibri" panose="020F0502020204030204" pitchFamily="34" charset="0"/>
                <a:sym typeface="Calibri"/>
              </a:rPr>
              <a:t>ibcmschool</a:t>
            </a:r>
            <a:endParaRPr lang="ru-RU" sz="2400" dirty="0">
              <a:solidFill>
                <a:schemeClr val="dk1"/>
              </a:solidFill>
              <a:latin typeface="Calibri" panose="020F0502020204030204" pitchFamily="34" charset="0"/>
              <a:ea typeface="Calibri"/>
              <a:cs typeface="Calibri" panose="020F0502020204030204" pitchFamily="34" charset="0"/>
              <a:sym typeface="Calibri"/>
            </a:endParaRPr>
          </a:p>
          <a:p>
            <a:pPr lvl="0">
              <a:spcBef>
                <a:spcPts val="2400"/>
              </a:spcBef>
            </a:pPr>
            <a:r>
              <a:rPr lang="en-US" sz="2400" dirty="0">
                <a:solidFill>
                  <a:schemeClr val="dk1"/>
                </a:solidFill>
                <a:latin typeface="Calibri" panose="020F0502020204030204" pitchFamily="34" charset="0"/>
                <a:ea typeface="Calibri"/>
                <a:cs typeface="Calibri" panose="020F0502020204030204" pitchFamily="34" charset="0"/>
                <a:sym typeface="Calibri"/>
              </a:rPr>
              <a:t>/</a:t>
            </a:r>
            <a:r>
              <a:rPr lang="en-US" sz="2400" dirty="0" err="1">
                <a:solidFill>
                  <a:schemeClr val="dk1"/>
                </a:solidFill>
                <a:latin typeface="Calibri" panose="020F0502020204030204" pitchFamily="34" charset="0"/>
                <a:ea typeface="Calibri"/>
                <a:cs typeface="Calibri" panose="020F0502020204030204" pitchFamily="34" charset="0"/>
                <a:sym typeface="Calibri"/>
              </a:rPr>
              <a:t>ibcmschool</a:t>
            </a:r>
            <a:endParaRPr lang="ru-RU" sz="2400" dirty="0">
              <a:solidFill>
                <a:schemeClr val="dk1"/>
              </a:solidFill>
              <a:latin typeface="Calibri" panose="020F0502020204030204" pitchFamily="34" charset="0"/>
              <a:ea typeface="Calibri"/>
              <a:cs typeface="Calibri" panose="020F0502020204030204" pitchFamily="34" charset="0"/>
              <a:sym typeface="Calibri"/>
            </a:endParaRPr>
          </a:p>
          <a:p>
            <a:pPr lvl="0">
              <a:spcBef>
                <a:spcPts val="2400"/>
              </a:spcBef>
            </a:pPr>
            <a:r>
              <a:rPr lang="ru-RU" sz="2400" dirty="0">
                <a:latin typeface="Calibri" panose="020F0502020204030204" pitchFamily="34" charset="0"/>
                <a:cs typeface="Calibri" panose="020F0502020204030204" pitchFamily="34" charset="0"/>
              </a:rPr>
              <a:t>+7 951 917 01 85</a:t>
            </a:r>
          </a:p>
        </p:txBody>
      </p:sp>
      <p:pic>
        <p:nvPicPr>
          <p:cNvPr id="20" name="Picture 10" descr="http://league.org.ru/images/knopki/fb-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8027" y="1724981"/>
            <a:ext cx="624351" cy="6234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s://directorioelregional.com/views/img/phone-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16685" y="3072882"/>
            <a:ext cx="473121" cy="4716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https://www.myequals.ac.nz/wp-content/uploads/2017/12/My_eQuals_Homepage_Sector_Icon_Blu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5386" y="501424"/>
            <a:ext cx="713024" cy="4991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sun9-56.userapi.com/c849536/v849536175/194a31/rG9oUHsWkT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00100" y="1110663"/>
            <a:ext cx="503280" cy="5032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2" descr="https://swimquest.uk.com/wp-content/uploads/2016/01/Instagram-A.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893" t="15241" r="13848" b="15810"/>
          <a:stretch/>
        </p:blipFill>
        <p:spPr bwMode="auto">
          <a:xfrm>
            <a:off x="7217061" y="2466199"/>
            <a:ext cx="472745" cy="4449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94614" y="3785190"/>
            <a:ext cx="7315200" cy="1569660"/>
          </a:xfrm>
          <a:prstGeom prst="rect">
            <a:avLst/>
          </a:prstGeom>
        </p:spPr>
        <p:txBody>
          <a:bodyPr wrap="square">
            <a:spAutoFit/>
          </a:bodyPr>
          <a:lstStyle/>
          <a:p>
            <a:pPr algn="ctr"/>
            <a:r>
              <a:rPr lang="x-none" sz="3200" b="1" i="1">
                <a:solidFill>
                  <a:srgbClr val="002060"/>
                </a:solidFill>
                <a:latin typeface="Century Gothic" panose="020B0502020202020204" pitchFamily="34" charset="0"/>
              </a:rPr>
              <a:t>Желаем удачи!</a:t>
            </a:r>
          </a:p>
          <a:p>
            <a:pPr algn="ctr"/>
            <a:endParaRPr lang="x-none" sz="3200" b="1" i="1">
              <a:solidFill>
                <a:srgbClr val="002060"/>
              </a:solidFill>
              <a:latin typeface="Century Gothic" panose="020B0502020202020204" pitchFamily="34" charset="0"/>
            </a:endParaRPr>
          </a:p>
          <a:p>
            <a:pPr algn="ctr"/>
            <a:r>
              <a:rPr lang="x-none" sz="3200" b="1" i="1">
                <a:solidFill>
                  <a:srgbClr val="002060"/>
                </a:solidFill>
                <a:latin typeface="Century Gothic" panose="020B0502020202020204" pitchFamily="34" charset="0"/>
              </a:rPr>
              <a:t>Благодарим за внимание!</a:t>
            </a:r>
            <a:endParaRPr lang="x-none" sz="3200" b="1"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10121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F25F602-8F3D-5C4C-B94B-38CE9E3D2375}"/>
              </a:ext>
            </a:extLst>
          </p:cNvPr>
          <p:cNvSpPr txBox="1"/>
          <p:nvPr/>
        </p:nvSpPr>
        <p:spPr>
          <a:xfrm>
            <a:off x="3211033" y="329609"/>
            <a:ext cx="8856919" cy="6494085"/>
          </a:xfrm>
          <a:prstGeom prst="rect">
            <a:avLst/>
          </a:prstGeom>
          <a:noFill/>
        </p:spPr>
        <p:txBody>
          <a:bodyPr wrap="square" rtlCol="0">
            <a:spAutoFit/>
          </a:bodyPr>
          <a:lstStyle/>
          <a:p>
            <a:r>
              <a:rPr lang="ru-RU" sz="2800" b="1" dirty="0">
                <a:solidFill>
                  <a:srgbClr val="002060"/>
                </a:solidFill>
                <a:latin typeface="Century Gothic" panose="020B0502020202020204" pitchFamily="34" charset="0"/>
              </a:rPr>
              <a:t>ЕЛЕНА  СЕЛЕЗНЕВА</a:t>
            </a:r>
          </a:p>
          <a:p>
            <a:endParaRPr lang="ru-RU" sz="2000" dirty="0">
              <a:solidFill>
                <a:srgbClr val="002060"/>
              </a:solidFill>
              <a:latin typeface="Century Gothic" panose="020B0502020202020204" pitchFamily="34" charset="0"/>
            </a:endParaRPr>
          </a:p>
          <a:p>
            <a:pPr marL="285750" indent="-285750">
              <a:buClr>
                <a:srgbClr val="FCBE01"/>
              </a:buClr>
              <a:buFont typeface="Wingdings" pitchFamily="2" charset="2"/>
              <a:buChar char="§"/>
            </a:pPr>
            <a:r>
              <a:rPr lang="ru-RU" sz="1600" dirty="0" err="1">
                <a:solidFill>
                  <a:srgbClr val="002060"/>
                </a:solidFill>
                <a:latin typeface="Century Gothic" panose="020B0502020202020204" pitchFamily="34" charset="0"/>
              </a:rPr>
              <a:t>Сооснователь</a:t>
            </a:r>
            <a:r>
              <a:rPr lang="ru-RU" sz="1600" dirty="0">
                <a:solidFill>
                  <a:srgbClr val="002060"/>
                </a:solidFill>
                <a:latin typeface="Century Gothic" panose="020B0502020202020204" pitchFamily="34" charset="0"/>
              </a:rPr>
              <a:t> Международной бизнес-школы </a:t>
            </a:r>
            <a:r>
              <a:rPr lang="ru-RU" sz="1600" dirty="0" err="1">
                <a:solidFill>
                  <a:srgbClr val="002060"/>
                </a:solidFill>
                <a:latin typeface="Century Gothic" panose="020B0502020202020204" pitchFamily="34" charset="0"/>
              </a:rPr>
              <a:t>Коучинга</a:t>
            </a:r>
            <a:r>
              <a:rPr lang="ru-RU" sz="1600" dirty="0">
                <a:solidFill>
                  <a:srgbClr val="002060"/>
                </a:solidFill>
                <a:latin typeface="Century Gothic" panose="020B0502020202020204" pitchFamily="34" charset="0"/>
              </a:rPr>
              <a:t> и </a:t>
            </a:r>
            <a:r>
              <a:rPr lang="ru-RU" sz="1600" dirty="0" err="1">
                <a:solidFill>
                  <a:srgbClr val="002060"/>
                </a:solidFill>
                <a:latin typeface="Century Gothic" panose="020B0502020202020204" pitchFamily="34" charset="0"/>
              </a:rPr>
              <a:t>Менторинга</a:t>
            </a:r>
            <a:r>
              <a:rPr lang="ru-RU" sz="1600" dirty="0">
                <a:solidFill>
                  <a:srgbClr val="002060"/>
                </a:solidFill>
                <a:latin typeface="Century Gothic" panose="020B0502020202020204" pitchFamily="34" charset="0"/>
              </a:rPr>
              <a:t> в Центральной Азии и Европе (8 </a:t>
            </a:r>
            <a:r>
              <a:rPr lang="en" sz="1600" dirty="0">
                <a:solidFill>
                  <a:srgbClr val="002060"/>
                </a:solidFill>
                <a:latin typeface="Century Gothic" panose="020B0502020202020204" pitchFamily="34" charset="0"/>
              </a:rPr>
              <a:t>skills)</a:t>
            </a:r>
          </a:p>
          <a:p>
            <a:pPr marL="285750" indent="-285750">
              <a:buClr>
                <a:srgbClr val="FCBE01"/>
              </a:buClr>
              <a:buFont typeface="Wingdings" pitchFamily="2" charset="2"/>
              <a:buChar char="§"/>
            </a:pPr>
            <a:r>
              <a:rPr lang="ru-RU" sz="1600" dirty="0">
                <a:solidFill>
                  <a:srgbClr val="002060"/>
                </a:solidFill>
                <a:latin typeface="Century Gothic" panose="020B0502020202020204" pitchFamily="34" charset="0"/>
              </a:rPr>
              <a:t>Собственник и директор Консалтингового центра и Международной бизнес-школы </a:t>
            </a:r>
            <a:r>
              <a:rPr lang="ru-RU" sz="1600" dirty="0" err="1">
                <a:solidFill>
                  <a:srgbClr val="002060"/>
                </a:solidFill>
                <a:latin typeface="Century Gothic" panose="020B0502020202020204" pitchFamily="34" charset="0"/>
              </a:rPr>
              <a:t>Коучинга</a:t>
            </a:r>
            <a:r>
              <a:rPr lang="ru-RU" sz="1600" dirty="0">
                <a:solidFill>
                  <a:srgbClr val="002060"/>
                </a:solidFill>
                <a:latin typeface="Century Gothic" panose="020B0502020202020204" pitchFamily="34" charset="0"/>
              </a:rPr>
              <a:t>  и </a:t>
            </a:r>
            <a:r>
              <a:rPr lang="ru-RU" sz="1600" dirty="0" err="1">
                <a:solidFill>
                  <a:srgbClr val="002060"/>
                </a:solidFill>
                <a:latin typeface="Century Gothic" panose="020B0502020202020204" pitchFamily="34" charset="0"/>
              </a:rPr>
              <a:t>Менторинга</a:t>
            </a:r>
            <a:endParaRPr lang="ru-RU" sz="1600" dirty="0">
              <a:solidFill>
                <a:srgbClr val="002060"/>
              </a:solidFill>
              <a:latin typeface="Century Gothic" panose="020B0502020202020204" pitchFamily="34" charset="0"/>
            </a:endParaRPr>
          </a:p>
          <a:p>
            <a:pPr marL="285750" indent="-285750">
              <a:buClr>
                <a:srgbClr val="FCBE01"/>
              </a:buClr>
              <a:buFont typeface="Wingdings" pitchFamily="2" charset="2"/>
              <a:buChar char="§"/>
            </a:pPr>
            <a:r>
              <a:rPr lang="ru-RU" sz="1600" dirty="0">
                <a:solidFill>
                  <a:srgbClr val="002060"/>
                </a:solidFill>
                <a:latin typeface="Century Gothic" panose="020B0502020202020204" pitchFamily="34" charset="0"/>
              </a:rPr>
              <a:t>М</a:t>
            </a:r>
            <a:r>
              <a:rPr lang="en" sz="1600" dirty="0">
                <a:solidFill>
                  <a:srgbClr val="002060"/>
                </a:solidFill>
                <a:latin typeface="Century Gothic" panose="020B0502020202020204" pitchFamily="34" charset="0"/>
              </a:rPr>
              <a:t>CC ICF –</a:t>
            </a:r>
            <a:r>
              <a:rPr lang="ru-RU" sz="1600" dirty="0">
                <a:solidFill>
                  <a:srgbClr val="002060"/>
                </a:solidFill>
                <a:latin typeface="Century Gothic" panose="020B0502020202020204" pitchFamily="34" charset="0"/>
              </a:rPr>
              <a:t>Мастер сертифицированный </a:t>
            </a:r>
            <a:r>
              <a:rPr lang="ru-RU" sz="1600" dirty="0" err="1">
                <a:solidFill>
                  <a:srgbClr val="002060"/>
                </a:solidFill>
                <a:latin typeface="Century Gothic" panose="020B0502020202020204" pitchFamily="34" charset="0"/>
              </a:rPr>
              <a:t>коуч</a:t>
            </a:r>
            <a:r>
              <a:rPr lang="ru-RU" sz="1600" dirty="0">
                <a:solidFill>
                  <a:srgbClr val="002060"/>
                </a:solidFill>
                <a:latin typeface="Century Gothic" panose="020B0502020202020204" pitchFamily="34" charset="0"/>
              </a:rPr>
              <a:t> Международной Федерации </a:t>
            </a:r>
            <a:r>
              <a:rPr lang="ru-RU" sz="1600" dirty="0" err="1">
                <a:solidFill>
                  <a:srgbClr val="002060"/>
                </a:solidFill>
                <a:latin typeface="Century Gothic" panose="020B0502020202020204" pitchFamily="34" charset="0"/>
              </a:rPr>
              <a:t>Коучинга</a:t>
            </a:r>
            <a:r>
              <a:rPr lang="ru-RU" sz="1600" dirty="0">
                <a:solidFill>
                  <a:srgbClr val="002060"/>
                </a:solidFill>
                <a:latin typeface="Century Gothic" panose="020B0502020202020204" pitchFamily="34" charset="0"/>
              </a:rPr>
              <a:t> (международный уровень квалификации)</a:t>
            </a:r>
          </a:p>
          <a:p>
            <a:pPr marL="285750" indent="-285750">
              <a:buClr>
                <a:srgbClr val="FCBE01"/>
              </a:buClr>
              <a:buFont typeface="Wingdings" pitchFamily="2" charset="2"/>
              <a:buChar char="§"/>
            </a:pPr>
            <a:r>
              <a:rPr lang="ru-RU" sz="1600" dirty="0" err="1">
                <a:solidFill>
                  <a:srgbClr val="002060"/>
                </a:solidFill>
                <a:latin typeface="Century Gothic" panose="020B0502020202020204" pitchFamily="34" charset="0"/>
              </a:rPr>
              <a:t>Коуч</a:t>
            </a:r>
            <a:r>
              <a:rPr lang="ru-RU" sz="1600" dirty="0">
                <a:solidFill>
                  <a:srgbClr val="002060"/>
                </a:solidFill>
                <a:latin typeface="Century Gothic" panose="020B0502020202020204" pitchFamily="34" charset="0"/>
              </a:rPr>
              <a:t> первых лиц компании (</a:t>
            </a:r>
            <a:r>
              <a:rPr lang="en" sz="1600" dirty="0">
                <a:solidFill>
                  <a:srgbClr val="002060"/>
                </a:solidFill>
                <a:latin typeface="Century Gothic" panose="020B0502020202020204" pitchFamily="34" charset="0"/>
              </a:rPr>
              <a:t>executive coach)</a:t>
            </a:r>
          </a:p>
          <a:p>
            <a:pPr marL="285750" indent="-285750">
              <a:buClr>
                <a:srgbClr val="FCBE01"/>
              </a:buClr>
              <a:buFont typeface="Wingdings" pitchFamily="2" charset="2"/>
              <a:buChar char="§"/>
            </a:pPr>
            <a:r>
              <a:rPr lang="ru-RU" sz="1600" dirty="0">
                <a:solidFill>
                  <a:srgbClr val="002060"/>
                </a:solidFill>
                <a:latin typeface="Century Gothic" panose="020B0502020202020204" pitchFamily="34" charset="0"/>
              </a:rPr>
              <a:t>Имеет более 5 000 часов ведения коуч-сессий  (в России, Германии, Канаде, Великобритании, Швеции, Австралии, Дании, Чехии, Израиле, Румынии, Монголии, Казахстане, Украине, Таджикистане, Киргизии), ведет практику с 2005 года</a:t>
            </a:r>
          </a:p>
          <a:p>
            <a:pPr marL="285750" indent="-285750">
              <a:buClr>
                <a:srgbClr val="FCBE01"/>
              </a:buClr>
              <a:buFont typeface="Wingdings" pitchFamily="2" charset="2"/>
              <a:buChar char="§"/>
            </a:pPr>
            <a:r>
              <a:rPr lang="ru-RU" sz="1600" dirty="0">
                <a:solidFill>
                  <a:srgbClr val="002060"/>
                </a:solidFill>
                <a:latin typeface="Century Gothic" panose="020B0502020202020204" pitchFamily="34" charset="0"/>
              </a:rPr>
              <a:t>Автор международных программ по коучингу по  стандартам </a:t>
            </a:r>
            <a:r>
              <a:rPr lang="en" sz="1600" dirty="0">
                <a:solidFill>
                  <a:srgbClr val="002060"/>
                </a:solidFill>
                <a:latin typeface="Century Gothic" panose="020B0502020202020204" pitchFamily="34" charset="0"/>
              </a:rPr>
              <a:t>ICF «</a:t>
            </a:r>
            <a:r>
              <a:rPr lang="ru-RU" sz="1600" dirty="0" err="1">
                <a:solidFill>
                  <a:srgbClr val="002060"/>
                </a:solidFill>
                <a:latin typeface="Century Gothic" panose="020B0502020202020204" pitchFamily="34" charset="0"/>
              </a:rPr>
              <a:t>Коучинг</a:t>
            </a:r>
            <a:r>
              <a:rPr lang="ru-RU" sz="1600" dirty="0">
                <a:solidFill>
                  <a:srgbClr val="002060"/>
                </a:solidFill>
                <a:latin typeface="Century Gothic" panose="020B0502020202020204" pitchFamily="34" charset="0"/>
              </a:rPr>
              <a:t> как системный взгляд на жизнь и бизнес. Секреты лидерства»</a:t>
            </a:r>
          </a:p>
          <a:p>
            <a:pPr marL="285750" indent="-285750">
              <a:buClr>
                <a:srgbClr val="FCBE01"/>
              </a:buClr>
              <a:buFont typeface="Wingdings" pitchFamily="2" charset="2"/>
              <a:buChar char="§"/>
            </a:pPr>
            <a:r>
              <a:rPr lang="ru-RU" sz="1600" dirty="0">
                <a:solidFill>
                  <a:srgbClr val="002060"/>
                </a:solidFill>
                <a:latin typeface="Century Gothic" panose="020B0502020202020204" pitchFamily="34" charset="0"/>
              </a:rPr>
              <a:t>Автор международной программы по </a:t>
            </a:r>
            <a:r>
              <a:rPr lang="ru-RU" sz="1600" dirty="0" err="1">
                <a:solidFill>
                  <a:srgbClr val="002060"/>
                </a:solidFill>
                <a:latin typeface="Century Gothic" panose="020B0502020202020204" pitchFamily="34" charset="0"/>
              </a:rPr>
              <a:t>менторингу</a:t>
            </a:r>
            <a:r>
              <a:rPr lang="ru-RU" sz="1600" dirty="0">
                <a:solidFill>
                  <a:srgbClr val="002060"/>
                </a:solidFill>
                <a:latin typeface="Century Gothic" panose="020B0502020202020204" pitchFamily="34" charset="0"/>
              </a:rPr>
              <a:t>  для международных проектов ЕБРР по  стандартам </a:t>
            </a:r>
            <a:r>
              <a:rPr lang="en" sz="1600" dirty="0">
                <a:solidFill>
                  <a:srgbClr val="002060"/>
                </a:solidFill>
                <a:latin typeface="Century Gothic" panose="020B0502020202020204" pitchFamily="34" charset="0"/>
              </a:rPr>
              <a:t>ICF </a:t>
            </a:r>
            <a:r>
              <a:rPr lang="ru-RU" sz="1600" dirty="0">
                <a:solidFill>
                  <a:srgbClr val="002060"/>
                </a:solidFill>
                <a:latin typeface="Century Gothic" panose="020B0502020202020204" pitchFamily="34" charset="0"/>
              </a:rPr>
              <a:t>«</a:t>
            </a:r>
            <a:r>
              <a:rPr lang="ru-RU" sz="1600" dirty="0" err="1">
                <a:solidFill>
                  <a:srgbClr val="002060"/>
                </a:solidFill>
                <a:latin typeface="Century Gothic" panose="020B0502020202020204" pitchFamily="34" charset="0"/>
              </a:rPr>
              <a:t>Менторинг</a:t>
            </a:r>
            <a:r>
              <a:rPr lang="ru-RU" sz="1600" dirty="0">
                <a:solidFill>
                  <a:srgbClr val="002060"/>
                </a:solidFill>
                <a:latin typeface="Century Gothic" panose="020B0502020202020204" pitchFamily="34" charset="0"/>
              </a:rPr>
              <a:t> в организации. </a:t>
            </a:r>
            <a:r>
              <a:rPr lang="ru-RU" sz="1600" dirty="0" err="1">
                <a:solidFill>
                  <a:srgbClr val="002060"/>
                </a:solidFill>
                <a:latin typeface="Century Gothic" panose="020B0502020202020204" pitchFamily="34" charset="0"/>
              </a:rPr>
              <a:t>Коучинговые</a:t>
            </a:r>
            <a:r>
              <a:rPr lang="ru-RU" sz="1600" dirty="0">
                <a:solidFill>
                  <a:srgbClr val="002060"/>
                </a:solidFill>
                <a:latin typeface="Century Gothic" panose="020B0502020202020204" pitchFamily="34" charset="0"/>
              </a:rPr>
              <a:t> навыки как</a:t>
            </a:r>
            <a:r>
              <a:rPr lang="en-US" sz="1600" dirty="0">
                <a:solidFill>
                  <a:srgbClr val="002060"/>
                </a:solidFill>
                <a:latin typeface="Century Gothic" panose="020B0502020202020204" pitchFamily="34" charset="0"/>
              </a:rPr>
              <a:t> </a:t>
            </a:r>
            <a:r>
              <a:rPr lang="ru-RU" sz="1600" dirty="0">
                <a:solidFill>
                  <a:srgbClr val="002060"/>
                </a:solidFill>
                <a:latin typeface="Century Gothic" panose="020B0502020202020204" pitchFamily="34" charset="0"/>
              </a:rPr>
              <a:t>эффективный способ взаимодействия»</a:t>
            </a:r>
          </a:p>
          <a:p>
            <a:pPr marL="285750" indent="-285750">
              <a:buClr>
                <a:srgbClr val="FCBE01"/>
              </a:buClr>
              <a:buFont typeface="Wingdings" pitchFamily="2" charset="2"/>
              <a:buChar char="§"/>
            </a:pPr>
            <a:r>
              <a:rPr lang="ru-RU" sz="1600" dirty="0">
                <a:solidFill>
                  <a:srgbClr val="002060"/>
                </a:solidFill>
                <a:latin typeface="Century Gothic" panose="020B0502020202020204" pitchFamily="34" charset="0"/>
              </a:rPr>
              <a:t>Соорганизатор программ ЕБРР по </a:t>
            </a:r>
            <a:r>
              <a:rPr lang="ru-RU" sz="1600" dirty="0" err="1">
                <a:solidFill>
                  <a:srgbClr val="002060"/>
                </a:solidFill>
                <a:latin typeface="Century Gothic" panose="020B0502020202020204" pitchFamily="34" charset="0"/>
              </a:rPr>
              <a:t>менторингу</a:t>
            </a:r>
            <a:r>
              <a:rPr lang="ru-RU" sz="1600" dirty="0">
                <a:solidFill>
                  <a:srgbClr val="002060"/>
                </a:solidFill>
                <a:latin typeface="Century Gothic" panose="020B0502020202020204" pitchFamily="34" charset="0"/>
              </a:rPr>
              <a:t> для женщин предпринимателей в Казахстане, Таджикистане, Киргизии, Монголии</a:t>
            </a:r>
          </a:p>
          <a:p>
            <a:pPr marL="285750" indent="-285750">
              <a:buClr>
                <a:srgbClr val="FCBE01"/>
              </a:buClr>
              <a:buFont typeface="Wingdings" pitchFamily="2" charset="2"/>
              <a:buChar char="§"/>
            </a:pPr>
            <a:r>
              <a:rPr lang="ru-RU" sz="16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Проекты по внедрению коучинга и </a:t>
            </a:r>
            <a:r>
              <a:rPr lang="ru-RU" sz="1600" spc="-1" dirty="0" err="1">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менторинга</a:t>
            </a:r>
            <a:r>
              <a:rPr lang="ru-RU" sz="16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 Сбербанк РФ,</a:t>
            </a:r>
            <a:r>
              <a:rPr lang="en-US" sz="16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 </a:t>
            </a:r>
            <a:r>
              <a:rPr lang="ru-RU" sz="16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Центробанк РФ </a:t>
            </a:r>
            <a:r>
              <a:rPr lang="ru-RU" sz="1600" spc="-1" dirty="0" err="1">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Волго</a:t>
            </a:r>
            <a:r>
              <a:rPr lang="ru-RU" sz="1600" spc="-1" dirty="0">
                <a:solidFill>
                  <a:srgbClr val="002060"/>
                </a:solidFill>
                <a:uFill>
                  <a:solidFill>
                    <a:srgbClr val="FFFFFF"/>
                  </a:solidFill>
                </a:uFill>
                <a:latin typeface="Century Gothic" panose="020B0502020202020204" pitchFamily="34" charset="0"/>
                <a:ea typeface="Open Sans"/>
                <a:cs typeface="Times New Roman" panose="02020603050405020304" pitchFamily="18" charset="0"/>
              </a:rPr>
              <a:t> - Вятский регион, «Лукойл», Правительство Татарстан, Правительство Нижегородской области, Банк Хлынов, «Фреш Авто» и т.д.</a:t>
            </a:r>
          </a:p>
          <a:p>
            <a:pPr marL="285750" indent="-285750">
              <a:buClr>
                <a:srgbClr val="FCBE01"/>
              </a:buClr>
              <a:buFont typeface="Wingdings" pitchFamily="2" charset="2"/>
              <a:buChar char="§"/>
            </a:pPr>
            <a:endParaRPr lang="ru-RU" sz="1600" dirty="0">
              <a:solidFill>
                <a:srgbClr val="002060"/>
              </a:solidFill>
              <a:latin typeface="Century Gothic" panose="020B0502020202020204" pitchFamily="34" charset="0"/>
            </a:endParaRPr>
          </a:p>
        </p:txBody>
      </p:sp>
      <p:pic>
        <p:nvPicPr>
          <p:cNvPr id="10" name="Рисунок 9">
            <a:extLst>
              <a:ext uri="{FF2B5EF4-FFF2-40B4-BE49-F238E27FC236}">
                <a16:creationId xmlns:a16="http://schemas.microsoft.com/office/drawing/2014/main" id="{6D5FA81F-03AF-4E48-95AE-CEC294A1A8EC}"/>
              </a:ext>
            </a:extLst>
          </p:cNvPr>
          <p:cNvPicPr>
            <a:picLocks noChangeAspect="1"/>
          </p:cNvPicPr>
          <p:nvPr/>
        </p:nvPicPr>
        <p:blipFill rotWithShape="1">
          <a:blip r:embed="rId2"/>
          <a:srcRect t="7964" r="7246" b="10076"/>
          <a:stretch/>
        </p:blipFill>
        <p:spPr>
          <a:xfrm>
            <a:off x="0" y="1349229"/>
            <a:ext cx="3098186" cy="4159542"/>
          </a:xfrm>
          <a:prstGeom prst="rect">
            <a:avLst/>
          </a:prstGeom>
        </p:spPr>
      </p:pic>
    </p:spTree>
    <p:extLst>
      <p:ext uri="{BB962C8B-B14F-4D97-AF65-F5344CB8AC3E}">
        <p14:creationId xmlns:p14="http://schemas.microsoft.com/office/powerpoint/2010/main" val="101355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8C6C7A-AD5E-2C45-A32A-3E9BD7FC81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56"/>
          <a:stretch/>
        </p:blipFill>
        <p:spPr bwMode="auto">
          <a:xfrm>
            <a:off x="1686786" y="383876"/>
            <a:ext cx="8818428" cy="609024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па 2"/>
          <p:cNvGrpSpPr/>
          <p:nvPr/>
        </p:nvGrpSpPr>
        <p:grpSpPr>
          <a:xfrm>
            <a:off x="10600660" y="6474123"/>
            <a:ext cx="1456661" cy="383878"/>
            <a:chOff x="8892795" y="385932"/>
            <a:chExt cx="3117568" cy="866705"/>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4488" t="38980" r="15473" b="37226"/>
            <a:stretch/>
          </p:blipFill>
          <p:spPr>
            <a:xfrm>
              <a:off x="8892795" y="385932"/>
              <a:ext cx="2253252" cy="539898"/>
            </a:xfrm>
            <a:prstGeom prst="rect">
              <a:avLst/>
            </a:prstGeom>
          </p:spPr>
        </p:pic>
        <p:sp>
          <p:nvSpPr>
            <p:cNvPr id="5" name="Стрелка вправо 14"/>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153875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Line 5"/>
          <p:cNvSpPr>
            <a:spLocks noChangeShapeType="1"/>
          </p:cNvSpPr>
          <p:nvPr/>
        </p:nvSpPr>
        <p:spPr bwMode="auto">
          <a:xfrm>
            <a:off x="882" y="6480176"/>
            <a:ext cx="12179136" cy="1588"/>
          </a:xfrm>
          <a:prstGeom prst="line">
            <a:avLst/>
          </a:prstGeom>
          <a:noFill/>
          <a:ln w="28440" cap="sq">
            <a:solidFill>
              <a:srgbClr val="ED7D31"/>
            </a:solidFill>
            <a:miter lim="800000"/>
            <a:headEnd/>
            <a:tailEnd/>
          </a:ln>
        </p:spPr>
        <p:txBody>
          <a:bodyPr lIns="91379" tIns="45690" rIns="91379" bIns="45690"/>
          <a:lstStyle/>
          <a:p>
            <a:endParaRPr lang="ru-RU" sz="2398">
              <a:latin typeface="Century Gothic" panose="020B0502020202020204" pitchFamily="34" charset="0"/>
            </a:endParaRPr>
          </a:p>
        </p:txBody>
      </p:sp>
      <p:sp>
        <p:nvSpPr>
          <p:cNvPr id="2" name="Прямоугольник 1"/>
          <p:cNvSpPr/>
          <p:nvPr/>
        </p:nvSpPr>
        <p:spPr>
          <a:xfrm>
            <a:off x="3182587" y="1033153"/>
            <a:ext cx="5074604" cy="966999"/>
          </a:xfrm>
          <a:prstGeom prst="rect">
            <a:avLst/>
          </a:prstGeom>
        </p:spPr>
        <p:txBody>
          <a:bodyPr wrap="square" lIns="91379" tIns="45690" rIns="91379" bIns="45690">
            <a:spAutoFit/>
          </a:bodyPr>
          <a:lstStyle/>
          <a:p>
            <a:pPr algn="ctr"/>
            <a:r>
              <a:rPr lang="ru-RU" sz="4263" b="1" baseline="30000" dirty="0">
                <a:solidFill>
                  <a:srgbClr val="002060"/>
                </a:solidFill>
                <a:latin typeface="Century Gothic" panose="020B0502020202020204" pitchFamily="34" charset="0"/>
                <a:ea typeface="+mj-ea"/>
                <a:cs typeface="+mj-cs"/>
              </a:rPr>
              <a:t>Эффективная коммуникация</a:t>
            </a:r>
          </a:p>
        </p:txBody>
      </p:sp>
      <mc:AlternateContent xmlns:mc="http://schemas.openxmlformats.org/markup-compatibility/2006">
        <mc:Choice xmlns:am3d="http://schemas.microsoft.com/office/drawing/2017/model3d" Requires="am3d">
          <p:graphicFrame>
            <p:nvGraphicFramePr>
              <p:cNvPr id="3" name="Трехмерная модель 2" descr="Темно-серая пирамида">
                <a:extLst>
                  <a:ext uri="{FF2B5EF4-FFF2-40B4-BE49-F238E27FC236}">
                    <a16:creationId xmlns:a16="http://schemas.microsoft.com/office/drawing/2014/main" id="{A64BBB35-558B-4B3C-AB4B-B56A257A2520}"/>
                  </a:ext>
                </a:extLst>
              </p:cNvPr>
              <p:cNvGraphicFramePr/>
              <p:nvPr/>
            </p:nvGraphicFramePr>
            <p:xfrm>
              <a:off x="4060401" y="2632814"/>
              <a:ext cx="3358677" cy="2606974"/>
            </p:xfrm>
            <a:graphic>
              <a:graphicData uri="http://schemas.microsoft.com/office/drawing/2017/model3d">
                <am3d:model3d r:embed="rId3">
                  <am3d:spPr>
                    <a:xfrm>
                      <a:off x="0" y="0"/>
                      <a:ext cx="3358677" cy="2606974"/>
                    </a:xfrm>
                    <a:prstGeom prst="rect">
                      <a:avLst/>
                    </a:prstGeom>
                  </am3d:spPr>
                  <am3d:camera>
                    <am3d:pos x="0" y="0" z="70960676"/>
                    <am3d:up dx="0" dy="36000000" dz="0"/>
                    <am3d:lookAt x="0" y="0" z="0"/>
                    <am3d:perspective fov="2700000"/>
                  </am3d:camera>
                  <am3d:trans>
                    <am3d:meterPerModelUnit n="4134103" d="1000000"/>
                    <am3d:preTrans dx="0" dy="-10695087" dz="0"/>
                    <am3d:scale>
                      <am3d:sx n="1000000" d="1000000"/>
                      <am3d:sy n="1000000" d="1000000"/>
                      <am3d:sz n="1000000" d="1000000"/>
                    </am3d:scale>
                    <am3d:rot/>
                    <am3d:postTrans dx="0" dy="0" dz="0"/>
                  </am3d:trans>
                  <am3d:raster rName="Office3DRenderer" rVer="16.0.8326">
                    <am3d:blip r:embed="rId4"/>
                  </am3d:raster>
                  <am3d:objViewport viewportSz="530573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Трехмерная модель 2" descr="Темно-серая пирамида">
                <a:extLst>
                  <a:ext uri="{FF2B5EF4-FFF2-40B4-BE49-F238E27FC236}">
                    <a16:creationId xmlns:a16="http://schemas.microsoft.com/office/drawing/2014/main" id="{A64BBB35-558B-4B3C-AB4B-B56A257A2520}"/>
                  </a:ext>
                </a:extLst>
              </p:cNvPr>
              <p:cNvPicPr>
                <a:picLocks noGrp="1" noRot="1" noChangeAspect="1" noMove="1" noResize="1" noEditPoints="1" noAdjustHandles="1" noChangeArrowheads="1" noChangeShapeType="1" noCrop="1"/>
              </p:cNvPicPr>
              <p:nvPr/>
            </p:nvPicPr>
            <p:blipFill>
              <a:blip r:embed="rId4"/>
              <a:stretch>
                <a:fillRect/>
              </a:stretch>
            </p:blipFill>
            <p:spPr>
              <a:xfrm>
                <a:off x="4060401" y="2632814"/>
                <a:ext cx="3358677" cy="2606974"/>
              </a:xfrm>
              <a:prstGeom prst="rect">
                <a:avLst/>
              </a:prstGeom>
            </p:spPr>
          </p:pic>
        </mc:Fallback>
      </mc:AlternateContent>
      <p:sp>
        <p:nvSpPr>
          <p:cNvPr id="4" name="TextBox 3">
            <a:extLst>
              <a:ext uri="{FF2B5EF4-FFF2-40B4-BE49-F238E27FC236}">
                <a16:creationId xmlns:a16="http://schemas.microsoft.com/office/drawing/2014/main" id="{5CEEA922-4C38-4CAD-B24B-D8BF2D0AD457}"/>
              </a:ext>
            </a:extLst>
          </p:cNvPr>
          <p:cNvSpPr txBox="1"/>
          <p:nvPr/>
        </p:nvSpPr>
        <p:spPr>
          <a:xfrm>
            <a:off x="2505694" y="4720856"/>
            <a:ext cx="1994322" cy="646331"/>
          </a:xfrm>
          <a:prstGeom prst="rect">
            <a:avLst/>
          </a:prstGeom>
          <a:noFill/>
        </p:spPr>
        <p:txBody>
          <a:bodyPr wrap="square" rtlCol="0">
            <a:spAutoFit/>
          </a:bodyPr>
          <a:lstStyle/>
          <a:p>
            <a:r>
              <a:rPr lang="ru-RU" b="1" dirty="0"/>
              <a:t>Взрослый</a:t>
            </a:r>
          </a:p>
          <a:p>
            <a:r>
              <a:rPr lang="ru-RU" b="1" dirty="0"/>
              <a:t>(Преследователь)</a:t>
            </a:r>
            <a:r>
              <a:rPr lang="ru-RU" dirty="0"/>
              <a:t> </a:t>
            </a:r>
          </a:p>
        </p:txBody>
      </p:sp>
      <p:sp>
        <p:nvSpPr>
          <p:cNvPr id="5" name="TextBox 4">
            <a:extLst>
              <a:ext uri="{FF2B5EF4-FFF2-40B4-BE49-F238E27FC236}">
                <a16:creationId xmlns:a16="http://schemas.microsoft.com/office/drawing/2014/main" id="{81CC8D9C-823D-43A0-AB2C-F2EAB1BB9C1B}"/>
              </a:ext>
            </a:extLst>
          </p:cNvPr>
          <p:cNvSpPr txBox="1"/>
          <p:nvPr/>
        </p:nvSpPr>
        <p:spPr>
          <a:xfrm>
            <a:off x="5082640" y="5139587"/>
            <a:ext cx="1753814" cy="646331"/>
          </a:xfrm>
          <a:prstGeom prst="rect">
            <a:avLst/>
          </a:prstGeom>
          <a:noFill/>
        </p:spPr>
        <p:txBody>
          <a:bodyPr wrap="square" rtlCol="0">
            <a:spAutoFit/>
          </a:bodyPr>
          <a:lstStyle/>
          <a:p>
            <a:r>
              <a:rPr lang="ru-RU" b="1" dirty="0"/>
              <a:t>Взрослый</a:t>
            </a:r>
          </a:p>
          <a:p>
            <a:r>
              <a:rPr lang="ru-RU" b="1" dirty="0"/>
              <a:t>(Спасатель)</a:t>
            </a:r>
          </a:p>
        </p:txBody>
      </p:sp>
      <p:sp>
        <p:nvSpPr>
          <p:cNvPr id="7" name="TextBox 6">
            <a:extLst>
              <a:ext uri="{FF2B5EF4-FFF2-40B4-BE49-F238E27FC236}">
                <a16:creationId xmlns:a16="http://schemas.microsoft.com/office/drawing/2014/main" id="{178CB61B-A797-418F-958F-9396B1C6F0EC}"/>
              </a:ext>
            </a:extLst>
          </p:cNvPr>
          <p:cNvSpPr txBox="1"/>
          <p:nvPr/>
        </p:nvSpPr>
        <p:spPr>
          <a:xfrm>
            <a:off x="7419078" y="4720856"/>
            <a:ext cx="1166782" cy="646331"/>
          </a:xfrm>
          <a:prstGeom prst="rect">
            <a:avLst/>
          </a:prstGeom>
          <a:noFill/>
        </p:spPr>
        <p:txBody>
          <a:bodyPr wrap="square" rtlCol="0">
            <a:spAutoFit/>
          </a:bodyPr>
          <a:lstStyle/>
          <a:p>
            <a:r>
              <a:rPr lang="ru-RU" b="1" dirty="0"/>
              <a:t>Взрослый(Жертва)</a:t>
            </a:r>
          </a:p>
        </p:txBody>
      </p:sp>
      <p:sp>
        <p:nvSpPr>
          <p:cNvPr id="8" name="TextBox 7">
            <a:extLst>
              <a:ext uri="{FF2B5EF4-FFF2-40B4-BE49-F238E27FC236}">
                <a16:creationId xmlns:a16="http://schemas.microsoft.com/office/drawing/2014/main" id="{C0EC5632-0002-45D4-99C8-0332E192CE14}"/>
              </a:ext>
            </a:extLst>
          </p:cNvPr>
          <p:cNvSpPr txBox="1"/>
          <p:nvPr/>
        </p:nvSpPr>
        <p:spPr>
          <a:xfrm>
            <a:off x="5367647" y="2250353"/>
            <a:ext cx="866897" cy="646331"/>
          </a:xfrm>
          <a:prstGeom prst="rect">
            <a:avLst/>
          </a:prstGeom>
          <a:noFill/>
        </p:spPr>
        <p:txBody>
          <a:bodyPr wrap="square" rtlCol="0">
            <a:spAutoFit/>
          </a:bodyPr>
          <a:lstStyle/>
          <a:p>
            <a:r>
              <a:rPr lang="ru-RU" b="1" dirty="0"/>
              <a:t>Дело Цель</a:t>
            </a:r>
          </a:p>
        </p:txBody>
      </p:sp>
      <p:grpSp>
        <p:nvGrpSpPr>
          <p:cNvPr id="6" name="Группа 5">
            <a:extLst>
              <a:ext uri="{FF2B5EF4-FFF2-40B4-BE49-F238E27FC236}">
                <a16:creationId xmlns:a16="http://schemas.microsoft.com/office/drawing/2014/main" id="{7766A140-D51A-970C-B7C2-8C39420BC378}"/>
              </a:ext>
            </a:extLst>
          </p:cNvPr>
          <p:cNvGrpSpPr/>
          <p:nvPr/>
        </p:nvGrpSpPr>
        <p:grpSpPr>
          <a:xfrm>
            <a:off x="170122" y="115854"/>
            <a:ext cx="11461897" cy="894111"/>
            <a:chOff x="594804" y="352687"/>
            <a:chExt cx="11606623" cy="899950"/>
          </a:xfrm>
        </p:grpSpPr>
        <p:pic>
          <p:nvPicPr>
            <p:cNvPr id="9" name="Рисунок 8">
              <a:extLst>
                <a:ext uri="{FF2B5EF4-FFF2-40B4-BE49-F238E27FC236}">
                  <a16:creationId xmlns:a16="http://schemas.microsoft.com/office/drawing/2014/main" id="{158D0F5A-0F47-6A53-E37D-B4D706BC8D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10" name="Полилиния 27">
              <a:extLst>
                <a:ext uri="{FF2B5EF4-FFF2-40B4-BE49-F238E27FC236}">
                  <a16:creationId xmlns:a16="http://schemas.microsoft.com/office/drawing/2014/main" id="{BEC2CCAE-5BBE-53A1-2F30-C611650B2417}"/>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4">
              <a:extLst>
                <a:ext uri="{FF2B5EF4-FFF2-40B4-BE49-F238E27FC236}">
                  <a16:creationId xmlns:a16="http://schemas.microsoft.com/office/drawing/2014/main" id="{EB38E3CF-B355-94B8-C534-07CAE826A1E6}"/>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5869810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Rectangle 12"/>
          <p:cNvSpPr>
            <a:spLocks noChangeArrowheads="1"/>
          </p:cNvSpPr>
          <p:nvPr/>
        </p:nvSpPr>
        <p:spPr bwMode="auto">
          <a:xfrm>
            <a:off x="4441038" y="963755"/>
            <a:ext cx="7457088" cy="5600079"/>
          </a:xfrm>
          <a:prstGeom prst="rect">
            <a:avLst/>
          </a:prstGeom>
          <a:noFill/>
          <a:ln w="9525">
            <a:noFill/>
            <a:round/>
            <a:headEnd/>
            <a:tailEnd/>
          </a:ln>
        </p:spPr>
        <p:txBody>
          <a:bodyPr wrap="square" lIns="90000" tIns="45000" rIns="90000" bIns="450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dirty="0" err="1">
                <a:solidFill>
                  <a:schemeClr val="accent1">
                    <a:lumMod val="50000"/>
                  </a:schemeClr>
                </a:solidFill>
                <a:latin typeface="Century Gothic" panose="020B0502020202020204" pitchFamily="34" charset="0"/>
              </a:rPr>
              <a:t>Коучинговые</a:t>
            </a:r>
            <a:r>
              <a:rPr lang="ru-RU" sz="2000" b="1" dirty="0">
                <a:solidFill>
                  <a:schemeClr val="accent1">
                    <a:lumMod val="50000"/>
                  </a:schemeClr>
                </a:solidFill>
                <a:latin typeface="Century Gothic" panose="020B0502020202020204" pitchFamily="34" charset="0"/>
              </a:rPr>
              <a:t> и </a:t>
            </a:r>
            <a:r>
              <a:rPr lang="ru-RU" sz="2000" b="1" dirty="0" err="1">
                <a:solidFill>
                  <a:schemeClr val="accent1">
                    <a:lumMod val="50000"/>
                  </a:schemeClr>
                </a:solidFill>
                <a:latin typeface="Century Gothic" panose="020B0502020202020204" pitchFamily="34" charset="0"/>
              </a:rPr>
              <a:t>менторинговые</a:t>
            </a:r>
            <a:r>
              <a:rPr lang="ru-RU" sz="2000" b="1" dirty="0">
                <a:solidFill>
                  <a:schemeClr val="accent1">
                    <a:lumMod val="50000"/>
                  </a:schemeClr>
                </a:solidFill>
                <a:latin typeface="Century Gothic" panose="020B0502020202020204" pitchFamily="34" charset="0"/>
              </a:rPr>
              <a:t> коммуникации </a:t>
            </a:r>
            <a:r>
              <a:rPr lang="ru-RU" sz="2000" dirty="0">
                <a:solidFill>
                  <a:schemeClr val="accent1">
                    <a:lumMod val="50000"/>
                  </a:schemeClr>
                </a:solidFill>
                <a:latin typeface="Century Gothic" panose="020B0502020202020204" pitchFamily="34" charset="0"/>
              </a:rPr>
              <a:t>— это партнерские развивающие  диалоги, которые максимально раскрывают возможности человека, повышают его осознанность, способствуют достижению результатов, формированию ответственности за свою жизнь и результаты.</a:t>
            </a:r>
            <a:endParaRPr lang="x-none" sz="2000" dirty="0">
              <a:solidFill>
                <a:schemeClr val="accent1">
                  <a:lumMod val="50000"/>
                </a:schemeClr>
              </a:solidFill>
              <a:latin typeface="Century Gothic" panose="020B0502020202020204" pitchFamily="34" charset="0"/>
            </a:endParaRP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000" dirty="0">
              <a:solidFill>
                <a:srgbClr val="002060"/>
              </a:solidFill>
              <a:latin typeface="Century Gothic" panose="020B0502020202020204" pitchFamily="34" charset="0"/>
              <a:ea typeface="Open Sans" pitchFamily="34" charset="0"/>
              <a:cs typeface="Calibri" panose="020F0502020204030204" pitchFamily="34" charset="0"/>
            </a:endParaRP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000" dirty="0">
              <a:solidFill>
                <a:srgbClr val="002060"/>
              </a:solidFill>
              <a:latin typeface="Century Gothic" panose="020B0502020202020204" pitchFamily="34" charset="0"/>
              <a:ea typeface="Open Sans" pitchFamily="34" charset="0"/>
              <a:cs typeface="Calibri" panose="020F0502020204030204" pitchFamily="34" charset="0"/>
            </a:endParaRP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000" dirty="0">
              <a:solidFill>
                <a:srgbClr val="002060"/>
              </a:solidFill>
              <a:latin typeface="Century Gothic" panose="020B0502020202020204" pitchFamily="34" charset="0"/>
              <a:ea typeface="Open Sans" pitchFamily="34" charset="0"/>
              <a:cs typeface="Calibri" panose="020F0502020204030204"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a:solidFill>
                  <a:srgbClr val="002060"/>
                </a:solidFill>
                <a:latin typeface="Century Gothic" panose="020B0502020202020204" pitchFamily="34" charset="0"/>
                <a:ea typeface="Open Sans" pitchFamily="34" charset="0"/>
                <a:cs typeface="Open Sans" pitchFamily="34" charset="0"/>
              </a:rPr>
              <a:t>«</a:t>
            </a:r>
            <a:r>
              <a:rPr lang="ru-RU" sz="2000" b="1" dirty="0" err="1">
                <a:solidFill>
                  <a:srgbClr val="002060"/>
                </a:solidFill>
                <a:latin typeface="Century Gothic" panose="020B0502020202020204" pitchFamily="34" charset="0"/>
                <a:ea typeface="Open Sans" pitchFamily="34" charset="0"/>
                <a:cs typeface="Open Sans" pitchFamily="34" charset="0"/>
              </a:rPr>
              <a:t>Менторинг</a:t>
            </a:r>
            <a:r>
              <a:rPr lang="ru-RU" sz="2000" dirty="0">
                <a:solidFill>
                  <a:srgbClr val="002060"/>
                </a:solidFill>
                <a:latin typeface="Century Gothic" panose="020B0502020202020204" pitchFamily="34" charset="0"/>
                <a:ea typeface="Open Sans" pitchFamily="34" charset="0"/>
                <a:cs typeface="Open Sans" pitchFamily="34" charset="0"/>
              </a:rPr>
              <a:t> – это </a:t>
            </a:r>
            <a:r>
              <a:rPr lang="ru-RU" sz="2000" dirty="0" err="1">
                <a:solidFill>
                  <a:srgbClr val="002060"/>
                </a:solidFill>
                <a:latin typeface="Century Gothic" panose="020B0502020202020204" pitchFamily="34" charset="0"/>
                <a:ea typeface="Open Sans" pitchFamily="34" charset="0"/>
                <a:cs typeface="Open Sans" pitchFamily="34" charset="0"/>
              </a:rPr>
              <a:t>коучинг</a:t>
            </a:r>
            <a:r>
              <a:rPr lang="ru-RU" sz="2000" dirty="0">
                <a:solidFill>
                  <a:srgbClr val="002060"/>
                </a:solidFill>
                <a:latin typeface="Century Gothic" panose="020B0502020202020204" pitchFamily="34" charset="0"/>
                <a:ea typeface="Open Sans" pitchFamily="34" charset="0"/>
                <a:cs typeface="Open Sans" pitchFamily="34" charset="0"/>
              </a:rPr>
              <a:t> + использование своего опыта. Комбинация нашей мудрости и их мудрости </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000" dirty="0">
              <a:solidFill>
                <a:srgbClr val="002060"/>
              </a:solidFill>
              <a:latin typeface="Century Gothic" panose="020B0502020202020204" pitchFamily="34" charset="0"/>
              <a:ea typeface="Open Sans" pitchFamily="34" charset="0"/>
              <a:cs typeface="Open Sans" pitchFamily="34"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a:solidFill>
                  <a:srgbClr val="002060"/>
                </a:solidFill>
                <a:latin typeface="Century Gothic" panose="020B0502020202020204" pitchFamily="34" charset="0"/>
                <a:ea typeface="Open Sans" pitchFamily="34" charset="0"/>
                <a:cs typeface="Open Sans" pitchFamily="34" charset="0"/>
              </a:rPr>
              <a:t>Ментор, используя свою мудрость, помогает </a:t>
            </a:r>
            <a:r>
              <a:rPr lang="ru-RU" sz="2000" dirty="0" err="1">
                <a:solidFill>
                  <a:srgbClr val="002060"/>
                </a:solidFill>
                <a:latin typeface="Century Gothic" panose="020B0502020202020204" pitchFamily="34" charset="0"/>
                <a:ea typeface="Open Sans" pitchFamily="34" charset="0"/>
                <a:cs typeface="Open Sans" pitchFamily="34" charset="0"/>
              </a:rPr>
              <a:t>менти</a:t>
            </a:r>
            <a:r>
              <a:rPr lang="ru-RU" sz="2000" dirty="0">
                <a:solidFill>
                  <a:srgbClr val="002060"/>
                </a:solidFill>
                <a:latin typeface="Century Gothic" panose="020B0502020202020204" pitchFamily="34" charset="0"/>
                <a:ea typeface="Open Sans" pitchFamily="34" charset="0"/>
                <a:cs typeface="Open Sans" pitchFamily="34" charset="0"/>
              </a:rPr>
              <a:t> приобрести свою мудрость, бросая вызов его (</a:t>
            </a:r>
            <a:r>
              <a:rPr lang="ru-RU" sz="2000" dirty="0" err="1">
                <a:solidFill>
                  <a:srgbClr val="002060"/>
                </a:solidFill>
                <a:latin typeface="Century Gothic" panose="020B0502020202020204" pitchFamily="34" charset="0"/>
                <a:ea typeface="Open Sans" pitchFamily="34" charset="0"/>
                <a:cs typeface="Open Sans" pitchFamily="34" charset="0"/>
              </a:rPr>
              <a:t>менти</a:t>
            </a:r>
            <a:r>
              <a:rPr lang="ru-RU" sz="2000" dirty="0">
                <a:solidFill>
                  <a:srgbClr val="002060"/>
                </a:solidFill>
                <a:latin typeface="Century Gothic" panose="020B0502020202020204" pitchFamily="34" charset="0"/>
                <a:ea typeface="Open Sans" pitchFamily="34" charset="0"/>
                <a:cs typeface="Open Sans" pitchFamily="34" charset="0"/>
              </a:rPr>
              <a:t>) мышлению»</a:t>
            </a: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a:solidFill>
                  <a:srgbClr val="002060"/>
                </a:solidFill>
                <a:latin typeface="Century Gothic" panose="020B0502020202020204" pitchFamily="34" charset="0"/>
                <a:ea typeface="Open Sans" pitchFamily="34" charset="0"/>
                <a:cs typeface="Open Sans" pitchFamily="34" charset="0"/>
              </a:rPr>
              <a:t>                                                                                                 </a:t>
            </a:r>
          </a:p>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dirty="0">
                <a:solidFill>
                  <a:srgbClr val="002060"/>
                </a:solidFill>
                <a:latin typeface="Century Gothic" panose="020B0502020202020204" pitchFamily="34" charset="0"/>
                <a:ea typeface="Open Sans" pitchFamily="34" charset="0"/>
                <a:cs typeface="Open Sans" pitchFamily="34" charset="0"/>
              </a:rPr>
              <a:t>Дэвид </a:t>
            </a:r>
            <a:r>
              <a:rPr lang="ru-RU" sz="2000" dirty="0" err="1">
                <a:solidFill>
                  <a:srgbClr val="002060"/>
                </a:solidFill>
                <a:latin typeface="Century Gothic" panose="020B0502020202020204" pitchFamily="34" charset="0"/>
                <a:ea typeface="Open Sans" pitchFamily="34" charset="0"/>
                <a:cs typeface="Open Sans" pitchFamily="34" charset="0"/>
              </a:rPr>
              <a:t>Клаттербак</a:t>
            </a:r>
            <a:endParaRPr lang="ru-RU" sz="2000" dirty="0">
              <a:solidFill>
                <a:srgbClr val="002060"/>
              </a:solidFill>
              <a:latin typeface="Century Gothic" panose="020B0502020202020204" pitchFamily="34" charset="0"/>
              <a:cs typeface="Open Sans" pitchFamily="32" charset="0"/>
            </a:endParaRPr>
          </a:p>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2000" dirty="0">
              <a:solidFill>
                <a:srgbClr val="002060"/>
              </a:solidFill>
              <a:latin typeface="Century Gothic" panose="020B0502020202020204" pitchFamily="34" charset="0"/>
              <a:cs typeface="Open Sans" pitchFamily="32" charset="0"/>
            </a:endParaRPr>
          </a:p>
        </p:txBody>
      </p:sp>
      <p:pic>
        <p:nvPicPr>
          <p:cNvPr id="2" name="Рисунок 1"/>
          <p:cNvPicPr>
            <a:picLocks noChangeAspect="1"/>
          </p:cNvPicPr>
          <p:nvPr/>
        </p:nvPicPr>
        <p:blipFill>
          <a:blip r:embed="rId3"/>
          <a:stretch>
            <a:fillRect/>
          </a:stretch>
        </p:blipFill>
        <p:spPr>
          <a:xfrm>
            <a:off x="574211" y="2084928"/>
            <a:ext cx="3653055" cy="2688143"/>
          </a:xfrm>
          <a:prstGeom prst="rect">
            <a:avLst/>
          </a:prstGeom>
        </p:spPr>
      </p:pic>
      <p:grpSp>
        <p:nvGrpSpPr>
          <p:cNvPr id="3" name="Группа 2">
            <a:extLst>
              <a:ext uri="{FF2B5EF4-FFF2-40B4-BE49-F238E27FC236}">
                <a16:creationId xmlns:a16="http://schemas.microsoft.com/office/drawing/2014/main" id="{AA1DD20C-E7C1-AB3D-8EC2-CCBB626D468D}"/>
              </a:ext>
            </a:extLst>
          </p:cNvPr>
          <p:cNvGrpSpPr/>
          <p:nvPr/>
        </p:nvGrpSpPr>
        <p:grpSpPr>
          <a:xfrm>
            <a:off x="291503" y="23040"/>
            <a:ext cx="11606623" cy="899950"/>
            <a:chOff x="594804" y="352687"/>
            <a:chExt cx="11606623" cy="899950"/>
          </a:xfrm>
        </p:grpSpPr>
        <p:pic>
          <p:nvPicPr>
            <p:cNvPr id="4" name="Рисунок 3">
              <a:extLst>
                <a:ext uri="{FF2B5EF4-FFF2-40B4-BE49-F238E27FC236}">
                  <a16:creationId xmlns:a16="http://schemas.microsoft.com/office/drawing/2014/main" id="{C883E0FF-2579-EC8B-0CD6-7C7D1B623C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5" name="Полилиния 27">
              <a:extLst>
                <a:ext uri="{FF2B5EF4-FFF2-40B4-BE49-F238E27FC236}">
                  <a16:creationId xmlns:a16="http://schemas.microsoft.com/office/drawing/2014/main" id="{DCECE4A6-B656-0000-FC1B-F5118615C89A}"/>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право 14">
              <a:extLst>
                <a:ext uri="{FF2B5EF4-FFF2-40B4-BE49-F238E27FC236}">
                  <a16:creationId xmlns:a16="http://schemas.microsoft.com/office/drawing/2014/main" id="{F0BF5CF8-8E1B-9573-1B3F-8B11B3D105E0}"/>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4278387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otak.jpg"/>
          <p:cNvPicPr>
            <a:picLocks noChangeAspect="1"/>
          </p:cNvPicPr>
          <p:nvPr/>
        </p:nvPicPr>
        <p:blipFill>
          <a:blip r:embed="rId3" cstate="print"/>
          <a:stretch>
            <a:fillRect/>
          </a:stretch>
        </p:blipFill>
        <p:spPr>
          <a:xfrm>
            <a:off x="1425128" y="1649104"/>
            <a:ext cx="5399916" cy="4892065"/>
          </a:xfrm>
          <a:prstGeom prst="rect">
            <a:avLst/>
          </a:prstGeom>
        </p:spPr>
      </p:pic>
      <p:sp>
        <p:nvSpPr>
          <p:cNvPr id="10" name="Rectangle 3"/>
          <p:cNvSpPr>
            <a:spLocks noChangeArrowheads="1"/>
          </p:cNvSpPr>
          <p:nvPr/>
        </p:nvSpPr>
        <p:spPr bwMode="auto">
          <a:xfrm>
            <a:off x="8143911" y="2803502"/>
            <a:ext cx="2571725" cy="430839"/>
          </a:xfrm>
          <a:prstGeom prst="rect">
            <a:avLst/>
          </a:prstGeom>
          <a:noFill/>
          <a:ln w="9525">
            <a:noFill/>
            <a:miter lim="800000"/>
            <a:headEnd/>
            <a:tailEnd/>
          </a:ln>
          <a:effectLst/>
        </p:spPr>
        <p:txBody>
          <a:bodyPr vert="horz" wrap="square" lIns="121871" tIns="60936" rIns="121871" bIns="60936" numCol="1" anchor="ctr" anchorCtr="0" compatLnSpc="1">
            <a:prstTxWarp prst="textNoShape">
              <a:avLst/>
            </a:prstTxWarp>
            <a:spAutoFit/>
          </a:bodyPr>
          <a:lstStyle/>
          <a:p>
            <a:pPr defTabSz="1218712" fontAlgn="base">
              <a:spcBef>
                <a:spcPct val="0"/>
              </a:spcBef>
              <a:spcAft>
                <a:spcPct val="0"/>
              </a:spcAft>
              <a:tabLst>
                <a:tab pos="186192" algn="l"/>
                <a:tab pos="609356" algn="l"/>
              </a:tabLst>
            </a:pPr>
            <a:r>
              <a:rPr lang="ru-RU" sz="2000" dirty="0" err="1">
                <a:solidFill>
                  <a:srgbClr val="2F7689"/>
                </a:solidFill>
                <a:ea typeface="Calibri" charset="-52"/>
                <a:cs typeface="Times New Roman" pitchFamily="18" charset="0"/>
              </a:rPr>
              <a:t>Неокортекс</a:t>
            </a:r>
            <a:endParaRPr lang="ru-RU" sz="2000" dirty="0">
              <a:solidFill>
                <a:srgbClr val="2F7689"/>
              </a:solidFill>
              <a:cs typeface="Arial" pitchFamily="34" charset="0"/>
            </a:endParaRPr>
          </a:p>
        </p:txBody>
      </p:sp>
      <p:sp>
        <p:nvSpPr>
          <p:cNvPr id="11" name="Rectangle 3"/>
          <p:cNvSpPr>
            <a:spLocks noChangeArrowheads="1"/>
          </p:cNvSpPr>
          <p:nvPr/>
        </p:nvSpPr>
        <p:spPr bwMode="auto">
          <a:xfrm>
            <a:off x="8143911" y="6134191"/>
            <a:ext cx="2571725" cy="430839"/>
          </a:xfrm>
          <a:prstGeom prst="rect">
            <a:avLst/>
          </a:prstGeom>
          <a:noFill/>
          <a:ln w="9525">
            <a:noFill/>
            <a:miter lim="800000"/>
            <a:headEnd/>
            <a:tailEnd/>
          </a:ln>
          <a:effectLst/>
        </p:spPr>
        <p:txBody>
          <a:bodyPr vert="horz" wrap="square" lIns="121871" tIns="60936" rIns="121871" bIns="60936" numCol="1" anchor="ctr" anchorCtr="0" compatLnSpc="1">
            <a:prstTxWarp prst="textNoShape">
              <a:avLst/>
            </a:prstTxWarp>
            <a:spAutoFit/>
          </a:bodyPr>
          <a:lstStyle/>
          <a:p>
            <a:pPr defTabSz="1218712" fontAlgn="base">
              <a:spcBef>
                <a:spcPct val="0"/>
              </a:spcBef>
              <a:spcAft>
                <a:spcPct val="0"/>
              </a:spcAft>
              <a:tabLst>
                <a:tab pos="186192" algn="l"/>
                <a:tab pos="609356" algn="l"/>
              </a:tabLst>
            </a:pPr>
            <a:r>
              <a:rPr lang="ru-RU" sz="2000" dirty="0">
                <a:solidFill>
                  <a:srgbClr val="2F7689"/>
                </a:solidFill>
                <a:ea typeface="Calibri" charset="-52"/>
                <a:cs typeface="Times New Roman" pitchFamily="18" charset="0"/>
              </a:rPr>
              <a:t>Рептильный мозг</a:t>
            </a:r>
            <a:endParaRPr lang="ru-RU" sz="2000" dirty="0">
              <a:solidFill>
                <a:srgbClr val="2F7689"/>
              </a:solidFill>
              <a:cs typeface="Arial" pitchFamily="34" charset="0"/>
            </a:endParaRPr>
          </a:p>
        </p:txBody>
      </p:sp>
      <p:sp>
        <p:nvSpPr>
          <p:cNvPr id="12" name="Rectangle 3"/>
          <p:cNvSpPr>
            <a:spLocks noChangeArrowheads="1"/>
          </p:cNvSpPr>
          <p:nvPr/>
        </p:nvSpPr>
        <p:spPr bwMode="auto">
          <a:xfrm>
            <a:off x="8143911" y="4468846"/>
            <a:ext cx="3185024" cy="430839"/>
          </a:xfrm>
          <a:prstGeom prst="rect">
            <a:avLst/>
          </a:prstGeom>
          <a:noFill/>
          <a:ln w="9525">
            <a:noFill/>
            <a:miter lim="800000"/>
            <a:headEnd/>
            <a:tailEnd/>
          </a:ln>
          <a:effectLst/>
        </p:spPr>
        <p:txBody>
          <a:bodyPr vert="horz" wrap="square" lIns="121871" tIns="60936" rIns="121871" bIns="60936" numCol="1" anchor="ctr" anchorCtr="0" compatLnSpc="1">
            <a:prstTxWarp prst="textNoShape">
              <a:avLst/>
            </a:prstTxWarp>
            <a:spAutoFit/>
          </a:bodyPr>
          <a:lstStyle/>
          <a:p>
            <a:pPr defTabSz="1218712" fontAlgn="base">
              <a:spcBef>
                <a:spcPct val="0"/>
              </a:spcBef>
              <a:spcAft>
                <a:spcPct val="0"/>
              </a:spcAft>
              <a:tabLst>
                <a:tab pos="186192" algn="l"/>
                <a:tab pos="609356" algn="l"/>
              </a:tabLst>
            </a:pPr>
            <a:r>
              <a:rPr lang="ru-RU" sz="2000" dirty="0">
                <a:solidFill>
                  <a:srgbClr val="2F7689"/>
                </a:solidFill>
                <a:ea typeface="Calibri" charset="-52"/>
                <a:cs typeface="Times New Roman" pitchFamily="18" charset="0"/>
              </a:rPr>
              <a:t>Мозг млекопитающих</a:t>
            </a:r>
            <a:endParaRPr lang="ru-RU" sz="2000" dirty="0">
              <a:solidFill>
                <a:srgbClr val="2F7689"/>
              </a:solidFill>
              <a:cs typeface="Arial" pitchFamily="34" charset="0"/>
            </a:endParaRPr>
          </a:p>
        </p:txBody>
      </p:sp>
      <p:cxnSp>
        <p:nvCxnSpPr>
          <p:cNvPr id="15" name="Прямая соединительная линия 14"/>
          <p:cNvCxnSpPr>
            <a:cxnSpLocks/>
            <a:endCxn id="11" idx="1"/>
          </p:cNvCxnSpPr>
          <p:nvPr/>
        </p:nvCxnSpPr>
        <p:spPr>
          <a:xfrm>
            <a:off x="4581625" y="3465513"/>
            <a:ext cx="3562286" cy="2884098"/>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cxnSpLocks/>
          </p:cNvCxnSpPr>
          <p:nvPr/>
        </p:nvCxnSpPr>
        <p:spPr>
          <a:xfrm>
            <a:off x="5765533" y="3491367"/>
            <a:ext cx="2378378" cy="1258807"/>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cxnSpLocks/>
          </p:cNvCxnSpPr>
          <p:nvPr/>
        </p:nvCxnSpPr>
        <p:spPr>
          <a:xfrm>
            <a:off x="5909912" y="2611944"/>
            <a:ext cx="2233999" cy="48745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a:extLst>
              <a:ext uri="{FF2B5EF4-FFF2-40B4-BE49-F238E27FC236}">
                <a16:creationId xmlns:a16="http://schemas.microsoft.com/office/drawing/2014/main" id="{F03F9AA0-9491-4A90-A012-DA76D8E91368}"/>
              </a:ext>
            </a:extLst>
          </p:cNvPr>
          <p:cNvSpPr/>
          <p:nvPr/>
        </p:nvSpPr>
        <p:spPr>
          <a:xfrm>
            <a:off x="0" y="723809"/>
            <a:ext cx="12191999" cy="492394"/>
          </a:xfrm>
          <a:prstGeom prst="rect">
            <a:avLst/>
          </a:prstGeom>
        </p:spPr>
        <p:txBody>
          <a:bodyPr wrap="square" lIns="121871" tIns="60936" rIns="121871" bIns="60936">
            <a:spAutoFit/>
          </a:bodyPr>
          <a:lstStyle/>
          <a:p>
            <a:pPr indent="360000" fontAlgn="base">
              <a:spcBef>
                <a:spcPct val="0"/>
              </a:spcBef>
              <a:spcAft>
                <a:spcPct val="0"/>
              </a:spcAft>
            </a:pPr>
            <a:r>
              <a:rPr lang="ru-RU" sz="2400" b="1" dirty="0">
                <a:solidFill>
                  <a:srgbClr val="2F7689"/>
                </a:solidFill>
                <a:ea typeface="Lucida Sans Unicode" pitchFamily="34" charset="0"/>
                <a:cs typeface="Calibri" pitchFamily="34" charset="0"/>
              </a:rPr>
              <a:t>ПОЛ МАКЛИН ТЕОРИЯ ТРИЕДИНОГО МОЗГА</a:t>
            </a:r>
            <a:endParaRPr lang="ru-RU" sz="2400" b="1" dirty="0">
              <a:solidFill>
                <a:srgbClr val="2F7689"/>
              </a:solidFill>
              <a:cs typeface="Arial" pitchFamily="34" charset="0"/>
            </a:endParaRPr>
          </a:p>
        </p:txBody>
      </p:sp>
      <p:cxnSp>
        <p:nvCxnSpPr>
          <p:cNvPr id="22" name="Прямая соединительная линия 21">
            <a:extLst>
              <a:ext uri="{FF2B5EF4-FFF2-40B4-BE49-F238E27FC236}">
                <a16:creationId xmlns:a16="http://schemas.microsoft.com/office/drawing/2014/main" id="{DA7B1688-1DA7-4BBE-BF0D-ABB878E6C3A2}"/>
              </a:ext>
            </a:extLst>
          </p:cNvPr>
          <p:cNvCxnSpPr>
            <a:cxnSpLocks/>
            <a:endCxn id="11" idx="1"/>
          </p:cNvCxnSpPr>
          <p:nvPr/>
        </p:nvCxnSpPr>
        <p:spPr>
          <a:xfrm>
            <a:off x="4581625" y="3465513"/>
            <a:ext cx="3562286" cy="2884098"/>
          </a:xfrm>
          <a:prstGeom prst="line">
            <a:avLst/>
          </a:prstGeom>
          <a:ln w="31750">
            <a:solidFill>
              <a:srgbClr val="2F7689"/>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2FA034C9-4DC6-44C4-80EE-622F575E32CA}"/>
              </a:ext>
            </a:extLst>
          </p:cNvPr>
          <p:cNvCxnSpPr>
            <a:cxnSpLocks/>
          </p:cNvCxnSpPr>
          <p:nvPr/>
        </p:nvCxnSpPr>
        <p:spPr>
          <a:xfrm>
            <a:off x="5765533" y="3491367"/>
            <a:ext cx="2288807" cy="1258807"/>
          </a:xfrm>
          <a:prstGeom prst="line">
            <a:avLst/>
          </a:prstGeom>
          <a:ln w="31750">
            <a:solidFill>
              <a:srgbClr val="2F7689"/>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3EC62D42-4D29-47F2-867B-96C586AE6616}"/>
              </a:ext>
            </a:extLst>
          </p:cNvPr>
          <p:cNvCxnSpPr>
            <a:cxnSpLocks/>
          </p:cNvCxnSpPr>
          <p:nvPr/>
        </p:nvCxnSpPr>
        <p:spPr>
          <a:xfrm>
            <a:off x="5909912" y="2613637"/>
            <a:ext cx="1992028" cy="426595"/>
          </a:xfrm>
          <a:prstGeom prst="line">
            <a:avLst/>
          </a:prstGeom>
          <a:ln w="31750">
            <a:solidFill>
              <a:srgbClr val="2F7689"/>
            </a:solidFill>
          </a:ln>
        </p:spPr>
        <p:style>
          <a:lnRef idx="1">
            <a:schemeClr val="accent1"/>
          </a:lnRef>
          <a:fillRef idx="0">
            <a:schemeClr val="accent1"/>
          </a:fillRef>
          <a:effectRef idx="0">
            <a:schemeClr val="accent1"/>
          </a:effectRef>
          <a:fontRef idx="minor">
            <a:schemeClr val="tx1"/>
          </a:fontRef>
        </p:style>
      </p:cxnSp>
      <p:grpSp>
        <p:nvGrpSpPr>
          <p:cNvPr id="2" name="Группа 1">
            <a:extLst>
              <a:ext uri="{FF2B5EF4-FFF2-40B4-BE49-F238E27FC236}">
                <a16:creationId xmlns:a16="http://schemas.microsoft.com/office/drawing/2014/main" id="{2A12359A-2D8A-EF43-1F83-BDD5221297D8}"/>
              </a:ext>
            </a:extLst>
          </p:cNvPr>
          <p:cNvGrpSpPr/>
          <p:nvPr/>
        </p:nvGrpSpPr>
        <p:grpSpPr>
          <a:xfrm>
            <a:off x="372140" y="0"/>
            <a:ext cx="11829287" cy="845081"/>
            <a:chOff x="594804" y="352687"/>
            <a:chExt cx="11606623" cy="899950"/>
          </a:xfrm>
        </p:grpSpPr>
        <p:pic>
          <p:nvPicPr>
            <p:cNvPr id="3" name="Рисунок 2">
              <a:extLst>
                <a:ext uri="{FF2B5EF4-FFF2-40B4-BE49-F238E27FC236}">
                  <a16:creationId xmlns:a16="http://schemas.microsoft.com/office/drawing/2014/main" id="{0988E0C2-28AE-E895-D80A-EDBCEF5D95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4" name="Полилиния 27">
              <a:extLst>
                <a:ext uri="{FF2B5EF4-FFF2-40B4-BE49-F238E27FC236}">
                  <a16:creationId xmlns:a16="http://schemas.microsoft.com/office/drawing/2014/main" id="{72D6EB40-69F4-75E9-C774-E4B4878218CE}"/>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14">
              <a:extLst>
                <a:ext uri="{FF2B5EF4-FFF2-40B4-BE49-F238E27FC236}">
                  <a16:creationId xmlns:a16="http://schemas.microsoft.com/office/drawing/2014/main" id="{FBB5FB00-3CD9-A9CB-2A0B-C3287C2009C5}"/>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336006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25785282-F7ED-CA42-BE22-B72C295FC6ED}"/>
              </a:ext>
            </a:extLst>
          </p:cNvPr>
          <p:cNvCxnSpPr/>
          <p:nvPr/>
        </p:nvCxnSpPr>
        <p:spPr>
          <a:xfrm>
            <a:off x="2831637" y="3429000"/>
            <a:ext cx="6336704" cy="0"/>
          </a:xfrm>
          <a:prstGeom prst="line">
            <a:avLst/>
          </a:prstGeom>
        </p:spPr>
        <p:style>
          <a:lnRef idx="1">
            <a:schemeClr val="dk1"/>
          </a:lnRef>
          <a:fillRef idx="0">
            <a:schemeClr val="dk1"/>
          </a:fillRef>
          <a:effectRef idx="0">
            <a:schemeClr val="dk1"/>
          </a:effectRef>
          <a:fontRef idx="minor">
            <a:schemeClr val="tx1"/>
          </a:fontRef>
        </p:style>
      </p:cxnSp>
      <p:sp>
        <p:nvSpPr>
          <p:cNvPr id="5" name="Овал 4">
            <a:extLst>
              <a:ext uri="{FF2B5EF4-FFF2-40B4-BE49-F238E27FC236}">
                <a16:creationId xmlns:a16="http://schemas.microsoft.com/office/drawing/2014/main" id="{9107DCDD-270B-134A-9B22-77DED35967CF}"/>
              </a:ext>
            </a:extLst>
          </p:cNvPr>
          <p:cNvSpPr/>
          <p:nvPr/>
        </p:nvSpPr>
        <p:spPr>
          <a:xfrm flipH="1" flipV="1">
            <a:off x="2652296" y="3332994"/>
            <a:ext cx="192021" cy="1920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sz="2400">
              <a:latin typeface="Century Gothic" panose="020B0502020202020204" pitchFamily="34" charset="0"/>
            </a:endParaRPr>
          </a:p>
        </p:txBody>
      </p:sp>
      <p:sp>
        <p:nvSpPr>
          <p:cNvPr id="6" name="Овал 5">
            <a:extLst>
              <a:ext uri="{FF2B5EF4-FFF2-40B4-BE49-F238E27FC236}">
                <a16:creationId xmlns:a16="http://schemas.microsoft.com/office/drawing/2014/main" id="{7413493B-1C83-BC47-90BF-2FB67BBB8D11}"/>
              </a:ext>
            </a:extLst>
          </p:cNvPr>
          <p:cNvSpPr/>
          <p:nvPr/>
        </p:nvSpPr>
        <p:spPr>
          <a:xfrm flipH="1" flipV="1">
            <a:off x="9155661" y="3332994"/>
            <a:ext cx="192021" cy="1920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x-none" sz="2400">
              <a:latin typeface="Century Gothic" panose="020B0502020202020204" pitchFamily="34" charset="0"/>
            </a:endParaRPr>
          </a:p>
        </p:txBody>
      </p:sp>
      <p:sp>
        <p:nvSpPr>
          <p:cNvPr id="7" name="TextBox 6">
            <a:extLst>
              <a:ext uri="{FF2B5EF4-FFF2-40B4-BE49-F238E27FC236}">
                <a16:creationId xmlns:a16="http://schemas.microsoft.com/office/drawing/2014/main" id="{2B4524DF-78CC-3044-A29A-7F6D508EEFF2}"/>
              </a:ext>
            </a:extLst>
          </p:cNvPr>
          <p:cNvSpPr txBox="1"/>
          <p:nvPr/>
        </p:nvSpPr>
        <p:spPr>
          <a:xfrm>
            <a:off x="1607928" y="1807966"/>
            <a:ext cx="2180405" cy="1241622"/>
          </a:xfrm>
          <a:prstGeom prst="rect">
            <a:avLst/>
          </a:prstGeom>
          <a:noFill/>
        </p:spPr>
        <p:txBody>
          <a:bodyPr wrap="none" rtlCol="0">
            <a:spAutoFit/>
          </a:bodyPr>
          <a:lstStyle/>
          <a:p>
            <a:pPr algn="r"/>
            <a:r>
              <a:rPr lang="x-none" sz="1867" dirty="0">
                <a:latin typeface="Century Gothic" panose="020B0502020202020204" pitchFamily="34" charset="0"/>
              </a:rPr>
              <a:t>Лимбическая </a:t>
            </a:r>
          </a:p>
          <a:p>
            <a:pPr algn="r"/>
            <a:r>
              <a:rPr lang="ru-RU" sz="1867" dirty="0">
                <a:latin typeface="Century Gothic" panose="020B0502020202020204" pitchFamily="34" charset="0"/>
              </a:rPr>
              <a:t>с</a:t>
            </a:r>
            <a:r>
              <a:rPr lang="x-none" sz="1867" dirty="0">
                <a:latin typeface="Century Gothic" panose="020B0502020202020204" pitchFamily="34" charset="0"/>
              </a:rPr>
              <a:t>истема</a:t>
            </a:r>
          </a:p>
          <a:p>
            <a:pPr algn="r"/>
            <a:r>
              <a:rPr lang="x-none" sz="1867" dirty="0">
                <a:latin typeface="Century Gothic" panose="020B0502020202020204" pitchFamily="34" charset="0"/>
              </a:rPr>
              <a:t>(прошлое/здесь</a:t>
            </a:r>
          </a:p>
          <a:p>
            <a:pPr algn="r"/>
            <a:r>
              <a:rPr lang="x-none" sz="1867" dirty="0">
                <a:latin typeface="Century Gothic" panose="020B0502020202020204" pitchFamily="34" charset="0"/>
              </a:rPr>
              <a:t>и сейчас)</a:t>
            </a:r>
          </a:p>
        </p:txBody>
      </p:sp>
      <p:sp>
        <p:nvSpPr>
          <p:cNvPr id="8" name="TextBox 7">
            <a:extLst>
              <a:ext uri="{FF2B5EF4-FFF2-40B4-BE49-F238E27FC236}">
                <a16:creationId xmlns:a16="http://schemas.microsoft.com/office/drawing/2014/main" id="{3AAA0EBD-2950-1449-9E3A-9BF2E77BA344}"/>
              </a:ext>
            </a:extLst>
          </p:cNvPr>
          <p:cNvSpPr txBox="1"/>
          <p:nvPr/>
        </p:nvSpPr>
        <p:spPr>
          <a:xfrm>
            <a:off x="8439582" y="2114490"/>
            <a:ext cx="1624164" cy="666977"/>
          </a:xfrm>
          <a:prstGeom prst="rect">
            <a:avLst/>
          </a:prstGeom>
          <a:noFill/>
        </p:spPr>
        <p:txBody>
          <a:bodyPr wrap="none" rtlCol="0">
            <a:spAutoFit/>
          </a:bodyPr>
          <a:lstStyle/>
          <a:p>
            <a:pPr algn="ctr"/>
            <a:r>
              <a:rPr lang="x-none" sz="1867" dirty="0">
                <a:latin typeface="Century Gothic" panose="020B0502020202020204" pitchFamily="34" charset="0"/>
              </a:rPr>
              <a:t>Неокортекс</a:t>
            </a:r>
          </a:p>
          <a:p>
            <a:pPr algn="ctr"/>
            <a:r>
              <a:rPr lang="x-none" sz="1867" dirty="0">
                <a:latin typeface="Century Gothic" panose="020B0502020202020204" pitchFamily="34" charset="0"/>
              </a:rPr>
              <a:t>(будущее)</a:t>
            </a:r>
          </a:p>
        </p:txBody>
      </p:sp>
      <p:cxnSp>
        <p:nvCxnSpPr>
          <p:cNvPr id="9" name="Прямая соединительная линия 8">
            <a:extLst>
              <a:ext uri="{FF2B5EF4-FFF2-40B4-BE49-F238E27FC236}">
                <a16:creationId xmlns:a16="http://schemas.microsoft.com/office/drawing/2014/main" id="{CEE416EF-C5C3-184E-A90B-EA38C4C10FFC}"/>
              </a:ext>
            </a:extLst>
          </p:cNvPr>
          <p:cNvCxnSpPr/>
          <p:nvPr/>
        </p:nvCxnSpPr>
        <p:spPr>
          <a:xfrm flipH="1" flipV="1">
            <a:off x="4751850" y="1508787"/>
            <a:ext cx="1248139" cy="1920212"/>
          </a:xfrm>
          <a:prstGeom prst="line">
            <a:avLst/>
          </a:prstGeom>
        </p:spPr>
        <p:style>
          <a:lnRef idx="1">
            <a:schemeClr val="dk1"/>
          </a:lnRef>
          <a:fillRef idx="0">
            <a:schemeClr val="dk1"/>
          </a:fillRef>
          <a:effectRef idx="0">
            <a:schemeClr val="dk1"/>
          </a:effectRef>
          <a:fontRef idx="minor">
            <a:schemeClr val="tx1"/>
          </a:fontRef>
        </p:style>
      </p:cxnSp>
      <p:cxnSp>
        <p:nvCxnSpPr>
          <p:cNvPr id="10" name="Прямая соединительная линия 9">
            <a:extLst>
              <a:ext uri="{FF2B5EF4-FFF2-40B4-BE49-F238E27FC236}">
                <a16:creationId xmlns:a16="http://schemas.microsoft.com/office/drawing/2014/main" id="{D87560E0-7653-CC41-B84F-D14A177D5DAA}"/>
              </a:ext>
            </a:extLst>
          </p:cNvPr>
          <p:cNvCxnSpPr>
            <a:cxnSpLocks/>
          </p:cNvCxnSpPr>
          <p:nvPr/>
        </p:nvCxnSpPr>
        <p:spPr>
          <a:xfrm flipV="1">
            <a:off x="5999989" y="1497606"/>
            <a:ext cx="1140949" cy="193139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EA5226CE-11BC-E64B-98F8-2A57F235E8CC}"/>
              </a:ext>
            </a:extLst>
          </p:cNvPr>
          <p:cNvSpPr txBox="1"/>
          <p:nvPr/>
        </p:nvSpPr>
        <p:spPr>
          <a:xfrm>
            <a:off x="5027500" y="1316776"/>
            <a:ext cx="1824538" cy="584775"/>
          </a:xfrm>
          <a:prstGeom prst="rect">
            <a:avLst/>
          </a:prstGeom>
          <a:noFill/>
        </p:spPr>
        <p:txBody>
          <a:bodyPr wrap="none" rtlCol="0">
            <a:spAutoFit/>
          </a:bodyPr>
          <a:lstStyle/>
          <a:p>
            <a:r>
              <a:rPr lang="x-none" sz="3200" b="1" dirty="0">
                <a:solidFill>
                  <a:srgbClr val="F07624"/>
                </a:solidFill>
                <a:latin typeface="Century Gothic" panose="020B0502020202020204" pitchFamily="34" charset="0"/>
              </a:rPr>
              <a:t>ИНСАЙТ</a:t>
            </a:r>
          </a:p>
        </p:txBody>
      </p:sp>
      <p:cxnSp>
        <p:nvCxnSpPr>
          <p:cNvPr id="12" name="Прямая со стрелкой 11">
            <a:extLst>
              <a:ext uri="{FF2B5EF4-FFF2-40B4-BE49-F238E27FC236}">
                <a16:creationId xmlns:a16="http://schemas.microsoft.com/office/drawing/2014/main" id="{8D30BD95-982D-B641-BF48-78C781036CA6}"/>
              </a:ext>
            </a:extLst>
          </p:cNvPr>
          <p:cNvCxnSpPr>
            <a:cxnSpLocks/>
          </p:cNvCxnSpPr>
          <p:nvPr/>
        </p:nvCxnSpPr>
        <p:spPr>
          <a:xfrm flipH="1">
            <a:off x="3695731" y="3030365"/>
            <a:ext cx="960108" cy="0"/>
          </a:xfrm>
          <a:prstGeom prst="straightConnector1">
            <a:avLst/>
          </a:prstGeom>
          <a:ln w="38100">
            <a:prstDash val="lgDash"/>
            <a:tailEnd type="triangle"/>
          </a:ln>
        </p:spPr>
        <p:style>
          <a:lnRef idx="1">
            <a:schemeClr val="dk1"/>
          </a:lnRef>
          <a:fillRef idx="0">
            <a:schemeClr val="dk1"/>
          </a:fillRef>
          <a:effectRef idx="0">
            <a:schemeClr val="dk1"/>
          </a:effectRef>
          <a:fontRef idx="minor">
            <a:schemeClr val="tx1"/>
          </a:fontRef>
        </p:style>
      </p:cxnSp>
      <p:cxnSp>
        <p:nvCxnSpPr>
          <p:cNvPr id="13" name="Прямая со стрелкой 12">
            <a:extLst>
              <a:ext uri="{FF2B5EF4-FFF2-40B4-BE49-F238E27FC236}">
                <a16:creationId xmlns:a16="http://schemas.microsoft.com/office/drawing/2014/main" id="{E5B8D438-C8BF-B24C-B476-B76A68320269}"/>
              </a:ext>
            </a:extLst>
          </p:cNvPr>
          <p:cNvCxnSpPr>
            <a:cxnSpLocks/>
          </p:cNvCxnSpPr>
          <p:nvPr/>
        </p:nvCxnSpPr>
        <p:spPr>
          <a:xfrm>
            <a:off x="7422020" y="3030365"/>
            <a:ext cx="996349" cy="0"/>
          </a:xfrm>
          <a:prstGeom prst="straightConnector1">
            <a:avLst/>
          </a:prstGeom>
          <a:ln w="38100">
            <a:prstDash val="lgDash"/>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E93C22E-D620-1C4C-8EF4-46D232FDBF8B}"/>
              </a:ext>
            </a:extLst>
          </p:cNvPr>
          <p:cNvSpPr txBox="1"/>
          <p:nvPr/>
        </p:nvSpPr>
        <p:spPr>
          <a:xfrm>
            <a:off x="7897767" y="3811352"/>
            <a:ext cx="2707793" cy="666977"/>
          </a:xfrm>
          <a:prstGeom prst="rect">
            <a:avLst/>
          </a:prstGeom>
          <a:noFill/>
        </p:spPr>
        <p:txBody>
          <a:bodyPr wrap="none" rtlCol="0">
            <a:spAutoFit/>
          </a:bodyPr>
          <a:lstStyle/>
          <a:p>
            <a:pPr algn="ctr"/>
            <a:r>
              <a:rPr lang="x-none" sz="1867" dirty="0">
                <a:latin typeface="Century Gothic" panose="020B0502020202020204" pitchFamily="34" charset="0"/>
              </a:rPr>
              <a:t>Нет эмоций (готовые</a:t>
            </a:r>
          </a:p>
          <a:p>
            <a:pPr algn="ctr"/>
            <a:r>
              <a:rPr lang="x-none" sz="1867" dirty="0">
                <a:latin typeface="Century Gothic" panose="020B0502020202020204" pitchFamily="34" charset="0"/>
              </a:rPr>
              <a:t> социальные </a:t>
            </a:r>
            <a:r>
              <a:rPr lang="ru-RU" sz="1867" dirty="0">
                <a:latin typeface="Century Gothic" panose="020B0502020202020204" pitchFamily="34" charset="0"/>
              </a:rPr>
              <a:t>с</a:t>
            </a:r>
            <a:r>
              <a:rPr lang="x-none" sz="1867" dirty="0">
                <a:latin typeface="Century Gothic" panose="020B0502020202020204" pitchFamily="34" charset="0"/>
              </a:rPr>
              <a:t>хемы)</a:t>
            </a:r>
          </a:p>
        </p:txBody>
      </p:sp>
      <p:sp>
        <p:nvSpPr>
          <p:cNvPr id="15" name="TextBox 14">
            <a:extLst>
              <a:ext uri="{FF2B5EF4-FFF2-40B4-BE49-F238E27FC236}">
                <a16:creationId xmlns:a16="http://schemas.microsoft.com/office/drawing/2014/main" id="{6A71A404-46E7-D246-8A06-057E69C803DF}"/>
              </a:ext>
            </a:extLst>
          </p:cNvPr>
          <p:cNvSpPr txBox="1"/>
          <p:nvPr/>
        </p:nvSpPr>
        <p:spPr>
          <a:xfrm>
            <a:off x="1751141" y="3829262"/>
            <a:ext cx="2160992" cy="666977"/>
          </a:xfrm>
          <a:prstGeom prst="rect">
            <a:avLst/>
          </a:prstGeom>
          <a:noFill/>
        </p:spPr>
        <p:txBody>
          <a:bodyPr wrap="square" rtlCol="0">
            <a:spAutoFit/>
          </a:bodyPr>
          <a:lstStyle/>
          <a:p>
            <a:pPr algn="ctr"/>
            <a:r>
              <a:rPr lang="x-none" sz="1867" dirty="0">
                <a:latin typeface="Century Gothic" panose="020B0502020202020204" pitchFamily="34" charset="0"/>
              </a:rPr>
              <a:t>Нет доступа к </a:t>
            </a:r>
          </a:p>
          <a:p>
            <a:pPr algn="ctr"/>
            <a:r>
              <a:rPr lang="x-none" sz="1867" dirty="0">
                <a:latin typeface="Century Gothic" panose="020B0502020202020204" pitchFamily="34" charset="0"/>
              </a:rPr>
              <a:t>логике</a:t>
            </a:r>
          </a:p>
        </p:txBody>
      </p:sp>
      <p:sp>
        <p:nvSpPr>
          <p:cNvPr id="16" name="TextBox 15">
            <a:extLst>
              <a:ext uri="{FF2B5EF4-FFF2-40B4-BE49-F238E27FC236}">
                <a16:creationId xmlns:a16="http://schemas.microsoft.com/office/drawing/2014/main" id="{2FF5DF84-004D-C64D-9C62-CCACEEB44DC3}"/>
              </a:ext>
            </a:extLst>
          </p:cNvPr>
          <p:cNvSpPr txBox="1"/>
          <p:nvPr/>
        </p:nvSpPr>
        <p:spPr>
          <a:xfrm>
            <a:off x="10564658" y="2660914"/>
            <a:ext cx="1616148" cy="1241622"/>
          </a:xfrm>
          <a:prstGeom prst="rect">
            <a:avLst/>
          </a:prstGeom>
          <a:noFill/>
        </p:spPr>
        <p:txBody>
          <a:bodyPr wrap="none" rtlCol="0">
            <a:spAutoFit/>
          </a:bodyPr>
          <a:lstStyle/>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Цифры</a:t>
            </a:r>
          </a:p>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Правила</a:t>
            </a:r>
          </a:p>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Нормы</a:t>
            </a:r>
          </a:p>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Законы</a:t>
            </a:r>
          </a:p>
        </p:txBody>
      </p:sp>
      <p:sp>
        <p:nvSpPr>
          <p:cNvPr id="17" name="TextBox 16">
            <a:extLst>
              <a:ext uri="{FF2B5EF4-FFF2-40B4-BE49-F238E27FC236}">
                <a16:creationId xmlns:a16="http://schemas.microsoft.com/office/drawing/2014/main" id="{F40A74D8-30D8-7E42-B125-8F2755B29666}"/>
              </a:ext>
            </a:extLst>
          </p:cNvPr>
          <p:cNvSpPr txBox="1"/>
          <p:nvPr/>
        </p:nvSpPr>
        <p:spPr>
          <a:xfrm>
            <a:off x="0" y="2660914"/>
            <a:ext cx="2241319" cy="1241622"/>
          </a:xfrm>
          <a:prstGeom prst="rect">
            <a:avLst/>
          </a:prstGeom>
          <a:noFill/>
        </p:spPr>
        <p:txBody>
          <a:bodyPr wrap="none" rtlCol="0">
            <a:spAutoFit/>
          </a:bodyPr>
          <a:lstStyle/>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Эмоции</a:t>
            </a:r>
          </a:p>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Ощущения</a:t>
            </a:r>
          </a:p>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Рефлексы</a:t>
            </a:r>
          </a:p>
          <a:p>
            <a:pPr marL="380990" indent="-380990">
              <a:buFont typeface="Arial" panose="020B0604020202020204" pitchFamily="34" charset="0"/>
              <a:buChar char="•"/>
            </a:pPr>
            <a:r>
              <a:rPr lang="x-none" sz="1867" dirty="0">
                <a:solidFill>
                  <a:srgbClr val="002060"/>
                </a:solidFill>
                <a:latin typeface="Century Gothic" panose="020B0502020202020204" pitchFamily="34" charset="0"/>
              </a:rPr>
              <a:t>Безопасность</a:t>
            </a:r>
          </a:p>
        </p:txBody>
      </p:sp>
      <p:cxnSp>
        <p:nvCxnSpPr>
          <p:cNvPr id="18" name="Прямая соединительная линия 17">
            <a:extLst>
              <a:ext uri="{FF2B5EF4-FFF2-40B4-BE49-F238E27FC236}">
                <a16:creationId xmlns:a16="http://schemas.microsoft.com/office/drawing/2014/main" id="{C328004F-140C-5047-B72C-52F75AD6BA01}"/>
              </a:ext>
            </a:extLst>
          </p:cNvPr>
          <p:cNvCxnSpPr/>
          <p:nvPr/>
        </p:nvCxnSpPr>
        <p:spPr>
          <a:xfrm>
            <a:off x="5999989" y="3033778"/>
            <a:ext cx="0" cy="77926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9F5CEE-CD2A-E34A-BA1F-DC469B3EC6B5}"/>
              </a:ext>
            </a:extLst>
          </p:cNvPr>
          <p:cNvSpPr txBox="1"/>
          <p:nvPr/>
        </p:nvSpPr>
        <p:spPr>
          <a:xfrm>
            <a:off x="4678430" y="4581129"/>
            <a:ext cx="2882520" cy="461665"/>
          </a:xfrm>
          <a:prstGeom prst="rect">
            <a:avLst/>
          </a:prstGeom>
          <a:noFill/>
        </p:spPr>
        <p:txBody>
          <a:bodyPr wrap="none" rtlCol="0">
            <a:spAutoFit/>
          </a:bodyPr>
          <a:lstStyle/>
          <a:p>
            <a:r>
              <a:rPr lang="x-none" sz="2400" b="1" dirty="0">
                <a:solidFill>
                  <a:srgbClr val="FF0000"/>
                </a:solidFill>
                <a:latin typeface="Century Gothic" panose="020B0502020202020204" pitchFamily="34" charset="0"/>
              </a:rPr>
              <a:t>Ресурс человека</a:t>
            </a:r>
          </a:p>
        </p:txBody>
      </p:sp>
      <p:cxnSp>
        <p:nvCxnSpPr>
          <p:cNvPr id="20" name="Прямая соединительная линия 19">
            <a:extLst>
              <a:ext uri="{FF2B5EF4-FFF2-40B4-BE49-F238E27FC236}">
                <a16:creationId xmlns:a16="http://schemas.microsoft.com/office/drawing/2014/main" id="{1A8434C5-EE11-3F44-9F6B-7897EE26D6B8}"/>
              </a:ext>
            </a:extLst>
          </p:cNvPr>
          <p:cNvCxnSpPr/>
          <p:nvPr/>
        </p:nvCxnSpPr>
        <p:spPr>
          <a:xfrm>
            <a:off x="4175786" y="3044957"/>
            <a:ext cx="0" cy="77926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591D2B3-D398-4A45-9305-897E25B9CDAF}"/>
              </a:ext>
            </a:extLst>
          </p:cNvPr>
          <p:cNvCxnSpPr/>
          <p:nvPr/>
        </p:nvCxnSpPr>
        <p:spPr>
          <a:xfrm>
            <a:off x="7920202" y="3044957"/>
            <a:ext cx="0" cy="779264"/>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Закрывающая фигурная скобка 21">
            <a:extLst>
              <a:ext uri="{FF2B5EF4-FFF2-40B4-BE49-F238E27FC236}">
                <a16:creationId xmlns:a16="http://schemas.microsoft.com/office/drawing/2014/main" id="{CB8FB1F1-7870-934B-A2DD-FBD42426FD27}"/>
              </a:ext>
            </a:extLst>
          </p:cNvPr>
          <p:cNvSpPr/>
          <p:nvPr/>
        </p:nvSpPr>
        <p:spPr>
          <a:xfrm rot="5400000">
            <a:off x="5663947" y="2336060"/>
            <a:ext cx="768087" cy="3744408"/>
          </a:xfrm>
          <a:prstGeom prst="rightBrace">
            <a:avLst/>
          </a:prstGeom>
          <a:ln w="95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sz="2400">
              <a:latin typeface="Century Gothic" panose="020B0502020202020204" pitchFamily="34" charset="0"/>
            </a:endParaRPr>
          </a:p>
        </p:txBody>
      </p:sp>
      <p:sp>
        <p:nvSpPr>
          <p:cNvPr id="23" name="TextBox 22">
            <a:extLst>
              <a:ext uri="{FF2B5EF4-FFF2-40B4-BE49-F238E27FC236}">
                <a16:creationId xmlns:a16="http://schemas.microsoft.com/office/drawing/2014/main" id="{010175AE-B9DE-2347-AC5F-919D1F710CE9}"/>
              </a:ext>
            </a:extLst>
          </p:cNvPr>
          <p:cNvSpPr txBox="1"/>
          <p:nvPr/>
        </p:nvSpPr>
        <p:spPr>
          <a:xfrm>
            <a:off x="4895114" y="1738322"/>
            <a:ext cx="2160992" cy="369332"/>
          </a:xfrm>
          <a:prstGeom prst="rect">
            <a:avLst/>
          </a:prstGeom>
          <a:noFill/>
        </p:spPr>
        <p:txBody>
          <a:bodyPr wrap="square" rtlCol="0">
            <a:spAutoFit/>
          </a:bodyPr>
          <a:lstStyle/>
          <a:p>
            <a:pPr algn="ctr"/>
            <a:r>
              <a:rPr lang="x-none" dirty="0">
                <a:latin typeface="Century Gothic" panose="020B0502020202020204" pitchFamily="34" charset="0"/>
              </a:rPr>
              <a:t>Эмоции+Логика</a:t>
            </a:r>
          </a:p>
        </p:txBody>
      </p:sp>
      <p:sp>
        <p:nvSpPr>
          <p:cNvPr id="25" name="TextBox 24">
            <a:extLst>
              <a:ext uri="{FF2B5EF4-FFF2-40B4-BE49-F238E27FC236}">
                <a16:creationId xmlns:a16="http://schemas.microsoft.com/office/drawing/2014/main" id="{C135EBD7-E731-7C48-B554-066680ACF139}"/>
              </a:ext>
            </a:extLst>
          </p:cNvPr>
          <p:cNvSpPr txBox="1"/>
          <p:nvPr/>
        </p:nvSpPr>
        <p:spPr>
          <a:xfrm>
            <a:off x="9680015" y="6000223"/>
            <a:ext cx="2545256" cy="677108"/>
          </a:xfrm>
          <a:prstGeom prst="rect">
            <a:avLst/>
          </a:prstGeom>
          <a:noFill/>
        </p:spPr>
        <p:txBody>
          <a:bodyPr wrap="square" rtlCol="0">
            <a:spAutoFit/>
          </a:bodyPr>
          <a:lstStyle/>
          <a:p>
            <a:pPr algn="ctr"/>
            <a:r>
              <a:rPr lang="en-US" sz="1400" b="1" dirty="0">
                <a:solidFill>
                  <a:srgbClr val="13A1B5"/>
                </a:solidFill>
                <a:latin typeface=""/>
              </a:rPr>
              <a:t>IBCM</a:t>
            </a:r>
          </a:p>
          <a:p>
            <a:pPr algn="ctr"/>
            <a:r>
              <a:rPr lang="ru-RU" sz="1200" b="1" dirty="0">
                <a:solidFill>
                  <a:srgbClr val="13A1B5"/>
                </a:solidFill>
                <a:latin typeface=""/>
              </a:rPr>
              <a:t>Международная бизнес школа </a:t>
            </a:r>
            <a:endParaRPr lang="en-US" sz="1200" b="1" dirty="0">
              <a:solidFill>
                <a:srgbClr val="13A1B5"/>
              </a:solidFill>
              <a:latin typeface=""/>
            </a:endParaRPr>
          </a:p>
          <a:p>
            <a:pPr algn="ctr"/>
            <a:r>
              <a:rPr lang="ru-RU" sz="1200" b="1" dirty="0" err="1">
                <a:solidFill>
                  <a:srgbClr val="13A1B5"/>
                </a:solidFill>
                <a:latin typeface=""/>
              </a:rPr>
              <a:t>коучинга</a:t>
            </a:r>
            <a:r>
              <a:rPr lang="ru-RU" sz="1200" b="1" dirty="0">
                <a:solidFill>
                  <a:srgbClr val="13A1B5"/>
                </a:solidFill>
                <a:latin typeface=""/>
              </a:rPr>
              <a:t> и </a:t>
            </a:r>
            <a:r>
              <a:rPr lang="ru-RU" sz="1200" b="1" dirty="0" err="1">
                <a:solidFill>
                  <a:srgbClr val="13A1B5"/>
                </a:solidFill>
                <a:latin typeface=""/>
              </a:rPr>
              <a:t>менторинга</a:t>
            </a:r>
            <a:endParaRPr lang="x-none" sz="1200" dirty="0">
              <a:solidFill>
                <a:srgbClr val="13A1B5"/>
              </a:solidFill>
              <a:latin typeface=""/>
            </a:endParaRPr>
          </a:p>
        </p:txBody>
      </p:sp>
      <p:grpSp>
        <p:nvGrpSpPr>
          <p:cNvPr id="26" name="Группа 25"/>
          <p:cNvGrpSpPr/>
          <p:nvPr/>
        </p:nvGrpSpPr>
        <p:grpSpPr>
          <a:xfrm>
            <a:off x="594804" y="352687"/>
            <a:ext cx="11606623" cy="899950"/>
            <a:chOff x="594804" y="352687"/>
            <a:chExt cx="11606623" cy="899950"/>
          </a:xfrm>
        </p:grpSpPr>
        <p:pic>
          <p:nvPicPr>
            <p:cNvPr id="27" name="Рисунок 26"/>
            <p:cNvPicPr>
              <a:picLocks noChangeAspect="1"/>
            </p:cNvPicPr>
            <p:nvPr/>
          </p:nvPicPr>
          <p:blipFill rotWithShape="1">
            <a:blip r:embed="rId2"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28" name="Полилиния 27"/>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право 14"/>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211799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12140" y="1370982"/>
          <a:ext cx="11722940" cy="5162352"/>
        </p:xfrm>
        <a:graphic>
          <a:graphicData uri="http://schemas.openxmlformats.org/drawingml/2006/table">
            <a:tbl>
              <a:tblPr/>
              <a:tblGrid>
                <a:gridCol w="1730528">
                  <a:extLst>
                    <a:ext uri="{9D8B030D-6E8A-4147-A177-3AD203B41FA5}">
                      <a16:colId xmlns:a16="http://schemas.microsoft.com/office/drawing/2014/main" val="20000"/>
                    </a:ext>
                  </a:extLst>
                </a:gridCol>
                <a:gridCol w="3110392">
                  <a:extLst>
                    <a:ext uri="{9D8B030D-6E8A-4147-A177-3AD203B41FA5}">
                      <a16:colId xmlns:a16="http://schemas.microsoft.com/office/drawing/2014/main" val="20001"/>
                    </a:ext>
                  </a:extLst>
                </a:gridCol>
                <a:gridCol w="3760523">
                  <a:extLst>
                    <a:ext uri="{9D8B030D-6E8A-4147-A177-3AD203B41FA5}">
                      <a16:colId xmlns:a16="http://schemas.microsoft.com/office/drawing/2014/main" val="20002"/>
                    </a:ext>
                  </a:extLst>
                </a:gridCol>
                <a:gridCol w="3121497">
                  <a:extLst>
                    <a:ext uri="{9D8B030D-6E8A-4147-A177-3AD203B41FA5}">
                      <a16:colId xmlns:a16="http://schemas.microsoft.com/office/drawing/2014/main" val="20003"/>
                    </a:ext>
                  </a:extLst>
                </a:gridCol>
              </a:tblGrid>
              <a:tr h="457200">
                <a:tc>
                  <a:txBody>
                    <a:bodyPr/>
                    <a:lstStyle/>
                    <a:p>
                      <a:pPr algn="ctr">
                        <a:lnSpc>
                          <a:spcPct val="107000"/>
                        </a:lnSpc>
                        <a:spcAft>
                          <a:spcPts val="0"/>
                        </a:spcAft>
                      </a:pPr>
                      <a:r>
                        <a:rPr lang="ru-RU" sz="1600" b="1" dirty="0">
                          <a:solidFill>
                            <a:schemeClr val="bg1"/>
                          </a:solidFill>
                          <a:latin typeface="Century Gothic" panose="020B0502020202020204" pitchFamily="34" charset="0"/>
                          <a:ea typeface="Calibri"/>
                          <a:cs typeface="Times New Roman"/>
                        </a:rPr>
                        <a:t>Состояния</a:t>
                      </a:r>
                      <a:endParaRPr lang="ru-RU" sz="1600" dirty="0">
                        <a:solidFill>
                          <a:schemeClr val="bg1"/>
                        </a:solidFill>
                        <a:latin typeface="Century Gothic" panose="020B0502020202020204" pitchFamily="34" charset="0"/>
                        <a:ea typeface="Calibri"/>
                        <a:cs typeface="Times New Roman"/>
                      </a:endParaRPr>
                    </a:p>
                  </a:txBody>
                  <a:tcPr marL="84667" marR="84667" marT="63500" marB="63500" anchor="ctr">
                    <a:lnL w="12700" cap="flat" cmpd="sng" algn="ctr">
                      <a:no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7000"/>
                        </a:lnSpc>
                        <a:spcAft>
                          <a:spcPts val="0"/>
                        </a:spcAft>
                      </a:pPr>
                      <a:r>
                        <a:rPr lang="ru-RU" sz="1600" b="1" dirty="0">
                          <a:solidFill>
                            <a:schemeClr val="bg1"/>
                          </a:solidFill>
                          <a:latin typeface="Century Gothic" panose="020B0502020202020204" pitchFamily="34" charset="0"/>
                          <a:ea typeface="Calibri"/>
                          <a:cs typeface="Times New Roman"/>
                        </a:rPr>
                        <a:t>Родитель</a:t>
                      </a:r>
                      <a:endParaRPr lang="ru-RU" sz="1600" dirty="0">
                        <a:solidFill>
                          <a:schemeClr val="bg1"/>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lnSpc>
                          <a:spcPct val="107000"/>
                        </a:lnSpc>
                        <a:spcAft>
                          <a:spcPts val="0"/>
                        </a:spcAft>
                      </a:pPr>
                      <a:r>
                        <a:rPr lang="ru-RU" sz="1600" b="1" dirty="0">
                          <a:solidFill>
                            <a:schemeClr val="bg1"/>
                          </a:solidFill>
                          <a:latin typeface="Century Gothic" panose="020B0502020202020204" pitchFamily="34" charset="0"/>
                          <a:ea typeface="Calibri"/>
                          <a:cs typeface="Times New Roman"/>
                        </a:rPr>
                        <a:t>Взрослый</a:t>
                      </a:r>
                      <a:endParaRPr lang="ru-RU" sz="1600" dirty="0">
                        <a:solidFill>
                          <a:schemeClr val="bg1"/>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a:lnSpc>
                          <a:spcPct val="107000"/>
                        </a:lnSpc>
                        <a:spcAft>
                          <a:spcPts val="0"/>
                        </a:spcAft>
                      </a:pPr>
                      <a:r>
                        <a:rPr lang="ru-RU" sz="1600" b="1" dirty="0">
                          <a:solidFill>
                            <a:schemeClr val="bg1"/>
                          </a:solidFill>
                          <a:latin typeface="Century Gothic" panose="020B0502020202020204" pitchFamily="34" charset="0"/>
                          <a:ea typeface="Calibri"/>
                          <a:cs typeface="Times New Roman"/>
                        </a:rPr>
                        <a:t>Ребенок</a:t>
                      </a:r>
                      <a:endParaRPr lang="ru-RU" sz="1600" dirty="0">
                        <a:solidFill>
                          <a:schemeClr val="bg1"/>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0"/>
                  </a:ext>
                </a:extLst>
              </a:tr>
              <a:tr h="315832">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Стиль общения</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Манипуляция</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Партнерская позиция </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Манипуляция</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5466">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Типичные слова и выражения</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Все знают..</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Ты должен…</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Ты обязан..</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Как? Что?</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Вероятно.</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Возможно.</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Обидно!</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Отвратительно!</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Вот здорово!</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59083">
                <a:tc>
                  <a:txBody>
                    <a:bodyPr/>
                    <a:lstStyle/>
                    <a:p>
                      <a:pPr marL="0" indent="0">
                        <a:lnSpc>
                          <a:spcPct val="107000"/>
                        </a:lnSpc>
                        <a:spcAft>
                          <a:spcPts val="0"/>
                        </a:spcAft>
                        <a:tabLst/>
                      </a:pPr>
                      <a:r>
                        <a:rPr lang="ru-RU" sz="1600" dirty="0">
                          <a:solidFill>
                            <a:schemeClr val="accent5">
                              <a:lumMod val="50000"/>
                            </a:schemeClr>
                          </a:solidFill>
                          <a:latin typeface="Century Gothic" panose="020B0502020202020204" pitchFamily="34" charset="0"/>
                          <a:ea typeface="Times New Roman"/>
                          <a:cs typeface="Times New Roman"/>
                        </a:rPr>
                        <a:t>Состояние, Производимое впечатление</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Надменное, </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сверх правильное, подавляющее</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Внимательное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Сфокусированное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Заинтересованное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Направленное на поиск решений</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Неуклюжее </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Игривое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Навязчивое</a:t>
                      </a:r>
                      <a:br>
                        <a:rPr lang="ru-RU" sz="1600" dirty="0">
                          <a:solidFill>
                            <a:schemeClr val="accent5">
                              <a:lumMod val="50000"/>
                            </a:schemeClr>
                          </a:solidFill>
                          <a:latin typeface="Century Gothic" panose="020B0502020202020204" pitchFamily="34" charset="0"/>
                          <a:ea typeface="Times New Roman"/>
                          <a:cs typeface="Times New Roman"/>
                        </a:rPr>
                      </a:br>
                      <a:r>
                        <a:rPr lang="ru-RU" sz="1600" dirty="0">
                          <a:solidFill>
                            <a:schemeClr val="accent5">
                              <a:lumMod val="50000"/>
                            </a:schemeClr>
                          </a:solidFill>
                          <a:latin typeface="Century Gothic" panose="020B0502020202020204" pitchFamily="34" charset="0"/>
                          <a:ea typeface="Times New Roman"/>
                          <a:cs typeface="Times New Roman"/>
                        </a:rPr>
                        <a:t>Подавленное</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20283">
                <a:tc>
                  <a:txBody>
                    <a:bodyPr/>
                    <a:lstStyle/>
                    <a:p>
                      <a:pPr>
                        <a:lnSpc>
                          <a:spcPct val="107000"/>
                        </a:lnSpc>
                        <a:spcAft>
                          <a:spcPts val="0"/>
                        </a:spcAft>
                      </a:pPr>
                      <a:r>
                        <a:rPr lang="ru-RU" sz="1600">
                          <a:solidFill>
                            <a:schemeClr val="accent5">
                              <a:lumMod val="50000"/>
                            </a:schemeClr>
                          </a:solidFill>
                          <a:latin typeface="Century Gothic" panose="020B0502020202020204" pitchFamily="34" charset="0"/>
                          <a:ea typeface="Times New Roman"/>
                          <a:cs typeface="Times New Roman"/>
                        </a:rPr>
                        <a:t>Выражение лица</a:t>
                      </a:r>
                      <a:endParaRPr lang="ru-RU" sz="160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Нахмуренное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Обеспокоенное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Недовольное</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Открытое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Спокойное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Внимательное</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Восторженное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Удивленное</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Испуганное</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07437">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Позы</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Руки, сложенные на груди</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Руки в бока</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Указующие жесты</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Голова и туловище развернуты с наклоном  к собеседнику</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Открытые позы</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Спонтанная подвижность</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Руки что-то крутят, </a:t>
                      </a:r>
                      <a:endParaRPr lang="ru-RU" sz="1600" dirty="0">
                        <a:solidFill>
                          <a:schemeClr val="accent5">
                            <a:lumMod val="50000"/>
                          </a:schemeClr>
                        </a:solidFill>
                        <a:latin typeface="Century Gothic" panose="020B0502020202020204" pitchFamily="34" charset="0"/>
                        <a:ea typeface="Calibri"/>
                        <a:cs typeface="Times New Roman"/>
                      </a:endParaRPr>
                    </a:p>
                    <a:p>
                      <a:pPr>
                        <a:lnSpc>
                          <a:spcPct val="107000"/>
                        </a:lnSpc>
                        <a:spcAft>
                          <a:spcPts val="0"/>
                        </a:spcAft>
                      </a:pPr>
                      <a:r>
                        <a:rPr lang="ru-RU" sz="1600" dirty="0">
                          <a:solidFill>
                            <a:schemeClr val="accent5">
                              <a:lumMod val="50000"/>
                            </a:schemeClr>
                          </a:solidFill>
                          <a:latin typeface="Century Gothic" panose="020B0502020202020204" pitchFamily="34" charset="0"/>
                          <a:ea typeface="Times New Roman"/>
                          <a:cs typeface="Times New Roman"/>
                        </a:rPr>
                        <a:t>дергают</a:t>
                      </a:r>
                      <a:endParaRPr lang="ru-RU" sz="1600" dirty="0">
                        <a:solidFill>
                          <a:schemeClr val="accent5">
                            <a:lumMod val="50000"/>
                          </a:schemeClr>
                        </a:solidFill>
                        <a:latin typeface="Century Gothic" panose="020B0502020202020204" pitchFamily="34" charset="0"/>
                        <a:ea typeface="Calibri"/>
                        <a:cs typeface="Times New Roman"/>
                      </a:endParaRPr>
                    </a:p>
                  </a:txBody>
                  <a:tcPr marL="84667" marR="84667" marT="63500" marB="6350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Номер слайда 5"/>
          <p:cNvSpPr txBox="1">
            <a:spLocks/>
          </p:cNvSpPr>
          <p:nvPr/>
        </p:nvSpPr>
        <p:spPr>
          <a:xfrm>
            <a:off x="11540711" y="6350470"/>
            <a:ext cx="631859" cy="364788"/>
          </a:xfrm>
          <a:prstGeom prst="rect">
            <a:avLst/>
          </a:prstGeom>
        </p:spPr>
        <p:txBody>
          <a:bodyPr vert="horz" lIns="121871" tIns="60936" rIns="121871" bIns="60936" rtlCol="0" anchor="ctr"/>
          <a:lstStyle>
            <a:lvl1pPr algn="ctr">
              <a:defRPr sz="1000">
                <a:solidFill>
                  <a:schemeClr val="bg1"/>
                </a:solidFill>
              </a:defRPr>
            </a:lvl1pPr>
          </a:lstStyle>
          <a:p>
            <a:pPr defTabSz="1218712">
              <a:defRPr/>
            </a:pPr>
            <a:endParaRPr lang="ru-RU" sz="1300" dirty="0">
              <a:latin typeface="Century Gothic" panose="020B0502020202020204" pitchFamily="34" charset="0"/>
            </a:endParaRPr>
          </a:p>
        </p:txBody>
      </p:sp>
      <p:grpSp>
        <p:nvGrpSpPr>
          <p:cNvPr id="10" name="Группа 9"/>
          <p:cNvGrpSpPr/>
          <p:nvPr/>
        </p:nvGrpSpPr>
        <p:grpSpPr>
          <a:xfrm>
            <a:off x="594804" y="352687"/>
            <a:ext cx="11606623" cy="899950"/>
            <a:chOff x="594804" y="352687"/>
            <a:chExt cx="11606623" cy="899950"/>
          </a:xfrm>
        </p:grpSpPr>
        <p:pic>
          <p:nvPicPr>
            <p:cNvPr id="11" name="Рисунок 10"/>
            <p:cNvPicPr>
              <a:picLocks noChangeAspect="1"/>
            </p:cNvPicPr>
            <p:nvPr/>
          </p:nvPicPr>
          <p:blipFill rotWithShape="1">
            <a:blip r:embed="rId3"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12" name="Полилиния 11"/>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4"/>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217472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Рисунок 43">
            <a:extLst>
              <a:ext uri="{FF2B5EF4-FFF2-40B4-BE49-F238E27FC236}">
                <a16:creationId xmlns:a16="http://schemas.microsoft.com/office/drawing/2014/main" id="{46EED068-769D-42DD-AB52-C491D1BBE0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64" t="-2270" r="29903" b="8313"/>
          <a:stretch/>
        </p:blipFill>
        <p:spPr>
          <a:xfrm flipH="1">
            <a:off x="3874075" y="4014374"/>
            <a:ext cx="2003791" cy="2013635"/>
          </a:xfrm>
          <a:custGeom>
            <a:avLst/>
            <a:gdLst>
              <a:gd name="connsiteX0" fmla="*/ 1098148 w 2003791"/>
              <a:gd name="connsiteY0" fmla="*/ 0 h 2013635"/>
              <a:gd name="connsiteX1" fmla="*/ 1094220 w 2003791"/>
              <a:gd name="connsiteY1" fmla="*/ 82272 h 2013635"/>
              <a:gd name="connsiteX2" fmla="*/ 743612 w 2003791"/>
              <a:gd name="connsiteY2" fmla="*/ 825588 h 2013635"/>
              <a:gd name="connsiteX3" fmla="*/ 296 w 2003791"/>
              <a:gd name="connsiteY3" fmla="*/ 1176196 h 2013635"/>
              <a:gd name="connsiteX4" fmla="*/ 0 w 2003791"/>
              <a:gd name="connsiteY4" fmla="*/ 1176210 h 2013635"/>
              <a:gd name="connsiteX5" fmla="*/ 2974 w 2003791"/>
              <a:gd name="connsiteY5" fmla="*/ 1196823 h 2013635"/>
              <a:gd name="connsiteX6" fmla="*/ 280212 w 2003791"/>
              <a:gd name="connsiteY6" fmla="*/ 1717916 h 2013635"/>
              <a:gd name="connsiteX7" fmla="*/ 1708072 w 2003791"/>
              <a:gd name="connsiteY7" fmla="*/ 1717916 h 2013635"/>
              <a:gd name="connsiteX8" fmla="*/ 1708072 w 2003791"/>
              <a:gd name="connsiteY8" fmla="*/ 290056 h 2013635"/>
              <a:gd name="connsiteX9" fmla="*/ 1186979 w 2003791"/>
              <a:gd name="connsiteY9" fmla="*/ 12818 h 20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791" h="2013635">
                <a:moveTo>
                  <a:pt x="1098148" y="0"/>
                </a:moveTo>
                <a:lnTo>
                  <a:pt x="1094220" y="82272"/>
                </a:lnTo>
                <a:cubicBezTo>
                  <a:pt x="1068250" y="353577"/>
                  <a:pt x="951380" y="617820"/>
                  <a:pt x="743612" y="825588"/>
                </a:cubicBezTo>
                <a:cubicBezTo>
                  <a:pt x="535844" y="1033356"/>
                  <a:pt x="271600" y="1150225"/>
                  <a:pt x="296" y="1176196"/>
                </a:cubicBezTo>
                <a:lnTo>
                  <a:pt x="0" y="1176210"/>
                </a:lnTo>
                <a:lnTo>
                  <a:pt x="2974" y="1196823"/>
                </a:lnTo>
                <a:cubicBezTo>
                  <a:pt x="39940" y="1387746"/>
                  <a:pt x="132352" y="1570057"/>
                  <a:pt x="280212" y="1717916"/>
                </a:cubicBezTo>
                <a:cubicBezTo>
                  <a:pt x="674504" y="2112209"/>
                  <a:pt x="1313780" y="2112209"/>
                  <a:pt x="1708072" y="1717916"/>
                </a:cubicBezTo>
                <a:cubicBezTo>
                  <a:pt x="2102365" y="1323624"/>
                  <a:pt x="2102365" y="684348"/>
                  <a:pt x="1708072" y="290056"/>
                </a:cubicBezTo>
                <a:cubicBezTo>
                  <a:pt x="1560213" y="142196"/>
                  <a:pt x="1377902" y="49784"/>
                  <a:pt x="1186979" y="12818"/>
                </a:cubicBezTo>
                <a:close/>
              </a:path>
            </a:pathLst>
          </a:custGeom>
          <a:ln w="31750">
            <a:noFill/>
          </a:ln>
          <a:effectLst>
            <a:outerShdw blurRad="63500" sx="102000" sy="102000" algn="ctr" rotWithShape="0">
              <a:prstClr val="black">
                <a:alpha val="15000"/>
              </a:prstClr>
            </a:outerShdw>
          </a:effectLst>
        </p:spPr>
      </p:pic>
      <p:pic>
        <p:nvPicPr>
          <p:cNvPr id="41" name="Рисунок 40">
            <a:extLst>
              <a:ext uri="{FF2B5EF4-FFF2-40B4-BE49-F238E27FC236}">
                <a16:creationId xmlns:a16="http://schemas.microsoft.com/office/drawing/2014/main" id="{FC437BF9-A1FD-4B4D-8C95-4666CA02BD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90" t="3004" r="34220" b="19080"/>
          <a:stretch/>
        </p:blipFill>
        <p:spPr>
          <a:xfrm>
            <a:off x="6110392" y="4014374"/>
            <a:ext cx="2003792" cy="2013636"/>
          </a:xfrm>
          <a:custGeom>
            <a:avLst/>
            <a:gdLst>
              <a:gd name="connsiteX0" fmla="*/ 1098151 w 2003792"/>
              <a:gd name="connsiteY0" fmla="*/ 0 h 2013636"/>
              <a:gd name="connsiteX1" fmla="*/ 1186980 w 2003792"/>
              <a:gd name="connsiteY1" fmla="*/ 12818 h 2013636"/>
              <a:gd name="connsiteX2" fmla="*/ 1708073 w 2003792"/>
              <a:gd name="connsiteY2" fmla="*/ 290056 h 2013636"/>
              <a:gd name="connsiteX3" fmla="*/ 1708073 w 2003792"/>
              <a:gd name="connsiteY3" fmla="*/ 1717917 h 2013636"/>
              <a:gd name="connsiteX4" fmla="*/ 280212 w 2003792"/>
              <a:gd name="connsiteY4" fmla="*/ 1717917 h 2013636"/>
              <a:gd name="connsiteX5" fmla="*/ 2975 w 2003792"/>
              <a:gd name="connsiteY5" fmla="*/ 1196824 h 2013636"/>
              <a:gd name="connsiteX6" fmla="*/ 0 w 2003792"/>
              <a:gd name="connsiteY6" fmla="*/ 1176210 h 2013636"/>
              <a:gd name="connsiteX7" fmla="*/ 300 w 2003792"/>
              <a:gd name="connsiteY7" fmla="*/ 1176197 h 2013636"/>
              <a:gd name="connsiteX8" fmla="*/ 743615 w 2003792"/>
              <a:gd name="connsiteY8" fmla="*/ 825588 h 2013636"/>
              <a:gd name="connsiteX9" fmla="*/ 1094223 w 2003792"/>
              <a:gd name="connsiteY9" fmla="*/ 82273 h 201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3792" h="2013636">
                <a:moveTo>
                  <a:pt x="1098151" y="0"/>
                </a:moveTo>
                <a:lnTo>
                  <a:pt x="1186980" y="12818"/>
                </a:lnTo>
                <a:cubicBezTo>
                  <a:pt x="1377902" y="49784"/>
                  <a:pt x="1560213" y="142196"/>
                  <a:pt x="1708073" y="290056"/>
                </a:cubicBezTo>
                <a:cubicBezTo>
                  <a:pt x="2102365" y="684349"/>
                  <a:pt x="2102365" y="1323624"/>
                  <a:pt x="1708073" y="1717917"/>
                </a:cubicBezTo>
                <a:cubicBezTo>
                  <a:pt x="1313780" y="2112209"/>
                  <a:pt x="674505" y="2112209"/>
                  <a:pt x="280212" y="1717917"/>
                </a:cubicBezTo>
                <a:cubicBezTo>
                  <a:pt x="132352" y="1570057"/>
                  <a:pt x="39940" y="1387746"/>
                  <a:pt x="2975" y="1196824"/>
                </a:cubicBezTo>
                <a:lnTo>
                  <a:pt x="0" y="1176210"/>
                </a:lnTo>
                <a:lnTo>
                  <a:pt x="300" y="1176197"/>
                </a:lnTo>
                <a:cubicBezTo>
                  <a:pt x="271604" y="1150225"/>
                  <a:pt x="535847" y="1033356"/>
                  <a:pt x="743615" y="825588"/>
                </a:cubicBezTo>
                <a:cubicBezTo>
                  <a:pt x="951383" y="617821"/>
                  <a:pt x="1068253" y="353577"/>
                  <a:pt x="1094223" y="82273"/>
                </a:cubicBezTo>
                <a:close/>
              </a:path>
            </a:pathLst>
          </a:custGeom>
          <a:ln w="31750">
            <a:noFill/>
          </a:ln>
          <a:effectLst>
            <a:outerShdw blurRad="63500" sx="102000" sy="102000" algn="ctr" rotWithShape="0">
              <a:prstClr val="black">
                <a:alpha val="15000"/>
              </a:prstClr>
            </a:outerShdw>
          </a:effectLst>
        </p:spPr>
      </p:pic>
      <p:pic>
        <p:nvPicPr>
          <p:cNvPr id="34" name="Рисунок 33">
            <a:extLst>
              <a:ext uri="{FF2B5EF4-FFF2-40B4-BE49-F238E27FC236}">
                <a16:creationId xmlns:a16="http://schemas.microsoft.com/office/drawing/2014/main" id="{E03F041A-946D-493C-A1AF-D1224EB62D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962" t="6161" r="30175" b="37132"/>
          <a:stretch/>
        </p:blipFill>
        <p:spPr>
          <a:xfrm>
            <a:off x="6096251" y="1787900"/>
            <a:ext cx="2017932" cy="2014939"/>
          </a:xfrm>
          <a:custGeom>
            <a:avLst/>
            <a:gdLst>
              <a:gd name="connsiteX0" fmla="*/ 1008283 w 2017932"/>
              <a:gd name="connsiteY0" fmla="*/ 0 h 2014939"/>
              <a:gd name="connsiteX1" fmla="*/ 1722213 w 2017932"/>
              <a:gd name="connsiteY1" fmla="*/ 295719 h 2014939"/>
              <a:gd name="connsiteX2" fmla="*/ 1722213 w 2017932"/>
              <a:gd name="connsiteY2" fmla="*/ 1723580 h 2014939"/>
              <a:gd name="connsiteX3" fmla="*/ 1105061 w 2017932"/>
              <a:gd name="connsiteY3" fmla="*/ 2014679 h 2014939"/>
              <a:gd name="connsiteX4" fmla="*/ 1099607 w 2017932"/>
              <a:gd name="connsiteY4" fmla="*/ 2014939 h 2014939"/>
              <a:gd name="connsiteX5" fmla="*/ 1091669 w 2017932"/>
              <a:gd name="connsiteY5" fmla="*/ 1959927 h 2014939"/>
              <a:gd name="connsiteX6" fmla="*/ 757756 w 2017932"/>
              <a:gd name="connsiteY6" fmla="*/ 1332309 h 2014939"/>
              <a:gd name="connsiteX7" fmla="*/ 14440 w 2017932"/>
              <a:gd name="connsiteY7" fmla="*/ 981701 h 2014939"/>
              <a:gd name="connsiteX8" fmla="*/ 0 w 2017932"/>
              <a:gd name="connsiteY8" fmla="*/ 981011 h 2014939"/>
              <a:gd name="connsiteX9" fmla="*/ 3254 w 2017932"/>
              <a:gd name="connsiteY9" fmla="*/ 912872 h 2014939"/>
              <a:gd name="connsiteX10" fmla="*/ 294353 w 2017932"/>
              <a:gd name="connsiteY10" fmla="*/ 295719 h 2014939"/>
              <a:gd name="connsiteX11" fmla="*/ 1008283 w 2017932"/>
              <a:gd name="connsiteY11" fmla="*/ 0 h 201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7932" h="2014939">
                <a:moveTo>
                  <a:pt x="1008283" y="0"/>
                </a:moveTo>
                <a:cubicBezTo>
                  <a:pt x="1266675" y="0"/>
                  <a:pt x="1525067" y="98573"/>
                  <a:pt x="1722213" y="295719"/>
                </a:cubicBezTo>
                <a:cubicBezTo>
                  <a:pt x="2116506" y="690012"/>
                  <a:pt x="2116506" y="1329287"/>
                  <a:pt x="1722213" y="1723580"/>
                </a:cubicBezTo>
                <a:cubicBezTo>
                  <a:pt x="1549711" y="1896083"/>
                  <a:pt x="1330316" y="1993116"/>
                  <a:pt x="1105061" y="2014679"/>
                </a:cubicBezTo>
                <a:lnTo>
                  <a:pt x="1099607" y="2014939"/>
                </a:lnTo>
                <a:lnTo>
                  <a:pt x="1091669" y="1959927"/>
                </a:lnTo>
                <a:cubicBezTo>
                  <a:pt x="1047146" y="1729975"/>
                  <a:pt x="935842" y="1510395"/>
                  <a:pt x="757756" y="1332309"/>
                </a:cubicBezTo>
                <a:cubicBezTo>
                  <a:pt x="549988" y="1124541"/>
                  <a:pt x="285745" y="1007672"/>
                  <a:pt x="14440" y="981701"/>
                </a:cubicBezTo>
                <a:lnTo>
                  <a:pt x="0" y="981011"/>
                </a:lnTo>
                <a:lnTo>
                  <a:pt x="3254" y="912872"/>
                </a:lnTo>
                <a:cubicBezTo>
                  <a:pt x="24816" y="687616"/>
                  <a:pt x="121850" y="468222"/>
                  <a:pt x="294353" y="295719"/>
                </a:cubicBezTo>
                <a:cubicBezTo>
                  <a:pt x="491499" y="98573"/>
                  <a:pt x="749891" y="0"/>
                  <a:pt x="1008283" y="0"/>
                </a:cubicBezTo>
                <a:close/>
              </a:path>
            </a:pathLst>
          </a:custGeom>
          <a:ln w="31750">
            <a:noFill/>
          </a:ln>
          <a:effectLst>
            <a:outerShdw blurRad="63500" sx="102000" sy="102000" algn="ctr" rotWithShape="0">
              <a:prstClr val="black">
                <a:alpha val="15000"/>
              </a:prstClr>
            </a:outerShdw>
          </a:effectLst>
        </p:spPr>
      </p:pic>
      <p:pic>
        <p:nvPicPr>
          <p:cNvPr id="31" name="Рисунок 30">
            <a:extLst>
              <a:ext uri="{FF2B5EF4-FFF2-40B4-BE49-F238E27FC236}">
                <a16:creationId xmlns:a16="http://schemas.microsoft.com/office/drawing/2014/main" id="{E3896A0F-6C47-405A-9383-2C753BEE83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338" t="19233" r="31467" b="-4804"/>
          <a:stretch/>
        </p:blipFill>
        <p:spPr>
          <a:xfrm>
            <a:off x="3874073" y="1787900"/>
            <a:ext cx="2017933" cy="2014940"/>
          </a:xfrm>
          <a:custGeom>
            <a:avLst/>
            <a:gdLst>
              <a:gd name="connsiteX0" fmla="*/ 1009650 w 2017933"/>
              <a:gd name="connsiteY0" fmla="*/ 0 h 2014940"/>
              <a:gd name="connsiteX1" fmla="*/ 1723581 w 2017933"/>
              <a:gd name="connsiteY1" fmla="*/ 295719 h 2014940"/>
              <a:gd name="connsiteX2" fmla="*/ 2014680 w 2017933"/>
              <a:gd name="connsiteY2" fmla="*/ 912872 h 2014940"/>
              <a:gd name="connsiteX3" fmla="*/ 2017933 w 2017933"/>
              <a:gd name="connsiteY3" fmla="*/ 981011 h 2014940"/>
              <a:gd name="connsiteX4" fmla="*/ 2003496 w 2017933"/>
              <a:gd name="connsiteY4" fmla="*/ 981701 h 2014940"/>
              <a:gd name="connsiteX5" fmla="*/ 1260180 w 2017933"/>
              <a:gd name="connsiteY5" fmla="*/ 1332309 h 2014940"/>
              <a:gd name="connsiteX6" fmla="*/ 926268 w 2017933"/>
              <a:gd name="connsiteY6" fmla="*/ 1959928 h 2014940"/>
              <a:gd name="connsiteX7" fmla="*/ 918330 w 2017933"/>
              <a:gd name="connsiteY7" fmla="*/ 2014940 h 2014940"/>
              <a:gd name="connsiteX8" fmla="*/ 912873 w 2017933"/>
              <a:gd name="connsiteY8" fmla="*/ 2014679 h 2014940"/>
              <a:gd name="connsiteX9" fmla="*/ 295720 w 2017933"/>
              <a:gd name="connsiteY9" fmla="*/ 1723580 h 2014940"/>
              <a:gd name="connsiteX10" fmla="*/ 295720 w 2017933"/>
              <a:gd name="connsiteY10" fmla="*/ 295719 h 2014940"/>
              <a:gd name="connsiteX11" fmla="*/ 1009650 w 2017933"/>
              <a:gd name="connsiteY11" fmla="*/ 0 h 201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7933" h="2014940">
                <a:moveTo>
                  <a:pt x="1009650" y="0"/>
                </a:moveTo>
                <a:cubicBezTo>
                  <a:pt x="1268043" y="0"/>
                  <a:pt x="1526434" y="98573"/>
                  <a:pt x="1723581" y="295719"/>
                </a:cubicBezTo>
                <a:cubicBezTo>
                  <a:pt x="1896084" y="468222"/>
                  <a:pt x="1993117" y="687616"/>
                  <a:pt x="2014680" y="912872"/>
                </a:cubicBezTo>
                <a:lnTo>
                  <a:pt x="2017933" y="981011"/>
                </a:lnTo>
                <a:lnTo>
                  <a:pt x="2003496" y="981701"/>
                </a:lnTo>
                <a:cubicBezTo>
                  <a:pt x="1732193" y="1007672"/>
                  <a:pt x="1467948" y="1124541"/>
                  <a:pt x="1260180" y="1332309"/>
                </a:cubicBezTo>
                <a:cubicBezTo>
                  <a:pt x="1082094" y="1510395"/>
                  <a:pt x="970790" y="1729975"/>
                  <a:pt x="926268" y="1959928"/>
                </a:cubicBezTo>
                <a:lnTo>
                  <a:pt x="918330" y="2014940"/>
                </a:lnTo>
                <a:lnTo>
                  <a:pt x="912873" y="2014679"/>
                </a:lnTo>
                <a:cubicBezTo>
                  <a:pt x="687618" y="1993116"/>
                  <a:pt x="468223" y="1896083"/>
                  <a:pt x="295720" y="1723580"/>
                </a:cubicBezTo>
                <a:cubicBezTo>
                  <a:pt x="-98573" y="1329287"/>
                  <a:pt x="-98573" y="690012"/>
                  <a:pt x="295720" y="295719"/>
                </a:cubicBezTo>
                <a:cubicBezTo>
                  <a:pt x="492866" y="98573"/>
                  <a:pt x="751258" y="0"/>
                  <a:pt x="1009650" y="0"/>
                </a:cubicBezTo>
                <a:close/>
              </a:path>
            </a:pathLst>
          </a:custGeom>
          <a:ln w="31750">
            <a:noFill/>
          </a:ln>
          <a:effectLst>
            <a:outerShdw blurRad="63500" sx="102000" sy="102000" algn="ctr" rotWithShape="0">
              <a:prstClr val="black">
                <a:alpha val="15000"/>
              </a:prstClr>
            </a:outerShdw>
          </a:effectLst>
        </p:spPr>
      </p:pic>
      <p:sp>
        <p:nvSpPr>
          <p:cNvPr id="12" name="Прямоугольник 11">
            <a:extLst>
              <a:ext uri="{FF2B5EF4-FFF2-40B4-BE49-F238E27FC236}">
                <a16:creationId xmlns:a16="http://schemas.microsoft.com/office/drawing/2014/main" id="{D4CE7510-184A-4C44-AE49-4EA555548352}"/>
              </a:ext>
            </a:extLst>
          </p:cNvPr>
          <p:cNvSpPr/>
          <p:nvPr/>
        </p:nvSpPr>
        <p:spPr>
          <a:xfrm>
            <a:off x="0" y="723809"/>
            <a:ext cx="12191999" cy="492394"/>
          </a:xfrm>
          <a:prstGeom prst="rect">
            <a:avLst/>
          </a:prstGeom>
        </p:spPr>
        <p:txBody>
          <a:bodyPr wrap="square" lIns="121871" tIns="60936" rIns="121871" bIns="60936">
            <a:spAutoFit/>
          </a:bodyPr>
          <a:lstStyle/>
          <a:p>
            <a:pPr indent="360000" fontAlgn="base">
              <a:spcBef>
                <a:spcPct val="0"/>
              </a:spcBef>
              <a:spcAft>
                <a:spcPct val="0"/>
              </a:spcAft>
            </a:pPr>
            <a:r>
              <a:rPr lang="ru-RU" sz="2400" b="1" dirty="0">
                <a:solidFill>
                  <a:srgbClr val="2F7689"/>
                </a:solidFill>
                <a:ea typeface="Lucida Sans Unicode" pitchFamily="34" charset="0"/>
                <a:cs typeface="Calibri" pitchFamily="34" charset="0"/>
              </a:rPr>
              <a:t>ГЛАВНЫЕ ОТЛИЧИЯ КОУЧИНГОВОЙ КОММУНИКАЦИИ</a:t>
            </a:r>
          </a:p>
        </p:txBody>
      </p:sp>
      <p:sp>
        <p:nvSpPr>
          <p:cNvPr id="13" name="TextBox 12">
            <a:extLst>
              <a:ext uri="{FF2B5EF4-FFF2-40B4-BE49-F238E27FC236}">
                <a16:creationId xmlns:a16="http://schemas.microsoft.com/office/drawing/2014/main" id="{8B1C4E0C-AEF6-4AB3-93F5-A0D931F5AF9C}"/>
              </a:ext>
            </a:extLst>
          </p:cNvPr>
          <p:cNvSpPr txBox="1"/>
          <p:nvPr/>
        </p:nvSpPr>
        <p:spPr>
          <a:xfrm>
            <a:off x="627821" y="2376416"/>
            <a:ext cx="2994988" cy="400110"/>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0"/>
              </a:spcAft>
              <a:buClrTx/>
              <a:buSzTx/>
              <a:buFontTx/>
              <a:buNone/>
              <a:tabLst/>
              <a:defRPr/>
            </a:pPr>
            <a:r>
              <a:rPr lang="ru-RU" sz="2000" b="1" dirty="0" err="1">
                <a:solidFill>
                  <a:srgbClr val="2F7689"/>
                </a:solidFill>
              </a:rPr>
              <a:t>Недирективность</a:t>
            </a:r>
            <a:endParaRPr lang="ru-RU" sz="2000" b="1" dirty="0">
              <a:solidFill>
                <a:srgbClr val="2F7689"/>
              </a:solidFill>
            </a:endParaRPr>
          </a:p>
        </p:txBody>
      </p:sp>
      <p:sp>
        <p:nvSpPr>
          <p:cNvPr id="14" name="TextBox 13">
            <a:extLst>
              <a:ext uri="{FF2B5EF4-FFF2-40B4-BE49-F238E27FC236}">
                <a16:creationId xmlns:a16="http://schemas.microsoft.com/office/drawing/2014/main" id="{40935128-27CD-4673-AECE-DE580F875974}"/>
              </a:ext>
            </a:extLst>
          </p:cNvPr>
          <p:cNvSpPr txBox="1"/>
          <p:nvPr/>
        </p:nvSpPr>
        <p:spPr>
          <a:xfrm>
            <a:off x="627821" y="4996361"/>
            <a:ext cx="2994988" cy="400110"/>
          </a:xfrm>
          <a:prstGeom prst="rect">
            <a:avLst/>
          </a:prstGeom>
          <a:noFill/>
        </p:spPr>
        <p:txBody>
          <a:bodyPr wrap="square" rtlCol="0">
            <a:spAutoFit/>
          </a:bodyPr>
          <a:lstStyle/>
          <a:p>
            <a:pPr marL="0" marR="0" indent="0" algn="r" defTabSz="914377" rtl="0" eaLnBrk="1" fontAlgn="auto" latinLnBrk="0" hangingPunct="1">
              <a:lnSpc>
                <a:spcPct val="100000"/>
              </a:lnSpc>
              <a:spcBef>
                <a:spcPts val="0"/>
              </a:spcBef>
              <a:spcAft>
                <a:spcPts val="0"/>
              </a:spcAft>
              <a:buClrTx/>
              <a:buSzTx/>
              <a:buFontTx/>
              <a:buNone/>
              <a:tabLst/>
              <a:defRPr/>
            </a:pPr>
            <a:r>
              <a:rPr lang="ru-RU" sz="2000" b="1" dirty="0">
                <a:solidFill>
                  <a:srgbClr val="2F7689"/>
                </a:solidFill>
              </a:rPr>
              <a:t>Работа с будущем</a:t>
            </a:r>
          </a:p>
        </p:txBody>
      </p:sp>
      <p:sp>
        <p:nvSpPr>
          <p:cNvPr id="15" name="TextBox 14">
            <a:extLst>
              <a:ext uri="{FF2B5EF4-FFF2-40B4-BE49-F238E27FC236}">
                <a16:creationId xmlns:a16="http://schemas.microsoft.com/office/drawing/2014/main" id="{5E329083-33B4-496D-9950-397A4A0F500C}"/>
              </a:ext>
            </a:extLst>
          </p:cNvPr>
          <p:cNvSpPr txBox="1"/>
          <p:nvPr/>
        </p:nvSpPr>
        <p:spPr>
          <a:xfrm>
            <a:off x="8365448" y="2376416"/>
            <a:ext cx="3754302" cy="400110"/>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ru-RU" sz="2000" b="1" dirty="0" err="1">
                <a:solidFill>
                  <a:srgbClr val="2F7689"/>
                </a:solidFill>
              </a:rPr>
              <a:t>Безоценочность</a:t>
            </a:r>
            <a:endParaRPr lang="ru-RU" sz="2000" b="1" dirty="0">
              <a:solidFill>
                <a:srgbClr val="2F7689"/>
              </a:solidFill>
            </a:endParaRPr>
          </a:p>
        </p:txBody>
      </p:sp>
      <p:sp>
        <p:nvSpPr>
          <p:cNvPr id="16" name="TextBox 15">
            <a:extLst>
              <a:ext uri="{FF2B5EF4-FFF2-40B4-BE49-F238E27FC236}">
                <a16:creationId xmlns:a16="http://schemas.microsoft.com/office/drawing/2014/main" id="{53F8DC36-2A17-4A26-B3B1-6CB28FCC0820}"/>
              </a:ext>
            </a:extLst>
          </p:cNvPr>
          <p:cNvSpPr txBox="1"/>
          <p:nvPr/>
        </p:nvSpPr>
        <p:spPr>
          <a:xfrm>
            <a:off x="8365448" y="4996361"/>
            <a:ext cx="3754302" cy="400110"/>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ru-RU" sz="2000" b="1" dirty="0">
                <a:solidFill>
                  <a:srgbClr val="2F7689"/>
                </a:solidFill>
              </a:rPr>
              <a:t>Позиция наблюдателя</a:t>
            </a:r>
          </a:p>
        </p:txBody>
      </p:sp>
      <p:sp>
        <p:nvSpPr>
          <p:cNvPr id="28" name="Овал 27">
            <a:extLst>
              <a:ext uri="{FF2B5EF4-FFF2-40B4-BE49-F238E27FC236}">
                <a16:creationId xmlns:a16="http://schemas.microsoft.com/office/drawing/2014/main" id="{9A9FBEE5-041C-4121-A42C-78906581D999}"/>
              </a:ext>
            </a:extLst>
          </p:cNvPr>
          <p:cNvSpPr/>
          <p:nvPr/>
        </p:nvSpPr>
        <p:spPr>
          <a:xfrm rot="8100000">
            <a:off x="4901044" y="2886999"/>
            <a:ext cx="2186172" cy="2186172"/>
          </a:xfrm>
          <a:prstGeom prst="ellipse">
            <a:avLst/>
          </a:prstGeom>
          <a:noFill/>
          <a:ln w="317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a:extLst>
              <a:ext uri="{FF2B5EF4-FFF2-40B4-BE49-F238E27FC236}">
                <a16:creationId xmlns:a16="http://schemas.microsoft.com/office/drawing/2014/main" id="{BAC8437D-6347-42EA-A699-998B085E254B}"/>
              </a:ext>
            </a:extLst>
          </p:cNvPr>
          <p:cNvSpPr/>
          <p:nvPr/>
        </p:nvSpPr>
        <p:spPr>
          <a:xfrm rot="8100000">
            <a:off x="5132524" y="3108420"/>
            <a:ext cx="1743330" cy="1743330"/>
          </a:xfrm>
          <a:prstGeom prst="ellipse">
            <a:avLst/>
          </a:prstGeom>
          <a:solidFill>
            <a:schemeClr val="bg1">
              <a:lumMod val="8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1">
            <a:extLst>
              <a:ext uri="{FF2B5EF4-FFF2-40B4-BE49-F238E27FC236}">
                <a16:creationId xmlns:a16="http://schemas.microsoft.com/office/drawing/2014/main" id="{66123BDC-875D-4252-29F1-7F32924B3667}"/>
              </a:ext>
            </a:extLst>
          </p:cNvPr>
          <p:cNvGrpSpPr/>
          <p:nvPr/>
        </p:nvGrpSpPr>
        <p:grpSpPr>
          <a:xfrm>
            <a:off x="9429" y="0"/>
            <a:ext cx="12191999" cy="723809"/>
            <a:chOff x="594804" y="352687"/>
            <a:chExt cx="11606623" cy="899950"/>
          </a:xfrm>
        </p:grpSpPr>
        <p:pic>
          <p:nvPicPr>
            <p:cNvPr id="3" name="Рисунок 2">
              <a:extLst>
                <a:ext uri="{FF2B5EF4-FFF2-40B4-BE49-F238E27FC236}">
                  <a16:creationId xmlns:a16="http://schemas.microsoft.com/office/drawing/2014/main" id="{C9E7666E-8F5A-43C6-163E-7CC9DAAD52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488" t="38980" r="15473" b="37226"/>
            <a:stretch/>
          </p:blipFill>
          <p:spPr>
            <a:xfrm>
              <a:off x="594804" y="385931"/>
              <a:ext cx="2253251" cy="539899"/>
            </a:xfrm>
            <a:prstGeom prst="rect">
              <a:avLst/>
            </a:prstGeom>
          </p:spPr>
        </p:pic>
        <p:sp>
          <p:nvSpPr>
            <p:cNvPr id="4" name="Полилиния 27">
              <a:extLst>
                <a:ext uri="{FF2B5EF4-FFF2-40B4-BE49-F238E27FC236}">
                  <a16:creationId xmlns:a16="http://schemas.microsoft.com/office/drawing/2014/main" id="{832AEAD6-9C50-AE81-7A16-31B66ABB03E3}"/>
                </a:ext>
              </a:extLst>
            </p:cNvPr>
            <p:cNvSpPr/>
            <p:nvPr/>
          </p:nvSpPr>
          <p:spPr>
            <a:xfrm>
              <a:off x="2894951" y="352687"/>
              <a:ext cx="9306476" cy="573143"/>
            </a:xfrm>
            <a:custGeom>
              <a:avLst/>
              <a:gdLst>
                <a:gd name="connsiteX0" fmla="*/ 0 w 892366"/>
                <a:gd name="connsiteY0" fmla="*/ 484742 h 484742"/>
                <a:gd name="connsiteX1" fmla="*/ 88135 w 892366"/>
                <a:gd name="connsiteY1" fmla="*/ 0 h 484742"/>
                <a:gd name="connsiteX2" fmla="*/ 892366 w 892366"/>
                <a:gd name="connsiteY2" fmla="*/ 11017 h 484742"/>
                <a:gd name="connsiteX3" fmla="*/ 892366 w 892366"/>
                <a:gd name="connsiteY3" fmla="*/ 484742 h 484742"/>
                <a:gd name="connsiteX4" fmla="*/ 0 w 892366"/>
                <a:gd name="connsiteY4" fmla="*/ 484742 h 484742"/>
                <a:gd name="connsiteX0" fmla="*/ 0 w 876735"/>
                <a:gd name="connsiteY0" fmla="*/ 488649 h 488649"/>
                <a:gd name="connsiteX1" fmla="*/ 72504 w 876735"/>
                <a:gd name="connsiteY1" fmla="*/ 0 h 488649"/>
                <a:gd name="connsiteX2" fmla="*/ 876735 w 876735"/>
                <a:gd name="connsiteY2" fmla="*/ 11017 h 488649"/>
                <a:gd name="connsiteX3" fmla="*/ 876735 w 876735"/>
                <a:gd name="connsiteY3" fmla="*/ 484742 h 488649"/>
                <a:gd name="connsiteX4" fmla="*/ 0 w 876735"/>
                <a:gd name="connsiteY4" fmla="*/ 488649 h 488649"/>
                <a:gd name="connsiteX0" fmla="*/ 0 w 880643"/>
                <a:gd name="connsiteY0" fmla="*/ 493263 h 493263"/>
                <a:gd name="connsiteX1" fmla="*/ 72504 w 880643"/>
                <a:gd name="connsiteY1" fmla="*/ 4614 h 493263"/>
                <a:gd name="connsiteX2" fmla="*/ 880643 w 880643"/>
                <a:gd name="connsiteY2" fmla="*/ 0 h 493263"/>
                <a:gd name="connsiteX3" fmla="*/ 876735 w 880643"/>
                <a:gd name="connsiteY3" fmla="*/ 489356 h 493263"/>
                <a:gd name="connsiteX4" fmla="*/ 0 w 880643"/>
                <a:gd name="connsiteY4" fmla="*/ 493263 h 493263"/>
                <a:gd name="connsiteX0" fmla="*/ 0 w 880643"/>
                <a:gd name="connsiteY0" fmla="*/ 488649 h 488649"/>
                <a:gd name="connsiteX1" fmla="*/ 72504 w 880643"/>
                <a:gd name="connsiteY1" fmla="*/ 0 h 488649"/>
                <a:gd name="connsiteX2" fmla="*/ 880643 w 880643"/>
                <a:gd name="connsiteY2" fmla="*/ 3202 h 488649"/>
                <a:gd name="connsiteX3" fmla="*/ 876735 w 880643"/>
                <a:gd name="connsiteY3" fmla="*/ 484742 h 488649"/>
                <a:gd name="connsiteX4" fmla="*/ 0 w 880643"/>
                <a:gd name="connsiteY4" fmla="*/ 488649 h 488649"/>
                <a:gd name="connsiteX0" fmla="*/ 0 w 880643"/>
                <a:gd name="connsiteY0" fmla="*/ 492863 h 492863"/>
                <a:gd name="connsiteX1" fmla="*/ 8250 w 880643"/>
                <a:gd name="connsiteY1" fmla="*/ 0 h 492863"/>
                <a:gd name="connsiteX2" fmla="*/ 880643 w 880643"/>
                <a:gd name="connsiteY2" fmla="*/ 7416 h 492863"/>
                <a:gd name="connsiteX3" fmla="*/ 876735 w 880643"/>
                <a:gd name="connsiteY3" fmla="*/ 488956 h 492863"/>
                <a:gd name="connsiteX4" fmla="*/ 0 w 880643"/>
                <a:gd name="connsiteY4" fmla="*/ 492863 h 492863"/>
                <a:gd name="connsiteX0" fmla="*/ 0 w 880643"/>
                <a:gd name="connsiteY0" fmla="*/ 497076 h 497076"/>
                <a:gd name="connsiteX1" fmla="*/ 7060 w 880643"/>
                <a:gd name="connsiteY1" fmla="*/ 0 h 497076"/>
                <a:gd name="connsiteX2" fmla="*/ 880643 w 880643"/>
                <a:gd name="connsiteY2" fmla="*/ 11629 h 497076"/>
                <a:gd name="connsiteX3" fmla="*/ 876735 w 880643"/>
                <a:gd name="connsiteY3" fmla="*/ 493169 h 497076"/>
                <a:gd name="connsiteX4" fmla="*/ 0 w 880643"/>
                <a:gd name="connsiteY4" fmla="*/ 497076 h 497076"/>
                <a:gd name="connsiteX0" fmla="*/ 0 w 881428"/>
                <a:gd name="connsiteY0" fmla="*/ 497076 h 497076"/>
                <a:gd name="connsiteX1" fmla="*/ 7060 w 881428"/>
                <a:gd name="connsiteY1" fmla="*/ 0 h 497076"/>
                <a:gd name="connsiteX2" fmla="*/ 880643 w 881428"/>
                <a:gd name="connsiteY2" fmla="*/ 11629 h 497076"/>
                <a:gd name="connsiteX3" fmla="*/ 881098 w 881428"/>
                <a:gd name="connsiteY3" fmla="*/ 488955 h 497076"/>
                <a:gd name="connsiteX4" fmla="*/ 0 w 881428"/>
                <a:gd name="connsiteY4" fmla="*/ 497076 h 497076"/>
                <a:gd name="connsiteX0" fmla="*/ 0 w 881174"/>
                <a:gd name="connsiteY0" fmla="*/ 497076 h 497076"/>
                <a:gd name="connsiteX1" fmla="*/ 7060 w 881174"/>
                <a:gd name="connsiteY1" fmla="*/ 0 h 497076"/>
                <a:gd name="connsiteX2" fmla="*/ 880643 w 881174"/>
                <a:gd name="connsiteY2" fmla="*/ 11629 h 497076"/>
                <a:gd name="connsiteX3" fmla="*/ 881098 w 881174"/>
                <a:gd name="connsiteY3" fmla="*/ 488955 h 497076"/>
                <a:gd name="connsiteX4" fmla="*/ 0 w 88117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997334"/>
                <a:gd name="connsiteY0" fmla="*/ 497076 h 497076"/>
                <a:gd name="connsiteX1" fmla="*/ 7060 w 997334"/>
                <a:gd name="connsiteY1" fmla="*/ 0 h 497076"/>
                <a:gd name="connsiteX2" fmla="*/ 880643 w 997334"/>
                <a:gd name="connsiteY2" fmla="*/ 11629 h 497076"/>
                <a:gd name="connsiteX3" fmla="*/ 879115 w 997334"/>
                <a:gd name="connsiteY3" fmla="*/ 484742 h 497076"/>
                <a:gd name="connsiteX4" fmla="*/ 0 w 997334"/>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79115 w 880643"/>
                <a:gd name="connsiteY3" fmla="*/ 484742 h 497076"/>
                <a:gd name="connsiteX4" fmla="*/ 0 w 880643"/>
                <a:gd name="connsiteY4" fmla="*/ 497076 h 497076"/>
                <a:gd name="connsiteX0" fmla="*/ 0 w 880643"/>
                <a:gd name="connsiteY0" fmla="*/ 497076 h 497076"/>
                <a:gd name="connsiteX1" fmla="*/ 7060 w 880643"/>
                <a:gd name="connsiteY1" fmla="*/ 0 h 497076"/>
                <a:gd name="connsiteX2" fmla="*/ 880643 w 880643"/>
                <a:gd name="connsiteY2" fmla="*/ 11629 h 497076"/>
                <a:gd name="connsiteX3" fmla="*/ 880305 w 880643"/>
                <a:gd name="connsiteY3" fmla="*/ 484742 h 497076"/>
                <a:gd name="connsiteX4" fmla="*/ 0 w 880643"/>
                <a:gd name="connsiteY4" fmla="*/ 497076 h 497076"/>
                <a:gd name="connsiteX0" fmla="*/ 0 w 880643"/>
                <a:gd name="connsiteY0" fmla="*/ 493022 h 493022"/>
                <a:gd name="connsiteX1" fmla="*/ 7506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 name="connsiteX0" fmla="*/ 0 w 880643"/>
                <a:gd name="connsiteY0" fmla="*/ 493022 h 493022"/>
                <a:gd name="connsiteX1" fmla="*/ 9290 w 880643"/>
                <a:gd name="connsiteY1" fmla="*/ 0 h 493022"/>
                <a:gd name="connsiteX2" fmla="*/ 880643 w 880643"/>
                <a:gd name="connsiteY2" fmla="*/ 7575 h 493022"/>
                <a:gd name="connsiteX3" fmla="*/ 880305 w 880643"/>
                <a:gd name="connsiteY3" fmla="*/ 480688 h 493022"/>
                <a:gd name="connsiteX4" fmla="*/ 0 w 880643"/>
                <a:gd name="connsiteY4" fmla="*/ 493022 h 493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643" h="493022">
                  <a:moveTo>
                    <a:pt x="0" y="493022"/>
                  </a:moveTo>
                  <a:lnTo>
                    <a:pt x="9290" y="0"/>
                  </a:lnTo>
                  <a:lnTo>
                    <a:pt x="880643" y="7575"/>
                  </a:lnTo>
                  <a:cubicBezTo>
                    <a:pt x="880134" y="165279"/>
                    <a:pt x="880814" y="322984"/>
                    <a:pt x="880305" y="480688"/>
                  </a:cubicBezTo>
                  <a:lnTo>
                    <a:pt x="0" y="493022"/>
                  </a:lnTo>
                  <a:close/>
                </a:path>
              </a:pathLst>
            </a:custGeom>
            <a:solidFill>
              <a:srgbClr val="C5D7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14">
              <a:extLst>
                <a:ext uri="{FF2B5EF4-FFF2-40B4-BE49-F238E27FC236}">
                  <a16:creationId xmlns:a16="http://schemas.microsoft.com/office/drawing/2014/main" id="{BE94561F-E75A-5C3C-9119-4CCD4DE47E95}"/>
                </a:ext>
              </a:extLst>
            </p:cNvPr>
            <p:cNvSpPr/>
            <p:nvPr/>
          </p:nvSpPr>
          <p:spPr>
            <a:xfrm>
              <a:off x="10540355" y="473015"/>
              <a:ext cx="1470008" cy="779622"/>
            </a:xfrm>
            <a:custGeom>
              <a:avLst/>
              <a:gdLst>
                <a:gd name="connsiteX0" fmla="*/ 0 w 928731"/>
                <a:gd name="connsiteY0" fmla="*/ 134932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0 w 928731"/>
                <a:gd name="connsiteY7" fmla="*/ 134932 h 539727"/>
                <a:gd name="connsiteX0" fmla="*/ 68943 w 928731"/>
                <a:gd name="connsiteY0" fmla="*/ 131304 h 539727"/>
                <a:gd name="connsiteX1" fmla="*/ 658868 w 928731"/>
                <a:gd name="connsiteY1" fmla="*/ 134932 h 539727"/>
                <a:gd name="connsiteX2" fmla="*/ 658868 w 928731"/>
                <a:gd name="connsiteY2" fmla="*/ 0 h 539727"/>
                <a:gd name="connsiteX3" fmla="*/ 928731 w 928731"/>
                <a:gd name="connsiteY3" fmla="*/ 269864 h 539727"/>
                <a:gd name="connsiteX4" fmla="*/ 658868 w 928731"/>
                <a:gd name="connsiteY4" fmla="*/ 539727 h 539727"/>
                <a:gd name="connsiteX5" fmla="*/ 658868 w 928731"/>
                <a:gd name="connsiteY5" fmla="*/ 404795 h 539727"/>
                <a:gd name="connsiteX6" fmla="*/ 0 w 928731"/>
                <a:gd name="connsiteY6" fmla="*/ 404795 h 539727"/>
                <a:gd name="connsiteX7" fmla="*/ 68943 w 928731"/>
                <a:gd name="connsiteY7" fmla="*/ 131304 h 539727"/>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58868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58868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58868 w 928731"/>
                <a:gd name="connsiteY5" fmla="*/ 404795 h 525212"/>
                <a:gd name="connsiteX6" fmla="*/ 0 w 928731"/>
                <a:gd name="connsiteY6" fmla="*/ 404795 h 525212"/>
                <a:gd name="connsiteX7" fmla="*/ 68943 w 928731"/>
                <a:gd name="connsiteY7" fmla="*/ 131304 h 525212"/>
                <a:gd name="connsiteX0" fmla="*/ 68943 w 928731"/>
                <a:gd name="connsiteY0" fmla="*/ 131304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68943 w 928731"/>
                <a:gd name="connsiteY7" fmla="*/ 131304 h 525212"/>
                <a:gd name="connsiteX0" fmla="*/ 79829 w 928731"/>
                <a:gd name="connsiteY0" fmla="*/ 138561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79829 w 928731"/>
                <a:gd name="connsiteY7" fmla="*/ 138561 h 525212"/>
                <a:gd name="connsiteX0" fmla="*/ 50800 w 928731"/>
                <a:gd name="connsiteY0" fmla="*/ 142190 h 525212"/>
                <a:gd name="connsiteX1" fmla="*/ 658868 w 928731"/>
                <a:gd name="connsiteY1" fmla="*/ 134932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42190 h 525212"/>
                <a:gd name="connsiteX1" fmla="*/ 662497 w 928731"/>
                <a:gd name="connsiteY1" fmla="*/ 138561 h 525212"/>
                <a:gd name="connsiteX2" fmla="*/ 687896 w 928731"/>
                <a:gd name="connsiteY2" fmla="*/ 0 h 525212"/>
                <a:gd name="connsiteX3" fmla="*/ 928731 w 928731"/>
                <a:gd name="connsiteY3" fmla="*/ 269864 h 525212"/>
                <a:gd name="connsiteX4" fmla="*/ 629840 w 928731"/>
                <a:gd name="connsiteY4" fmla="*/ 525212 h 525212"/>
                <a:gd name="connsiteX5" fmla="*/ 644353 w 928731"/>
                <a:gd name="connsiteY5" fmla="*/ 404795 h 525212"/>
                <a:gd name="connsiteX6" fmla="*/ 0 w 928731"/>
                <a:gd name="connsiteY6" fmla="*/ 404795 h 525212"/>
                <a:gd name="connsiteX7" fmla="*/ 50800 w 928731"/>
                <a:gd name="connsiteY7" fmla="*/ 142190 h 525212"/>
                <a:gd name="connsiteX0" fmla="*/ 50800 w 928731"/>
                <a:gd name="connsiteY0" fmla="*/ 109533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9533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99398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99398 h 492555"/>
                <a:gd name="connsiteX0" fmla="*/ 50800 w 928731"/>
                <a:gd name="connsiteY0" fmla="*/ 106155 h 492555"/>
                <a:gd name="connsiteX1" fmla="*/ 662497 w 928731"/>
                <a:gd name="connsiteY1" fmla="*/ 105904 h 492555"/>
                <a:gd name="connsiteX2" fmla="*/ 687896 w 928731"/>
                <a:gd name="connsiteY2" fmla="*/ 0 h 492555"/>
                <a:gd name="connsiteX3" fmla="*/ 928731 w 928731"/>
                <a:gd name="connsiteY3" fmla="*/ 237207 h 492555"/>
                <a:gd name="connsiteX4" fmla="*/ 629840 w 928731"/>
                <a:gd name="connsiteY4" fmla="*/ 492555 h 492555"/>
                <a:gd name="connsiteX5" fmla="*/ 644353 w 928731"/>
                <a:gd name="connsiteY5" fmla="*/ 372138 h 492555"/>
                <a:gd name="connsiteX6" fmla="*/ 0 w 928731"/>
                <a:gd name="connsiteY6" fmla="*/ 372138 h 492555"/>
                <a:gd name="connsiteX7" fmla="*/ 50800 w 928731"/>
                <a:gd name="connsiteY7" fmla="*/ 106155 h 49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731" h="492555">
                  <a:moveTo>
                    <a:pt x="50800" y="106155"/>
                  </a:moveTo>
                  <a:lnTo>
                    <a:pt x="662497" y="105904"/>
                  </a:lnTo>
                  <a:lnTo>
                    <a:pt x="687896" y="0"/>
                  </a:lnTo>
                  <a:lnTo>
                    <a:pt x="928731" y="237207"/>
                  </a:lnTo>
                  <a:lnTo>
                    <a:pt x="629840" y="492555"/>
                  </a:lnTo>
                  <a:lnTo>
                    <a:pt x="644353" y="372138"/>
                  </a:lnTo>
                  <a:lnTo>
                    <a:pt x="0" y="372138"/>
                  </a:lnTo>
                  <a:lnTo>
                    <a:pt x="50800" y="106155"/>
                  </a:lnTo>
                  <a:close/>
                </a:path>
              </a:pathLst>
            </a:custGeom>
            <a:solidFill>
              <a:srgbClr val="286C83">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77915"/>
                </a:solidFill>
              </a:endParaRPr>
            </a:p>
          </p:txBody>
        </p:sp>
      </p:grpSp>
    </p:spTree>
    <p:extLst>
      <p:ext uri="{BB962C8B-B14F-4D97-AF65-F5344CB8AC3E}">
        <p14:creationId xmlns:p14="http://schemas.microsoft.com/office/powerpoint/2010/main" val="319397932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20427</TotalTime>
  <Words>2003</Words>
  <Application>Microsoft Office PowerPoint</Application>
  <PresentationFormat>Широкоэкранный</PresentationFormat>
  <Paragraphs>164</Paragraphs>
  <Slides>15</Slides>
  <Notes>6</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Arial</vt:lpstr>
      <vt:lpstr>Calibri</vt:lpstr>
      <vt:lpstr>Calibri Light</vt:lpstr>
      <vt:lpstr>Century Gothic</vt:lpstr>
      <vt:lpstr>Roboto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Статистика номинантов и победителей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Madina Istelyuyeva</dc:creator>
  <cp:lastModifiedBy>user</cp:lastModifiedBy>
  <cp:revision>53</cp:revision>
  <cp:lastPrinted>2021-07-19T05:00:24Z</cp:lastPrinted>
  <dcterms:created xsi:type="dcterms:W3CDTF">2021-07-08T14:04:43Z</dcterms:created>
  <dcterms:modified xsi:type="dcterms:W3CDTF">2022-09-27T14:39:02Z</dcterms:modified>
</cp:coreProperties>
</file>