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257" r:id="rId2"/>
    <p:sldId id="875" r:id="rId3"/>
    <p:sldId id="876" r:id="rId4"/>
    <p:sldId id="877" r:id="rId5"/>
    <p:sldId id="878" r:id="rId6"/>
    <p:sldId id="879" r:id="rId7"/>
    <p:sldId id="881" r:id="rId8"/>
    <p:sldId id="347" r:id="rId9"/>
    <p:sldId id="858" r:id="rId10"/>
    <p:sldId id="882" r:id="rId11"/>
    <p:sldId id="883" r:id="rId12"/>
    <p:sldId id="916" r:id="rId13"/>
    <p:sldId id="917" r:id="rId14"/>
    <p:sldId id="276" r:id="rId15"/>
    <p:sldId id="918" r:id="rId16"/>
    <p:sldId id="919" r:id="rId17"/>
    <p:sldId id="863" r:id="rId18"/>
    <p:sldId id="864" r:id="rId19"/>
    <p:sldId id="868" r:id="rId20"/>
    <p:sldId id="869" r:id="rId21"/>
    <p:sldId id="870" r:id="rId22"/>
    <p:sldId id="871" r:id="rId23"/>
    <p:sldId id="872" r:id="rId24"/>
    <p:sldId id="873" r:id="rId25"/>
    <p:sldId id="865" r:id="rId2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PNO" initials="K" lastIdx="1" clrIdx="0">
    <p:extLst>
      <p:ext uri="{19B8F6BF-5375-455C-9EA6-DF929625EA0E}">
        <p15:presenceInfo xmlns:p15="http://schemas.microsoft.com/office/powerpoint/2012/main" userId="KUP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347"/>
    <a:srgbClr val="000000"/>
    <a:srgbClr val="0C6AB0"/>
    <a:srgbClr val="FFBE9D"/>
    <a:srgbClr val="F4DFD5"/>
    <a:srgbClr val="E9BFAC"/>
    <a:srgbClr val="DE9F8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86395" autoAdjust="0"/>
  </p:normalViewPr>
  <p:slideViewPr>
    <p:cSldViewPr snapToGrid="0">
      <p:cViewPr>
        <p:scale>
          <a:sx n="110" d="100"/>
          <a:sy n="110" d="100"/>
        </p:scale>
        <p:origin x="582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06T18:06:05.920" idx="1">
    <p:pos x="10" y="10"/>
    <p:text>Каждый член команды способен научиться хорошо выполнять 2-4 роли и 2-3 роли на приемлемом уровне. При этом найдется 2-3 роли, которые ему лучше не доверять.
Для эффективной работы важно, чтобы все роли были отчетливо представлены в команде. Дефицит или дублирование ролей в команде несут ощутимые риски.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Google Shape;537;g8729d97241_0_320:notes">
            <a:extLst>
              <a:ext uri="{FF2B5EF4-FFF2-40B4-BE49-F238E27FC236}">
                <a16:creationId xmlns:a16="http://schemas.microsoft.com/office/drawing/2014/main" id="{E9B3AB7B-BE82-9A7A-4E86-5C88215FEE2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Google Shape;538;g8729d97241_0_320:notes">
            <a:extLst>
              <a:ext uri="{FF2B5EF4-FFF2-40B4-BE49-F238E27FC236}">
                <a16:creationId xmlns:a16="http://schemas.microsoft.com/office/drawing/2014/main" id="{432A5512-D2F9-C514-6AE0-025902633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081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37;g8729d97241_0_320:notes">
            <a:extLst>
              <a:ext uri="{FF2B5EF4-FFF2-40B4-BE49-F238E27FC236}">
                <a16:creationId xmlns:a16="http://schemas.microsoft.com/office/drawing/2014/main" id="{72F958AB-2447-44DF-8840-7EF2B2AA5F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Google Shape;538;g8729d97241_0_320:notes">
            <a:extLst>
              <a:ext uri="{FF2B5EF4-FFF2-40B4-BE49-F238E27FC236}">
                <a16:creationId xmlns:a16="http://schemas.microsoft.com/office/drawing/2014/main" id="{C3CD2944-1DAD-4F44-811B-7F6392504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826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37;g8729d97241_0_320:notes">
            <a:extLst>
              <a:ext uri="{FF2B5EF4-FFF2-40B4-BE49-F238E27FC236}">
                <a16:creationId xmlns:a16="http://schemas.microsoft.com/office/drawing/2014/main" id="{72F958AB-2447-44DF-8840-7EF2B2AA5F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Google Shape;538;g8729d97241_0_320:notes">
            <a:extLst>
              <a:ext uri="{FF2B5EF4-FFF2-40B4-BE49-F238E27FC236}">
                <a16:creationId xmlns:a16="http://schemas.microsoft.com/office/drawing/2014/main" id="{C3CD2944-1DAD-4F44-811B-7F6392504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4719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37;g8729d97241_0_320:notes">
            <a:extLst>
              <a:ext uri="{FF2B5EF4-FFF2-40B4-BE49-F238E27FC236}">
                <a16:creationId xmlns:a16="http://schemas.microsoft.com/office/drawing/2014/main" id="{72F958AB-2447-44DF-8840-7EF2B2AA5F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Google Shape;538;g8729d97241_0_320:notes">
            <a:extLst>
              <a:ext uri="{FF2B5EF4-FFF2-40B4-BE49-F238E27FC236}">
                <a16:creationId xmlns:a16="http://schemas.microsoft.com/office/drawing/2014/main" id="{C3CD2944-1DAD-4F44-811B-7F6392504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1520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37;g8729d97241_0_320:notes">
            <a:extLst>
              <a:ext uri="{FF2B5EF4-FFF2-40B4-BE49-F238E27FC236}">
                <a16:creationId xmlns:a16="http://schemas.microsoft.com/office/drawing/2014/main" id="{72F958AB-2447-44DF-8840-7EF2B2AA5F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Google Shape;538;g8729d97241_0_320:notes">
            <a:extLst>
              <a:ext uri="{FF2B5EF4-FFF2-40B4-BE49-F238E27FC236}">
                <a16:creationId xmlns:a16="http://schemas.microsoft.com/office/drawing/2014/main" id="{C3CD2944-1DAD-4F44-811B-7F6392504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5444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37;g8729d97241_0_320:notes">
            <a:extLst>
              <a:ext uri="{FF2B5EF4-FFF2-40B4-BE49-F238E27FC236}">
                <a16:creationId xmlns:a16="http://schemas.microsoft.com/office/drawing/2014/main" id="{72F958AB-2447-44DF-8840-7EF2B2AA5F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Google Shape;538;g8729d97241_0_320:notes">
            <a:extLst>
              <a:ext uri="{FF2B5EF4-FFF2-40B4-BE49-F238E27FC236}">
                <a16:creationId xmlns:a16="http://schemas.microsoft.com/office/drawing/2014/main" id="{C3CD2944-1DAD-4F44-811B-7F6392504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004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537;g8729d97241_0_320:notes">
            <a:extLst>
              <a:ext uri="{FF2B5EF4-FFF2-40B4-BE49-F238E27FC236}">
                <a16:creationId xmlns:a16="http://schemas.microsoft.com/office/drawing/2014/main" id="{E6B18762-9CF2-42EB-AE1E-187EADA63D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Google Shape;538;g8729d97241_0_320:notes">
            <a:extLst>
              <a:ext uri="{FF2B5EF4-FFF2-40B4-BE49-F238E27FC236}">
                <a16:creationId xmlns:a16="http://schemas.microsoft.com/office/drawing/2014/main" id="{203147CC-D234-4048-9A94-961C2CEE8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1118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537;g8729d97241_0_320:notes">
            <a:extLst>
              <a:ext uri="{FF2B5EF4-FFF2-40B4-BE49-F238E27FC236}">
                <a16:creationId xmlns:a16="http://schemas.microsoft.com/office/drawing/2014/main" id="{F472EC56-ED23-449B-9E0E-04AC8CE9AB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538;g8729d97241_0_320:notes">
            <a:extLst>
              <a:ext uri="{FF2B5EF4-FFF2-40B4-BE49-F238E27FC236}">
                <a16:creationId xmlns:a16="http://schemas.microsoft.com/office/drawing/2014/main" id="{A04972A9-902E-4DB6-8118-94AFAC938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414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Google Shape;537;g8729d97241_0_320:notes">
            <a:extLst>
              <a:ext uri="{FF2B5EF4-FFF2-40B4-BE49-F238E27FC236}">
                <a16:creationId xmlns:a16="http://schemas.microsoft.com/office/drawing/2014/main" id="{6F3FD01D-0172-184F-CF22-E75E05851BA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Google Shape;538;g8729d97241_0_320:notes">
            <a:extLst>
              <a:ext uri="{FF2B5EF4-FFF2-40B4-BE49-F238E27FC236}">
                <a16:creationId xmlns:a16="http://schemas.microsoft.com/office/drawing/2014/main" id="{CAD8AC56-CE3F-88F8-F8B4-079E12284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702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537;g8729d97241_0_320:notes">
            <a:extLst>
              <a:ext uri="{FF2B5EF4-FFF2-40B4-BE49-F238E27FC236}">
                <a16:creationId xmlns:a16="http://schemas.microsoft.com/office/drawing/2014/main" id="{963E46CD-AFBA-9CED-01C4-52693B4BA61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Google Shape;538;g8729d97241_0_320:notes">
            <a:extLst>
              <a:ext uri="{FF2B5EF4-FFF2-40B4-BE49-F238E27FC236}">
                <a16:creationId xmlns:a16="http://schemas.microsoft.com/office/drawing/2014/main" id="{73FAD010-3B68-9AA8-CBAA-49FCD0A81B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64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Google Shape;537;g8729d97241_0_320:notes">
            <a:extLst>
              <a:ext uri="{FF2B5EF4-FFF2-40B4-BE49-F238E27FC236}">
                <a16:creationId xmlns:a16="http://schemas.microsoft.com/office/drawing/2014/main" id="{68B7CF2D-7542-A625-A00D-DE40FA486E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Google Shape;538;g8729d97241_0_320:notes">
            <a:extLst>
              <a:ext uri="{FF2B5EF4-FFF2-40B4-BE49-F238E27FC236}">
                <a16:creationId xmlns:a16="http://schemas.microsoft.com/office/drawing/2014/main" id="{12756E71-5910-5635-DECB-72DFFC09B0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2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Google Shape;537;g8729d97241_0_320:notes">
            <a:extLst>
              <a:ext uri="{FF2B5EF4-FFF2-40B4-BE49-F238E27FC236}">
                <a16:creationId xmlns:a16="http://schemas.microsoft.com/office/drawing/2014/main" id="{8782665A-A1F7-9138-0AB2-1A5A2A8206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Google Shape;538;g8729d97241_0_320:notes">
            <a:extLst>
              <a:ext uri="{FF2B5EF4-FFF2-40B4-BE49-F238E27FC236}">
                <a16:creationId xmlns:a16="http://schemas.microsoft.com/office/drawing/2014/main" id="{67B5B200-71C9-4719-90FD-57C212709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474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Google Shape;537;g8729d97241_0_320:notes">
            <a:extLst>
              <a:ext uri="{FF2B5EF4-FFF2-40B4-BE49-F238E27FC236}">
                <a16:creationId xmlns:a16="http://schemas.microsoft.com/office/drawing/2014/main" id="{604066BF-2FD5-706E-50AE-90025249DEA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Google Shape;538;g8729d97241_0_320:notes">
            <a:extLst>
              <a:ext uri="{FF2B5EF4-FFF2-40B4-BE49-F238E27FC236}">
                <a16:creationId xmlns:a16="http://schemas.microsoft.com/office/drawing/2014/main" id="{17FEE4F1-6B38-4083-0073-FCF248068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92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Google Shape;537;g8729d97241_0_320:notes">
            <a:extLst>
              <a:ext uri="{FF2B5EF4-FFF2-40B4-BE49-F238E27FC236}">
                <a16:creationId xmlns:a16="http://schemas.microsoft.com/office/drawing/2014/main" id="{C6361DF1-2C1B-833C-EBCC-6CE18358EA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2681125 w 120000"/>
              <a:gd name="T3" fmla="*/ 0 h 120000"/>
              <a:gd name="T4" fmla="*/ 172681125 w 120000"/>
              <a:gd name="T5" fmla="*/ 54639508 h 120000"/>
              <a:gd name="T6" fmla="*/ 0 w 120000"/>
              <a:gd name="T7" fmla="*/ 5463950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Google Shape;538;g8729d97241_0_320:notes">
            <a:extLst>
              <a:ext uri="{FF2B5EF4-FFF2-40B4-BE49-F238E27FC236}">
                <a16:creationId xmlns:a16="http://schemas.microsoft.com/office/drawing/2014/main" id="{BACC549B-1C16-5262-29AA-3C8CC644BC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537;g8729d97241_0_320:notes">
            <a:extLst>
              <a:ext uri="{FF2B5EF4-FFF2-40B4-BE49-F238E27FC236}">
                <a16:creationId xmlns:a16="http://schemas.microsoft.com/office/drawing/2014/main" id="{41CF141D-E75B-44D8-8550-E7C607D33C2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Google Shape;538;g8729d97241_0_320:notes">
            <a:extLst>
              <a:ext uri="{FF2B5EF4-FFF2-40B4-BE49-F238E27FC236}">
                <a16:creationId xmlns:a16="http://schemas.microsoft.com/office/drawing/2014/main" id="{62C87D89-2AAA-4A37-B4D1-20A574326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703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37;g8729d97241_0_320:notes">
            <a:extLst>
              <a:ext uri="{FF2B5EF4-FFF2-40B4-BE49-F238E27FC236}">
                <a16:creationId xmlns:a16="http://schemas.microsoft.com/office/drawing/2014/main" id="{72F958AB-2447-44DF-8840-7EF2B2AA5F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32313 w 120000"/>
              <a:gd name="T3" fmla="*/ 0 h 120000"/>
              <a:gd name="T4" fmla="*/ 4532313 w 120000"/>
              <a:gd name="T5" fmla="*/ 2549525 h 120000"/>
              <a:gd name="T6" fmla="*/ 0 w 120000"/>
              <a:gd name="T7" fmla="*/ 25495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Google Shape;538;g8729d97241_0_320:notes">
            <a:extLst>
              <a:ext uri="{FF2B5EF4-FFF2-40B4-BE49-F238E27FC236}">
                <a16:creationId xmlns:a16="http://schemas.microsoft.com/office/drawing/2014/main" id="{C3CD2944-1DAD-4F44-811B-7F6392504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058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BEE78-788F-D528-0115-5CC75A2D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0FC0B-4692-86BA-2AAD-3E3FBCDA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C2F9F-904B-220E-FBA8-5B6719CD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B225-7EA1-4EFE-A2F4-2AAB91F9D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2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13" y="1254642"/>
            <a:ext cx="11177187" cy="510170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705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ереб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530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56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84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805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F2979E9-8D21-15FA-0237-2C1D0809B0B0}"/>
              </a:ext>
            </a:extLst>
          </p:cNvPr>
          <p:cNvSpPr txBox="1">
            <a:spLocks/>
          </p:cNvSpPr>
          <p:nvPr userDrawn="1"/>
        </p:nvSpPr>
        <p:spPr>
          <a:xfrm>
            <a:off x="504825" y="365125"/>
            <a:ext cx="4587875" cy="16938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half" idx="10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54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4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32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lIns="121897" tIns="121897" rIns="121897" bIns="121897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46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6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5770426-C354-5352-4D40-79D742B4F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365125"/>
            <a:ext cx="11169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8BE1FE1-5921-A74D-E653-666B4A91E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222375"/>
            <a:ext cx="1116965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0BA24-0BF1-4D8A-3DDE-E3DA8C566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167CD-437F-58AF-C325-F42B73521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2C9B6-3ACC-4243-7FF0-FCFC8F9D3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2B821-7FB4-46E5-942C-9DC8DC85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extLst>
              <a:ext uri="{FF2B5EF4-FFF2-40B4-BE49-F238E27FC236}">
                <a16:creationId xmlns:a16="http://schemas.microsoft.com/office/drawing/2014/main" id="{398D72B4-30E5-B99B-A0E3-988C3143A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311150"/>
            <a:ext cx="1768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0" r:id="rId7"/>
    <p:sldLayoutId id="2147483671" r:id="rId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roxima nova bold" panose="02000506030000020004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7682F4-B7D3-40C7-95A9-C6617F28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8" b="34400"/>
          <a:stretch/>
        </p:blipFill>
        <p:spPr>
          <a:xfrm>
            <a:off x="0" y="3390900"/>
            <a:ext cx="12192000" cy="34798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09B976-5A13-3A83-6A50-E34D601E42B5}"/>
              </a:ext>
            </a:extLst>
          </p:cNvPr>
          <p:cNvSpPr/>
          <p:nvPr/>
        </p:nvSpPr>
        <p:spPr>
          <a:xfrm>
            <a:off x="0" y="0"/>
            <a:ext cx="5486400" cy="687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B9C921-6EAE-4503-B1B6-DC75E368301E}"/>
              </a:ext>
            </a:extLst>
          </p:cNvPr>
          <p:cNvSpPr/>
          <p:nvPr/>
        </p:nvSpPr>
        <p:spPr>
          <a:xfrm>
            <a:off x="5486400" y="0"/>
            <a:ext cx="6705601" cy="3390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04643A-6BF5-428D-AB45-47BA11E2B461}"/>
              </a:ext>
            </a:extLst>
          </p:cNvPr>
          <p:cNvSpPr/>
          <p:nvPr/>
        </p:nvSpPr>
        <p:spPr>
          <a:xfrm>
            <a:off x="5486400" y="3390900"/>
            <a:ext cx="6705601" cy="34798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Прямоугольник 4">
            <a:extLst>
              <a:ext uri="{FF2B5EF4-FFF2-40B4-BE49-F238E27FC236}">
                <a16:creationId xmlns:a16="http://schemas.microsoft.com/office/drawing/2014/main" id="{CD8227CE-E157-5CE6-4C80-622E58BB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3976638"/>
            <a:ext cx="403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Сергей Бочаров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Директор департамента государственного управления и государственной службы Нижегородской области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Кандидат экономических наук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Магистр психологии</a:t>
            </a:r>
          </a:p>
        </p:txBody>
      </p:sp>
      <p:pic>
        <p:nvPicPr>
          <p:cNvPr id="2050" name="Picture 2" descr="Бочаров Сергей Владимирович | Правительство Нижегородской области">
            <a:extLst>
              <a:ext uri="{FF2B5EF4-FFF2-40B4-BE49-F238E27FC236}">
                <a16:creationId xmlns:a16="http://schemas.microsoft.com/office/drawing/2014/main" id="{22BAEDD8-2F6A-B88F-3494-9F379F01A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841" r="10196" b="25316"/>
          <a:stretch/>
        </p:blipFill>
        <p:spPr bwMode="auto">
          <a:xfrm>
            <a:off x="675253" y="1135304"/>
            <a:ext cx="2111452" cy="2111452"/>
          </a:xfrm>
          <a:prstGeom prst="ellipse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1AFF9C-1C27-4AC6-9A12-D2763583B8F3}"/>
              </a:ext>
            </a:extLst>
          </p:cNvPr>
          <p:cNvSpPr txBox="1"/>
          <p:nvPr/>
        </p:nvSpPr>
        <p:spPr>
          <a:xfrm>
            <a:off x="5791200" y="83072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Определение психотипов формирования идеальной команды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67F7E7-7439-E61E-D601-88D115B8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8218"/>
          <a:stretch/>
        </p:blipFill>
        <p:spPr>
          <a:xfrm>
            <a:off x="0" y="0"/>
            <a:ext cx="348061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75278C-1981-EE83-C2B7-31771E780D76}"/>
              </a:ext>
            </a:extLst>
          </p:cNvPr>
          <p:cNvSpPr/>
          <p:nvPr/>
        </p:nvSpPr>
        <p:spPr>
          <a:xfrm>
            <a:off x="0" y="0"/>
            <a:ext cx="3480619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5F4D21-9862-D64D-7C28-B9A4AE2B17FF}"/>
              </a:ext>
            </a:extLst>
          </p:cNvPr>
          <p:cNvSpPr/>
          <p:nvPr/>
        </p:nvSpPr>
        <p:spPr>
          <a:xfrm>
            <a:off x="275933" y="5279452"/>
            <a:ext cx="2998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Доктор психологических наук, создал теоретическую модель ролей в команде и разработал систему формирования команд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312254-928A-C8A6-8B37-3B012D48B6B2}"/>
              </a:ext>
            </a:extLst>
          </p:cNvPr>
          <p:cNvSpPr/>
          <p:nvPr/>
        </p:nvSpPr>
        <p:spPr>
          <a:xfrm>
            <a:off x="275933" y="4851128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Рэймонд Белбин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A7E311-97C8-9AD6-B4B4-1BD346C085A9}"/>
              </a:ext>
            </a:extLst>
          </p:cNvPr>
          <p:cNvSpPr/>
          <p:nvPr/>
        </p:nvSpPr>
        <p:spPr>
          <a:xfrm>
            <a:off x="3688504" y="454335"/>
            <a:ext cx="8300296" cy="132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ИНСТРУМЕНТ: </a:t>
            </a:r>
            <a:b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РОЛИ В КОМАНДЕ</a:t>
            </a:r>
          </a:p>
        </p:txBody>
      </p:sp>
      <p:pic>
        <p:nvPicPr>
          <p:cNvPr id="58" name="Picture 6" descr="http://qrcoder.ru/code/?http%3A%2F%2Ftestograd.com%2Ftest%2Ftest-belbina-komandnye-roli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201889"/>
            <a:ext cx="1305992" cy="1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17">
            <a:extLst>
              <a:ext uri="{FF2B5EF4-FFF2-40B4-BE49-F238E27FC236}">
                <a16:creationId xmlns:a16="http://schemas.microsoft.com/office/drawing/2014/main" id="{3A7840F7-9B01-4A21-90ED-A75EEF05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018" y="5838857"/>
            <a:ext cx="2043981" cy="5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algn="r">
              <a:buNone/>
            </a:pPr>
            <a:r>
              <a:rPr lang="ru-RU" sz="1600" dirty="0">
                <a:latin typeface="proxima nova semibold" panose="02000506030000020004" pitchFamily="2" charset="0"/>
              </a:rPr>
              <a:t>Тест Белбина «Командные роли»</a:t>
            </a:r>
            <a:endParaRPr lang="ru-RU" altLang="ru-RU" sz="1600" dirty="0">
              <a:latin typeface="proxima nova semibold" panose="02000506030000020004" pitchFamily="2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97" y="1951250"/>
            <a:ext cx="8540368" cy="38764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08979" y="6109059"/>
            <a:ext cx="2847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2124"/>
                </a:solidFill>
                <a:latin typeface="+mj-lt"/>
              </a:rPr>
              <a:t>с 1960 г.</a:t>
            </a:r>
            <a:endParaRPr lang="ru-R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83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2A0671-6435-D8DB-A8DF-7BEC12878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4BD093-658B-CE83-625B-573D8D97C138}"/>
              </a:ext>
            </a:extLst>
          </p:cNvPr>
          <p:cNvSpPr/>
          <p:nvPr/>
        </p:nvSpPr>
        <p:spPr>
          <a:xfrm>
            <a:off x="897146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D80286-DCBA-5E44-08C0-A035BF635631}"/>
              </a:ext>
            </a:extLst>
          </p:cNvPr>
          <p:cNvSpPr/>
          <p:nvPr/>
        </p:nvSpPr>
        <p:spPr>
          <a:xfrm>
            <a:off x="4500113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503528F-617F-B691-4EAA-4D83228E6919}"/>
              </a:ext>
            </a:extLst>
          </p:cNvPr>
          <p:cNvSpPr/>
          <p:nvPr/>
        </p:nvSpPr>
        <p:spPr>
          <a:xfrm>
            <a:off x="8103080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9439" y="544666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ea typeface="Open Sans" panose="020B0606030504020204" pitchFamily="34" charset="0"/>
                <a:cs typeface="Open Sans" panose="020B0606030504020204" pitchFamily="34" charset="0"/>
              </a:rPr>
              <a:t>РОЛИ ДЕЙСТВИЯ</a:t>
            </a:r>
            <a:endParaRPr lang="ru-RU" dirty="0"/>
          </a:p>
        </p:txBody>
      </p:sp>
      <p:sp>
        <p:nvSpPr>
          <p:cNvPr id="14" name="Заголовок подлиннее…"/>
          <p:cNvSpPr txBox="1"/>
          <p:nvPr/>
        </p:nvSpPr>
        <p:spPr>
          <a:xfrm>
            <a:off x="1135167" y="3335162"/>
            <a:ext cx="2866560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>
                <a:solidFill>
                  <a:srgbClr val="333333"/>
                </a:solidFill>
              </a:rPr>
              <a:t>Взвинчен, состязателен, динамичен, доминантен, экстраверт (ориентирован на общение с другими людьми)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3153" y="3335162"/>
            <a:ext cx="330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/>
              <a:t>Консервативен, обязателен, предсказуем, стабилен, практичен, готов к подчинению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7217" y="3335162"/>
            <a:ext cx="300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/>
              <a:t>Стабилен, организован, добросовестен, тревожен, исполнителен, осмотрителен, интроверт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35240-78C9-714D-F45B-F40B552CFC11}"/>
              </a:ext>
            </a:extLst>
          </p:cNvPr>
          <p:cNvSpPr txBox="1"/>
          <p:nvPr/>
        </p:nvSpPr>
        <p:spPr>
          <a:xfrm>
            <a:off x="1056511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МОТИВАТОР</a:t>
            </a:r>
            <a:endParaRPr lang="ru-RU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6FAEA-BBFB-516B-43C9-74918D263289}"/>
              </a:ext>
            </a:extLst>
          </p:cNvPr>
          <p:cNvSpPr txBox="1"/>
          <p:nvPr/>
        </p:nvSpPr>
        <p:spPr>
          <a:xfrm>
            <a:off x="4659649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ИСПОЛНИТЕЛЬ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B8788-C31D-C306-1DCA-BE803A6A2476}"/>
              </a:ext>
            </a:extLst>
          </p:cNvPr>
          <p:cNvSpPr txBox="1"/>
          <p:nvPr/>
        </p:nvSpPr>
        <p:spPr>
          <a:xfrm>
            <a:off x="8262327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КОНТРОЛЕР/ПЕДАНТ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C32672-EABC-5C17-A201-F35894D986BD}"/>
              </a:ext>
            </a:extLst>
          </p:cNvPr>
          <p:cNvSpPr txBox="1"/>
          <p:nvPr/>
        </p:nvSpPr>
        <p:spPr>
          <a:xfrm>
            <a:off x="1056511" y="2307470"/>
            <a:ext cx="2755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Приводит команду в действие, побуждает к движению вперед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FC82AA-0EB3-7305-6371-2980FCEC9666}"/>
              </a:ext>
            </a:extLst>
          </p:cNvPr>
          <p:cNvSpPr txBox="1"/>
          <p:nvPr/>
        </p:nvSpPr>
        <p:spPr>
          <a:xfrm>
            <a:off x="4667483" y="2307470"/>
            <a:ext cx="27263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Выполняет поставленную перед ним задачу, в точно указанном объеме и качестве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FFF31-52EA-34B5-6EEC-595183F4A4EF}"/>
              </a:ext>
            </a:extLst>
          </p:cNvPr>
          <p:cNvSpPr txBox="1"/>
          <p:nvPr/>
        </p:nvSpPr>
        <p:spPr>
          <a:xfrm>
            <a:off x="8262327" y="2307470"/>
            <a:ext cx="304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Пытается довести до совершенства результаты работы, прорабатывает все детали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FD16C3-F8E6-C13D-169A-0C55574E4AAE}"/>
              </a:ext>
            </a:extLst>
          </p:cNvPr>
          <p:cNvSpPr txBox="1"/>
          <p:nvPr/>
        </p:nvSpPr>
        <p:spPr>
          <a:xfrm>
            <a:off x="1439710" y="5431684"/>
            <a:ext cx="237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Может провоцировать и обижать людей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A1C5BF-4D40-78C5-36C3-0C98919C1877}"/>
              </a:ext>
            </a:extLst>
          </p:cNvPr>
          <p:cNvSpPr txBox="1"/>
          <p:nvPr/>
        </p:nvSpPr>
        <p:spPr>
          <a:xfrm>
            <a:off x="1437514" y="4306575"/>
            <a:ext cx="2446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Готов бросить вызов. Устойчив и высокоэффективен</a:t>
            </a:r>
            <a:br>
              <a:rPr lang="ru-RU" sz="1200" dirty="0">
                <a:solidFill>
                  <a:srgbClr val="079046"/>
                </a:solidFill>
              </a:rPr>
            </a:br>
            <a:r>
              <a:rPr lang="ru-RU" sz="1200" dirty="0">
                <a:solidFill>
                  <a:srgbClr val="079046"/>
                </a:solidFill>
              </a:rPr>
              <a:t>в ситуации давления. Энергичен и смел</a:t>
            </a:r>
            <a:br>
              <a:rPr lang="ru-RU" sz="1200" dirty="0">
                <a:solidFill>
                  <a:srgbClr val="079046"/>
                </a:solidFill>
              </a:rPr>
            </a:br>
            <a:r>
              <a:rPr lang="ru-RU" sz="1200" dirty="0">
                <a:solidFill>
                  <a:srgbClr val="079046"/>
                </a:solidFill>
              </a:rPr>
              <a:t>в преодолении препятствий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0CB7C28-96E8-8528-875E-D4887092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501" y="4307194"/>
            <a:ext cx="288000" cy="28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B07074-0296-6573-2608-BAC170F7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96" y="5422438"/>
            <a:ext cx="288000" cy="28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23F249E-F714-885D-5508-DC85A83979DD}"/>
              </a:ext>
            </a:extLst>
          </p:cNvPr>
          <p:cNvSpPr txBox="1"/>
          <p:nvPr/>
        </p:nvSpPr>
        <p:spPr>
          <a:xfrm>
            <a:off x="5051886" y="5244870"/>
            <a:ext cx="237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Негибок, медленно реагирует на новые возможности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A42910-1832-1D26-5D8B-67C99E9D5FB7}"/>
              </a:ext>
            </a:extLst>
          </p:cNvPr>
          <p:cNvSpPr txBox="1"/>
          <p:nvPr/>
        </p:nvSpPr>
        <p:spPr>
          <a:xfrm>
            <a:off x="5049690" y="4306575"/>
            <a:ext cx="2446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Надежен, эффективен, обладает практическим здравым смыслом, трудолюбив, дисциплинирован 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3796426-1080-9E09-EE21-F7E6C2AC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677" y="4307194"/>
            <a:ext cx="288000" cy="28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07A05F1-C072-1AF7-0BB8-9E1EF0BC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8272" y="5235624"/>
            <a:ext cx="288000" cy="288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6AB24EB-664D-52CA-27A6-8855FC42E088}"/>
              </a:ext>
            </a:extLst>
          </p:cNvPr>
          <p:cNvSpPr txBox="1"/>
          <p:nvPr/>
        </p:nvSpPr>
        <p:spPr>
          <a:xfrm>
            <a:off x="8649985" y="5235039"/>
            <a:ext cx="2660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Повышенная тревожность, не склонен делегировать полномочия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1366CA-55B1-FF75-9254-2C237C214868}"/>
              </a:ext>
            </a:extLst>
          </p:cNvPr>
          <p:cNvSpPr txBox="1"/>
          <p:nvPr/>
        </p:nvSpPr>
        <p:spPr>
          <a:xfrm>
            <a:off x="8647790" y="4306575"/>
            <a:ext cx="2446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Способен контролировать исполнение и доводить дело до конца. Выискивает ошибки и упущения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867F24-1A74-9CC7-FA0E-444AE370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9777" y="4307194"/>
            <a:ext cx="288000" cy="288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E5213FD-8BA8-6461-5900-1A5CAE05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6372" y="5225793"/>
            <a:ext cx="288000" cy="288000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72C182-6FC5-1B47-B72F-AD531D034E87}"/>
              </a:ext>
            </a:extLst>
          </p:cNvPr>
          <p:cNvCxnSpPr>
            <a:cxnSpLocks/>
          </p:cNvCxnSpPr>
          <p:nvPr/>
        </p:nvCxnSpPr>
        <p:spPr>
          <a:xfrm>
            <a:off x="1126096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2F60119-645E-BE09-E7B0-BC6F5506EA1A}"/>
              </a:ext>
            </a:extLst>
          </p:cNvPr>
          <p:cNvCxnSpPr>
            <a:cxnSpLocks/>
          </p:cNvCxnSpPr>
          <p:nvPr/>
        </p:nvCxnSpPr>
        <p:spPr>
          <a:xfrm>
            <a:off x="4738272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977E807-C175-6F16-7117-7BC697EE158C}"/>
              </a:ext>
            </a:extLst>
          </p:cNvPr>
          <p:cNvCxnSpPr>
            <a:cxnSpLocks/>
          </p:cNvCxnSpPr>
          <p:nvPr/>
        </p:nvCxnSpPr>
        <p:spPr>
          <a:xfrm>
            <a:off x="8336372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283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2A0671-6435-D8DB-A8DF-7BEC12878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4BD093-658B-CE83-625B-573D8D97C138}"/>
              </a:ext>
            </a:extLst>
          </p:cNvPr>
          <p:cNvSpPr/>
          <p:nvPr/>
        </p:nvSpPr>
        <p:spPr>
          <a:xfrm>
            <a:off x="897146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D80286-DCBA-5E44-08C0-A035BF635631}"/>
              </a:ext>
            </a:extLst>
          </p:cNvPr>
          <p:cNvSpPr/>
          <p:nvPr/>
        </p:nvSpPr>
        <p:spPr>
          <a:xfrm>
            <a:off x="4500113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503528F-617F-B691-4EAA-4D83228E6919}"/>
              </a:ext>
            </a:extLst>
          </p:cNvPr>
          <p:cNvSpPr/>
          <p:nvPr/>
        </p:nvSpPr>
        <p:spPr>
          <a:xfrm>
            <a:off x="8103080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9439" y="544666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ea typeface="Open Sans" panose="020B0606030504020204" pitchFamily="34" charset="0"/>
                <a:cs typeface="Open Sans" panose="020B0606030504020204" pitchFamily="34" charset="0"/>
              </a:rPr>
              <a:t>СОЦИАЛЬНЫЕ РОЛИ </a:t>
            </a:r>
          </a:p>
        </p:txBody>
      </p:sp>
      <p:sp>
        <p:nvSpPr>
          <p:cNvPr id="14" name="Заголовок подлиннее…"/>
          <p:cNvSpPr txBox="1"/>
          <p:nvPr/>
        </p:nvSpPr>
        <p:spPr>
          <a:xfrm>
            <a:off x="1135167" y="3335162"/>
            <a:ext cx="2866560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>
                <a:solidFill>
                  <a:srgbClr val="333333"/>
                </a:solidFill>
              </a:rPr>
              <a:t>Харизматичный энтузиаст, экстраверт. Умеет налаживать отношения, грамотно вести переговоры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3153" y="3335162"/>
            <a:ext cx="330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/>
              <a:t>Склонный к общению, мягкий, восприимчивый, стабильный, легко подчиняется, очень дружелюбный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7217" y="3335162"/>
            <a:ext cx="300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/>
              <a:t>Спокоен, стабилен, независим, уверен в себе, контролирует себя. Экстраверт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35240-78C9-714D-F45B-F40B552CFC11}"/>
              </a:ext>
            </a:extLst>
          </p:cNvPr>
          <p:cNvSpPr txBox="1"/>
          <p:nvPr/>
        </p:nvSpPr>
        <p:spPr>
          <a:xfrm>
            <a:off x="1056511" y="187926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ИССЛЕДОВАТЕЛЬ РЕСУРСОВ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6FAEA-BBFB-516B-43C9-74918D263289}"/>
              </a:ext>
            </a:extLst>
          </p:cNvPr>
          <p:cNvSpPr txBox="1"/>
          <p:nvPr/>
        </p:nvSpPr>
        <p:spPr>
          <a:xfrm>
            <a:off x="4659649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ДУША КОМАНДЫ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B8788-C31D-C306-1DCA-BE803A6A2476}"/>
              </a:ext>
            </a:extLst>
          </p:cNvPr>
          <p:cNvSpPr txBox="1"/>
          <p:nvPr/>
        </p:nvSpPr>
        <p:spPr>
          <a:xfrm>
            <a:off x="8262327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КООРДИНАТОР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C32672-EABC-5C17-A201-F35894D986BD}"/>
              </a:ext>
            </a:extLst>
          </p:cNvPr>
          <p:cNvSpPr txBox="1"/>
          <p:nvPr/>
        </p:nvSpPr>
        <p:spPr>
          <a:xfrm>
            <a:off x="1056511" y="2522914"/>
            <a:ext cx="3025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Изучает возможности, устанавливает внешние контакты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FC82AA-0EB3-7305-6371-2980FCEC9666}"/>
              </a:ext>
            </a:extLst>
          </p:cNvPr>
          <p:cNvSpPr txBox="1"/>
          <p:nvPr/>
        </p:nvSpPr>
        <p:spPr>
          <a:xfrm>
            <a:off x="4667483" y="2307470"/>
            <a:ext cx="2726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Создает благоприятную рабочую обстановку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FFF31-52EA-34B5-6EEC-595183F4A4EF}"/>
              </a:ext>
            </a:extLst>
          </p:cNvPr>
          <p:cNvSpPr txBox="1"/>
          <p:nvPr/>
        </p:nvSpPr>
        <p:spPr>
          <a:xfrm>
            <a:off x="8262327" y="2307470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Согласует действия, мнения и точки зрения членов команды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FD16C3-F8E6-C13D-169A-0C55574E4AAE}"/>
              </a:ext>
            </a:extLst>
          </p:cNvPr>
          <p:cNvSpPr txBox="1"/>
          <p:nvPr/>
        </p:nvSpPr>
        <p:spPr>
          <a:xfrm>
            <a:off x="1439710" y="5058058"/>
            <a:ext cx="237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Игнорирование деталей и трудностей практической реализации, индивидуализм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A1C5BF-4D40-78C5-36C3-0C98919C1877}"/>
              </a:ext>
            </a:extLst>
          </p:cNvPr>
          <p:cNvSpPr txBox="1"/>
          <p:nvPr/>
        </p:nvSpPr>
        <p:spPr>
          <a:xfrm>
            <a:off x="1437514" y="4306575"/>
            <a:ext cx="244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Высокий интеллект, оригинальность, самостоятельность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0CB7C28-96E8-8528-875E-D4887092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501" y="4307194"/>
            <a:ext cx="288000" cy="28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B07074-0296-6573-2608-BAC170F7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96" y="5048812"/>
            <a:ext cx="288000" cy="28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23F249E-F714-885D-5508-DC85A83979DD}"/>
              </a:ext>
            </a:extLst>
          </p:cNvPr>
          <p:cNvSpPr txBox="1"/>
          <p:nvPr/>
        </p:nvSpPr>
        <p:spPr>
          <a:xfrm>
            <a:off x="5051886" y="5244870"/>
            <a:ext cx="2372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Нерешителен в кризисных ситуациях, склонен к панике, не любит конфликтных решений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A42910-1832-1D26-5D8B-67C99E9D5FB7}"/>
              </a:ext>
            </a:extLst>
          </p:cNvPr>
          <p:cNvSpPr txBox="1"/>
          <p:nvPr/>
        </p:nvSpPr>
        <p:spPr>
          <a:xfrm>
            <a:off x="5049690" y="4306575"/>
            <a:ext cx="2446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Склонен к сотрудничеству. Созидателен, предотвращает разногласия, сглаживает конфликты 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3796426-1080-9E09-EE21-F7E6C2AC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677" y="4307194"/>
            <a:ext cx="288000" cy="28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07A05F1-C072-1AF7-0BB8-9E1EF0BC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8272" y="5235624"/>
            <a:ext cx="288000" cy="288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6AB24EB-664D-52CA-27A6-8855FC42E088}"/>
              </a:ext>
            </a:extLst>
          </p:cNvPr>
          <p:cNvSpPr txBox="1"/>
          <p:nvPr/>
        </p:nvSpPr>
        <p:spPr>
          <a:xfrm>
            <a:off x="8649985" y="5235039"/>
            <a:ext cx="2660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Иногда манипулятивен, стремится избавляться от необходимости работать самому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1366CA-55B1-FF75-9254-2C237C214868}"/>
              </a:ext>
            </a:extLst>
          </p:cNvPr>
          <p:cNvSpPr txBox="1"/>
          <p:nvPr/>
        </p:nvSpPr>
        <p:spPr>
          <a:xfrm>
            <a:off x="8647790" y="4306575"/>
            <a:ext cx="2446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Проясняет цели, использует любые здравые предложения, отдает распоряжения и делегирует полномочия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867F24-1A74-9CC7-FA0E-444AE370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9777" y="4307194"/>
            <a:ext cx="288000" cy="288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E5213FD-8BA8-6461-5900-1A5CAE05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6372" y="5225793"/>
            <a:ext cx="288000" cy="288000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72C182-6FC5-1B47-B72F-AD531D034E87}"/>
              </a:ext>
            </a:extLst>
          </p:cNvPr>
          <p:cNvCxnSpPr>
            <a:cxnSpLocks/>
          </p:cNvCxnSpPr>
          <p:nvPr/>
        </p:nvCxnSpPr>
        <p:spPr>
          <a:xfrm>
            <a:off x="1126096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2F60119-645E-BE09-E7B0-BC6F5506EA1A}"/>
              </a:ext>
            </a:extLst>
          </p:cNvPr>
          <p:cNvCxnSpPr>
            <a:cxnSpLocks/>
          </p:cNvCxnSpPr>
          <p:nvPr/>
        </p:nvCxnSpPr>
        <p:spPr>
          <a:xfrm>
            <a:off x="4738272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977E807-C175-6F16-7117-7BC697EE158C}"/>
              </a:ext>
            </a:extLst>
          </p:cNvPr>
          <p:cNvCxnSpPr>
            <a:cxnSpLocks/>
          </p:cNvCxnSpPr>
          <p:nvPr/>
        </p:nvCxnSpPr>
        <p:spPr>
          <a:xfrm>
            <a:off x="8336372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919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2A0671-6435-D8DB-A8DF-7BEC12878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4BD093-658B-CE83-625B-573D8D97C138}"/>
              </a:ext>
            </a:extLst>
          </p:cNvPr>
          <p:cNvSpPr/>
          <p:nvPr/>
        </p:nvSpPr>
        <p:spPr>
          <a:xfrm>
            <a:off x="897146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D80286-DCBA-5E44-08C0-A035BF635631}"/>
              </a:ext>
            </a:extLst>
          </p:cNvPr>
          <p:cNvSpPr/>
          <p:nvPr/>
        </p:nvSpPr>
        <p:spPr>
          <a:xfrm>
            <a:off x="4500113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503528F-617F-B691-4EAA-4D83228E6919}"/>
              </a:ext>
            </a:extLst>
          </p:cNvPr>
          <p:cNvSpPr/>
          <p:nvPr/>
        </p:nvSpPr>
        <p:spPr>
          <a:xfrm>
            <a:off x="8103080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9439" y="544666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ea typeface="Open Sans" panose="020B0606030504020204" pitchFamily="34" charset="0"/>
                <a:cs typeface="Open Sans" panose="020B0606030504020204" pitchFamily="34" charset="0"/>
              </a:rPr>
              <a:t>ИНТЕЛЛЕКТУАЛЬНЫЕ РОЛИ </a:t>
            </a:r>
          </a:p>
        </p:txBody>
      </p:sp>
      <p:sp>
        <p:nvSpPr>
          <p:cNvPr id="14" name="Заголовок подлиннее…"/>
          <p:cNvSpPr txBox="1"/>
          <p:nvPr/>
        </p:nvSpPr>
        <p:spPr>
          <a:xfrm>
            <a:off x="1135167" y="3335162"/>
            <a:ext cx="286656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>
                <a:solidFill>
                  <a:srgbClr val="333333"/>
                </a:solidFill>
              </a:rPr>
              <a:t>Серьезно</a:t>
            </a:r>
            <a:br>
              <a:rPr lang="ru-RU" sz="1200" dirty="0">
                <a:solidFill>
                  <a:srgbClr val="333333"/>
                </a:solidFill>
              </a:rPr>
            </a:br>
            <a:r>
              <a:rPr lang="ru-RU" sz="1200" dirty="0">
                <a:solidFill>
                  <a:srgbClr val="333333"/>
                </a:solidFill>
              </a:rPr>
              <a:t>и нестандартно мыслит, индивидуалист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3153" y="3335162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/>
              <a:t>Здравомыслящий, спокойный, осторожный, стабильный, замкнутый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7217" y="3335162"/>
            <a:ext cx="300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Типичное поведение: </a:t>
            </a:r>
            <a:r>
              <a:rPr lang="ru-RU" sz="1200" dirty="0"/>
              <a:t>Целеустремлённый эксперт. Делится необходимыми знаниями с командой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35240-78C9-714D-F45B-F40B552CFC11}"/>
              </a:ext>
            </a:extLst>
          </p:cNvPr>
          <p:cNvSpPr txBox="1"/>
          <p:nvPr/>
        </p:nvSpPr>
        <p:spPr>
          <a:xfrm>
            <a:off x="1056511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ГЕНЕРАТОР ИДЕЙ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6FAEA-BBFB-516B-43C9-74918D263289}"/>
              </a:ext>
            </a:extLst>
          </p:cNvPr>
          <p:cNvSpPr txBox="1"/>
          <p:nvPr/>
        </p:nvSpPr>
        <p:spPr>
          <a:xfrm>
            <a:off x="4659649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АНАЛИТИК-СТРАТЕГ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B8788-C31D-C306-1DCA-BE803A6A2476}"/>
              </a:ext>
            </a:extLst>
          </p:cNvPr>
          <p:cNvSpPr txBox="1"/>
          <p:nvPr/>
        </p:nvSpPr>
        <p:spPr>
          <a:xfrm>
            <a:off x="8262327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СПЕЦИАЛИСТ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C32672-EABC-5C17-A201-F35894D986BD}"/>
              </a:ext>
            </a:extLst>
          </p:cNvPr>
          <p:cNvSpPr txBox="1"/>
          <p:nvPr/>
        </p:nvSpPr>
        <p:spPr>
          <a:xfrm>
            <a:off x="1056511" y="2307470"/>
            <a:ext cx="3025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Предлагает способы решения проблем, новые подходы, инновации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FC82AA-0EB3-7305-6371-2980FCEC9666}"/>
              </a:ext>
            </a:extLst>
          </p:cNvPr>
          <p:cNvSpPr txBox="1"/>
          <p:nvPr/>
        </p:nvSpPr>
        <p:spPr>
          <a:xfrm>
            <a:off x="4667483" y="2307470"/>
            <a:ext cx="2898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Оценивает процесс, результаты и способы работы, новые идеи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FFF31-52EA-34B5-6EEC-595183F4A4EF}"/>
              </a:ext>
            </a:extLst>
          </p:cNvPr>
          <p:cNvSpPr txBox="1"/>
          <p:nvPr/>
        </p:nvSpPr>
        <p:spPr>
          <a:xfrm>
            <a:off x="8262327" y="2307470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Привносит знания и опыт</a:t>
            </a:r>
            <a:br>
              <a:rPr lang="ru-RU" sz="1400" dirty="0"/>
            </a:br>
            <a:r>
              <a:rPr lang="ru-RU" sz="1400" dirty="0"/>
              <a:t>по задаче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FD16C3-F8E6-C13D-169A-0C55574E4AAE}"/>
              </a:ext>
            </a:extLst>
          </p:cNvPr>
          <p:cNvSpPr txBox="1"/>
          <p:nvPr/>
        </p:nvSpPr>
        <p:spPr>
          <a:xfrm>
            <a:off x="1439710" y="4861418"/>
            <a:ext cx="2372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Невнимателен к подробностям и деталям. Слишком поглощен своими мыслями, чтобы эффективно общаться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A1C5BF-4D40-78C5-36C3-0C98919C1877}"/>
              </a:ext>
            </a:extLst>
          </p:cNvPr>
          <p:cNvSpPr txBox="1"/>
          <p:nvPr/>
        </p:nvSpPr>
        <p:spPr>
          <a:xfrm>
            <a:off x="1437514" y="4129599"/>
            <a:ext cx="244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Одаренность, воображение, высокий интеллект, знания, креативность, воображение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0CB7C28-96E8-8528-875E-D4887092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501" y="4130218"/>
            <a:ext cx="288000" cy="28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B07074-0296-6573-2608-BAC170F7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096" y="4842340"/>
            <a:ext cx="288000" cy="28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23F249E-F714-885D-5508-DC85A83979DD}"/>
              </a:ext>
            </a:extLst>
          </p:cNvPr>
          <p:cNvSpPr txBox="1"/>
          <p:nvPr/>
        </p:nvSpPr>
        <p:spPr>
          <a:xfrm>
            <a:off x="5051886" y="4861418"/>
            <a:ext cx="2372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Не всегда хватает энергичности, настойчивости. Несвоевременная критика может отвлекать других членов команды, снижать общий настрой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A42910-1832-1D26-5D8B-67C99E9D5FB7}"/>
              </a:ext>
            </a:extLst>
          </p:cNvPr>
          <p:cNvSpPr txBox="1"/>
          <p:nvPr/>
        </p:nvSpPr>
        <p:spPr>
          <a:xfrm>
            <a:off x="5049690" y="4129599"/>
            <a:ext cx="244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Рассудительность, вдумчивость, честность, стратегичность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3796426-1080-9E09-EE21-F7E6C2AC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677" y="4130218"/>
            <a:ext cx="288000" cy="28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07A05F1-C072-1AF7-0BB8-9E1EF0BC8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8272" y="4842340"/>
            <a:ext cx="288000" cy="288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6AB24EB-664D-52CA-27A6-8855FC42E088}"/>
              </a:ext>
            </a:extLst>
          </p:cNvPr>
          <p:cNvSpPr txBox="1"/>
          <p:nvPr/>
        </p:nvSpPr>
        <p:spPr>
          <a:xfrm>
            <a:off x="8649985" y="4861418"/>
            <a:ext cx="2660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BF272E"/>
                </a:solidFill>
              </a:rPr>
              <a:t>Узость специализации, редко интересуется делами других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1366CA-55B1-FF75-9254-2C237C214868}"/>
              </a:ext>
            </a:extLst>
          </p:cNvPr>
          <p:cNvSpPr txBox="1"/>
          <p:nvPr/>
        </p:nvSpPr>
        <p:spPr>
          <a:xfrm>
            <a:off x="8647790" y="4129599"/>
            <a:ext cx="244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79046"/>
                </a:solidFill>
              </a:rPr>
              <a:t>Преданность делу, самостоятельность, любознательность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867F24-1A74-9CC7-FA0E-444AE370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9777" y="4130218"/>
            <a:ext cx="288000" cy="288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E5213FD-8BA8-6461-5900-1A5CAE05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6372" y="4842340"/>
            <a:ext cx="288000" cy="288000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72C182-6FC5-1B47-B72F-AD531D034E87}"/>
              </a:ext>
            </a:extLst>
          </p:cNvPr>
          <p:cNvCxnSpPr>
            <a:cxnSpLocks/>
          </p:cNvCxnSpPr>
          <p:nvPr/>
        </p:nvCxnSpPr>
        <p:spPr>
          <a:xfrm>
            <a:off x="1126096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2F60119-645E-BE09-E7B0-BC6F5506EA1A}"/>
              </a:ext>
            </a:extLst>
          </p:cNvPr>
          <p:cNvCxnSpPr>
            <a:cxnSpLocks/>
          </p:cNvCxnSpPr>
          <p:nvPr/>
        </p:nvCxnSpPr>
        <p:spPr>
          <a:xfrm>
            <a:off x="4738272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977E807-C175-6F16-7117-7BC697EE158C}"/>
              </a:ext>
            </a:extLst>
          </p:cNvPr>
          <p:cNvCxnSpPr>
            <a:cxnSpLocks/>
          </p:cNvCxnSpPr>
          <p:nvPr/>
        </p:nvCxnSpPr>
        <p:spPr>
          <a:xfrm>
            <a:off x="8336372" y="3145982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683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065F9E6-15AC-D489-E35A-CE3667E4621C}"/>
              </a:ext>
            </a:extLst>
          </p:cNvPr>
          <p:cNvSpPr/>
          <p:nvPr/>
        </p:nvSpPr>
        <p:spPr>
          <a:xfrm>
            <a:off x="6225726" y="-3898"/>
            <a:ext cx="6011248" cy="6861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196-B8DC-9E2E-9D04-0DE8800B5629}"/>
              </a:ext>
            </a:extLst>
          </p:cNvPr>
          <p:cNvSpPr txBox="1"/>
          <p:nvPr/>
        </p:nvSpPr>
        <p:spPr>
          <a:xfrm>
            <a:off x="703624" y="547563"/>
            <a:ext cx="5058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</a:rPr>
              <a:t>Разрушительные роли в команде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7DF8-3D52-0365-0E1C-DD9E3F1F93A7}"/>
              </a:ext>
            </a:extLst>
          </p:cNvPr>
          <p:cNvSpPr txBox="1"/>
          <p:nvPr/>
        </p:nvSpPr>
        <p:spPr>
          <a:xfrm>
            <a:off x="698979" y="2244589"/>
            <a:ext cx="4964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Наряду с конструктивным ролевым поведением, можно выделить и более-менее устойчивые модели деструктивного, разрушительного сточки зрения командной работы, поведения. </a:t>
            </a:r>
            <a:br>
              <a:rPr lang="ru-RU" sz="1600" dirty="0"/>
            </a:br>
            <a:r>
              <a:rPr lang="ru-RU" sz="1600" dirty="0"/>
              <a:t>Это – </a:t>
            </a:r>
            <a:r>
              <a:rPr lang="ru-RU" sz="1600" dirty="0">
                <a:solidFill>
                  <a:schemeClr val="accent1"/>
                </a:solidFill>
              </a:rPr>
              <a:t>«разрушительные командные роли»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086101-4245-8E2D-854C-1A67E804AE7F}"/>
              </a:ext>
            </a:extLst>
          </p:cNvPr>
          <p:cNvSpPr txBox="1"/>
          <p:nvPr/>
        </p:nvSpPr>
        <p:spPr>
          <a:xfrm>
            <a:off x="707229" y="3959564"/>
            <a:ext cx="4964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Практически каждый член команды в те или иные моменты может демонстрировать разные варианты описанного выше поведения. Однако, считается, что если член профессиональной команды выступает более </a:t>
            </a:r>
            <a:r>
              <a:rPr lang="ru-RU" sz="16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20%</a:t>
            </a:r>
            <a:r>
              <a:rPr lang="ru-RU" sz="1600" dirty="0"/>
              <a:t> своего времени в той или иной разрушительной роли – это является основанием для его выведения из состава команды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5D688-5D1C-43B0-74BD-0017237D930A}"/>
              </a:ext>
            </a:extLst>
          </p:cNvPr>
          <p:cNvSpPr txBox="1"/>
          <p:nvPr/>
        </p:nvSpPr>
        <p:spPr>
          <a:xfrm>
            <a:off x="6511367" y="3752453"/>
            <a:ext cx="3076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+mj-lt"/>
                <a:ea typeface="Roboto Slab" pitchFamily="2" charset="0"/>
                <a:cs typeface="Roboto" panose="02000000000000000000" pitchFamily="2" charset="0"/>
              </a:rPr>
              <a:t>Паразит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5BF33-E390-862D-63A3-A3416EDB3477}"/>
              </a:ext>
            </a:extLst>
          </p:cNvPr>
          <p:cNvSpPr txBox="1"/>
          <p:nvPr/>
        </p:nvSpPr>
        <p:spPr>
          <a:xfrm>
            <a:off x="6511367" y="4955940"/>
            <a:ext cx="3076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+mj-lt"/>
                <a:ea typeface="Roboto Slab" pitchFamily="2" charset="0"/>
                <a:cs typeface="Roboto" panose="02000000000000000000" pitchFamily="2" charset="0"/>
              </a:rPr>
              <a:t>Типичные фразы: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0E35F-AEAB-E8D4-E594-5C2F8678D2E1}"/>
              </a:ext>
            </a:extLst>
          </p:cNvPr>
          <p:cNvSpPr txBox="1"/>
          <p:nvPr/>
        </p:nvSpPr>
        <p:spPr>
          <a:xfrm>
            <a:off x="6511367" y="4221254"/>
            <a:ext cx="43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Пытается «присоединиться» к чужому результату, выдать себя за «соавтора»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4F1D1-8FB4-5964-8ED5-07B22EAE7E00}"/>
              </a:ext>
            </a:extLst>
          </p:cNvPr>
          <p:cNvSpPr txBox="1"/>
          <p:nvPr/>
        </p:nvSpPr>
        <p:spPr>
          <a:xfrm>
            <a:off x="6511367" y="5434572"/>
            <a:ext cx="6120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«А вот, когда мы с [ФИО] сделали [что-то]… »</a:t>
            </a:r>
          </a:p>
          <a:p>
            <a:r>
              <a:rPr lang="ru-RU" sz="1800" dirty="0"/>
              <a:t>«Я, можно сказать, тоже участвовал…»</a:t>
            </a:r>
          </a:p>
          <a:p>
            <a:r>
              <a:rPr lang="ru-RU" sz="1800" dirty="0"/>
              <a:t>«Мы с [ФИО] с этим не согласны…»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8E2C3E-B9B8-7C70-A93D-A3699A9DF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12801" r="137" b="2246"/>
          <a:stretch/>
        </p:blipFill>
        <p:spPr>
          <a:xfrm>
            <a:off x="6217475" y="4347"/>
            <a:ext cx="6039163" cy="34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2A0671-6435-D8DB-A8DF-7BEC12878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4BD093-658B-CE83-625B-573D8D97C138}"/>
              </a:ext>
            </a:extLst>
          </p:cNvPr>
          <p:cNvSpPr/>
          <p:nvPr/>
        </p:nvSpPr>
        <p:spPr>
          <a:xfrm>
            <a:off x="897146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D80286-DCBA-5E44-08C0-A035BF635631}"/>
              </a:ext>
            </a:extLst>
          </p:cNvPr>
          <p:cNvSpPr/>
          <p:nvPr/>
        </p:nvSpPr>
        <p:spPr>
          <a:xfrm>
            <a:off x="4500113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503528F-617F-B691-4EAA-4D83228E6919}"/>
              </a:ext>
            </a:extLst>
          </p:cNvPr>
          <p:cNvSpPr/>
          <p:nvPr/>
        </p:nvSpPr>
        <p:spPr>
          <a:xfrm>
            <a:off x="8103080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9439" y="544666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ea typeface="Open Sans" panose="020B0606030504020204" pitchFamily="34" charset="0"/>
                <a:cs typeface="Open Sans" panose="020B0606030504020204" pitchFamily="34" charset="0"/>
              </a:rPr>
              <a:t>РАЗРУШИТЕЛЬНЫЕ РОЛИ В КОМАНДЕ</a:t>
            </a:r>
          </a:p>
        </p:txBody>
      </p:sp>
      <p:sp>
        <p:nvSpPr>
          <p:cNvPr id="14" name="Заголовок подлиннее…"/>
          <p:cNvSpPr txBox="1"/>
          <p:nvPr/>
        </p:nvSpPr>
        <p:spPr>
          <a:xfrm>
            <a:off x="1135167" y="3797281"/>
            <a:ext cx="2866560" cy="19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Типичные фразы:</a:t>
            </a:r>
            <a:b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</a:br>
            <a:endParaRPr lang="ru-RU" sz="1000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«А может быть лучше перерыв…»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«Ну, это будет трудно (невозможно)»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«Это, что ж, тогда надо будет напрягаться»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«Инициатива наказуема»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3153" y="3590803"/>
            <a:ext cx="28923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Типичные фразы:</a:t>
            </a:r>
          </a:p>
          <a:p>
            <a:endParaRPr lang="ru-RU" sz="1000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«А вот у меня был случай…»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«Есть интересная история…»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«Прежде чем ответить на Ваш вопрос, хочу объяснить…»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Задает вопросы: «А зачем?» или предлагает отвлекающие идеи на этапе исполнения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7217" y="3590803"/>
            <a:ext cx="30022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Типичные фразы:</a:t>
            </a:r>
          </a:p>
          <a:p>
            <a:endParaRPr lang="ru-RU" sz="1000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«Всё пропало»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«Ничего у нас не получится»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«Всё это зря»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«Нам не хватит на это ресурсов»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«Мы не успеем»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35240-78C9-714D-F45B-F40B552CFC11}"/>
              </a:ext>
            </a:extLst>
          </p:cNvPr>
          <p:cNvSpPr txBox="1"/>
          <p:nvPr/>
        </p:nvSpPr>
        <p:spPr>
          <a:xfrm>
            <a:off x="1056511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СИБАРИТ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6FAEA-BBFB-516B-43C9-74918D263289}"/>
              </a:ext>
            </a:extLst>
          </p:cNvPr>
          <p:cNvSpPr txBox="1"/>
          <p:nvPr/>
        </p:nvSpPr>
        <p:spPr>
          <a:xfrm>
            <a:off x="4659649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ПОЖИРАТЕЛЬ ВРЕМЕНИ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B8788-C31D-C306-1DCA-BE803A6A2476}"/>
              </a:ext>
            </a:extLst>
          </p:cNvPr>
          <p:cNvSpPr txBox="1"/>
          <p:nvPr/>
        </p:nvSpPr>
        <p:spPr>
          <a:xfrm>
            <a:off x="8262327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ОРГАНИЗАТОР ПАНИКИ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C32672-EABC-5C17-A201-F35894D986BD}"/>
              </a:ext>
            </a:extLst>
          </p:cNvPr>
          <p:cNvSpPr txBox="1"/>
          <p:nvPr/>
        </p:nvSpPr>
        <p:spPr>
          <a:xfrm>
            <a:off x="1056511" y="2307470"/>
            <a:ext cx="30253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Имеет склонность к прерываниям рабочего процесса для отдыха, удовольствия. Демонстрирует поведение по типу прокрастинации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FC82AA-0EB3-7305-6371-2980FCEC9666}"/>
              </a:ext>
            </a:extLst>
          </p:cNvPr>
          <p:cNvSpPr txBox="1"/>
          <p:nvPr/>
        </p:nvSpPr>
        <p:spPr>
          <a:xfrm>
            <a:off x="4667483" y="2307470"/>
            <a:ext cx="2898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Отвлекает других, отнимая их время или задерживает из-за несвоевременности выполнения задач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FFF31-52EA-34B5-6EEC-595183F4A4EF}"/>
              </a:ext>
            </a:extLst>
          </p:cNvPr>
          <p:cNvSpPr txBox="1"/>
          <p:nvPr/>
        </p:nvSpPr>
        <p:spPr>
          <a:xfrm>
            <a:off x="8262327" y="2307470"/>
            <a:ext cx="304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Заметив (реальную или мнимую) угрозу, озвучивает заявления панического характера, снижая мотивацию команды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72C182-6FC5-1B47-B72F-AD531D034E87}"/>
              </a:ext>
            </a:extLst>
          </p:cNvPr>
          <p:cNvCxnSpPr>
            <a:cxnSpLocks/>
          </p:cNvCxnSpPr>
          <p:nvPr/>
        </p:nvCxnSpPr>
        <p:spPr>
          <a:xfrm>
            <a:off x="1126096" y="3608101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2F60119-645E-BE09-E7B0-BC6F5506EA1A}"/>
              </a:ext>
            </a:extLst>
          </p:cNvPr>
          <p:cNvCxnSpPr>
            <a:cxnSpLocks/>
          </p:cNvCxnSpPr>
          <p:nvPr/>
        </p:nvCxnSpPr>
        <p:spPr>
          <a:xfrm>
            <a:off x="4738272" y="3401623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977E807-C175-6F16-7117-7BC697EE158C}"/>
              </a:ext>
            </a:extLst>
          </p:cNvPr>
          <p:cNvCxnSpPr>
            <a:cxnSpLocks/>
          </p:cNvCxnSpPr>
          <p:nvPr/>
        </p:nvCxnSpPr>
        <p:spPr>
          <a:xfrm>
            <a:off x="8336372" y="3401623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497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2A0671-6435-D8DB-A8DF-7BEC12878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4BD093-658B-CE83-625B-573D8D97C138}"/>
              </a:ext>
            </a:extLst>
          </p:cNvPr>
          <p:cNvSpPr/>
          <p:nvPr/>
        </p:nvSpPr>
        <p:spPr>
          <a:xfrm>
            <a:off x="897146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ED80286-DCBA-5E44-08C0-A035BF635631}"/>
              </a:ext>
            </a:extLst>
          </p:cNvPr>
          <p:cNvSpPr/>
          <p:nvPr/>
        </p:nvSpPr>
        <p:spPr>
          <a:xfrm>
            <a:off x="4500113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503528F-617F-B691-4EAA-4D83228E6919}"/>
              </a:ext>
            </a:extLst>
          </p:cNvPr>
          <p:cNvSpPr/>
          <p:nvPr/>
        </p:nvSpPr>
        <p:spPr>
          <a:xfrm>
            <a:off x="8103080" y="1632155"/>
            <a:ext cx="3312000" cy="4714677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9439" y="544666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>
                <a:ea typeface="Open Sans" panose="020B0606030504020204" pitchFamily="34" charset="0"/>
                <a:cs typeface="Open Sans" panose="020B0606030504020204" pitchFamily="34" charset="0"/>
              </a:rPr>
              <a:t>РАЗРУШИТЕЛЬНЫЕ РОЛИ В КОМАНДЕ</a:t>
            </a:r>
          </a:p>
        </p:txBody>
      </p:sp>
      <p:sp>
        <p:nvSpPr>
          <p:cNvPr id="14" name="Заголовок подлиннее…"/>
          <p:cNvSpPr txBox="1"/>
          <p:nvPr/>
        </p:nvSpPr>
        <p:spPr>
          <a:xfrm>
            <a:off x="1135167" y="3551475"/>
            <a:ext cx="2866560" cy="19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Типичные фразы:</a:t>
            </a:r>
            <a:b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</a:br>
            <a:endParaRPr lang="ru-RU" sz="1000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«Я знаю, как надо…»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«У меня больше оснований так говорить»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«Послушайте лучше меня…»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</a:rPr>
              <a:t>«Это слишком (просто, неинтересно, низко оплачиваемо) для меня…»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3153" y="4082419"/>
            <a:ext cx="28272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Типичные фразы:</a:t>
            </a:r>
          </a:p>
          <a:p>
            <a:endParaRPr lang="ru-RU" sz="1000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Машет рукой. «Ну, и, пожалуйста…».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«Ну, я же вам говорил», «Я предупреждал».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«Вы еще увидите», «Делайте-делайте, потом поймете!»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7217" y="3767788"/>
            <a:ext cx="28272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Типичные фразы:</a:t>
            </a:r>
          </a:p>
          <a:p>
            <a:endParaRPr lang="ru-RU" sz="1000" dirty="0">
              <a:solidFill>
                <a:schemeClr val="accent1"/>
              </a:solidFill>
              <a:latin typeface="proxima nova semibold" panose="02000506030000020004" pitchFamily="2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«Лучше за рубль лежать, чем за два бежать»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«Работа не волк в лес не убежит»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«Зачем так надрываться»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«Вам, что, больше всех надо?»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35240-78C9-714D-F45B-F40B552CFC11}"/>
              </a:ext>
            </a:extLst>
          </p:cNvPr>
          <p:cNvSpPr txBox="1"/>
          <p:nvPr/>
        </p:nvSpPr>
        <p:spPr>
          <a:xfrm>
            <a:off x="1056511" y="187926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НАСТАИВАЮЩИЙ НА ОСОБОМ ОТНОШЕНИИ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6FAEA-BBFB-516B-43C9-74918D263289}"/>
              </a:ext>
            </a:extLst>
          </p:cNvPr>
          <p:cNvSpPr txBox="1"/>
          <p:nvPr/>
        </p:nvSpPr>
        <p:spPr>
          <a:xfrm>
            <a:off x="4659649" y="1879260"/>
            <a:ext cx="3019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НЕСЧАСТНЫЙ, НЕОЦЕНЕННЫЙ ПО ЗАСЛУГАМ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B8788-C31D-C306-1DCA-BE803A6A2476}"/>
              </a:ext>
            </a:extLst>
          </p:cNvPr>
          <p:cNvSpPr txBox="1"/>
          <p:nvPr/>
        </p:nvSpPr>
        <p:spPr>
          <a:xfrm>
            <a:off x="8262327" y="187926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proxima nova semibold" panose="02000506030000020004" pitchFamily="2" charset="0"/>
              </a:rPr>
              <a:t>САБОТАЖНИК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C32672-EABC-5C17-A201-F35894D986BD}"/>
              </a:ext>
            </a:extLst>
          </p:cNvPr>
          <p:cNvSpPr txBox="1"/>
          <p:nvPr/>
        </p:nvSpPr>
        <p:spPr>
          <a:xfrm>
            <a:off x="1056511" y="2522913"/>
            <a:ext cx="3025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</a:rPr>
              <a:t>Командный игрок, претендующий на особый статус. Подчеркивает свою исключительность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FC82AA-0EB3-7305-6371-2980FCEC9666}"/>
              </a:ext>
            </a:extLst>
          </p:cNvPr>
          <p:cNvSpPr txBox="1"/>
          <p:nvPr/>
        </p:nvSpPr>
        <p:spPr>
          <a:xfrm>
            <a:off x="4667483" y="2788386"/>
            <a:ext cx="2898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Обижается, замыкается, не участвует в решении задачи, «отмалчивается» при групповых обсуждениях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FFF31-52EA-34B5-6EEC-595183F4A4EF}"/>
              </a:ext>
            </a:extLst>
          </p:cNvPr>
          <p:cNvSpPr txBox="1"/>
          <p:nvPr/>
        </p:nvSpPr>
        <p:spPr>
          <a:xfrm>
            <a:off x="8262327" y="2307470"/>
            <a:ext cx="3048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В процессе работы требует очень много уточнений, буквально на каждый шаг, регулярно высказывает негативное отношение по множеству поводов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72C182-6FC5-1B47-B72F-AD531D034E87}"/>
              </a:ext>
            </a:extLst>
          </p:cNvPr>
          <p:cNvCxnSpPr>
            <a:cxnSpLocks/>
          </p:cNvCxnSpPr>
          <p:nvPr/>
        </p:nvCxnSpPr>
        <p:spPr>
          <a:xfrm>
            <a:off x="1126096" y="3362295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2F60119-645E-BE09-E7B0-BC6F5506EA1A}"/>
              </a:ext>
            </a:extLst>
          </p:cNvPr>
          <p:cNvCxnSpPr>
            <a:cxnSpLocks/>
          </p:cNvCxnSpPr>
          <p:nvPr/>
        </p:nvCxnSpPr>
        <p:spPr>
          <a:xfrm>
            <a:off x="4738272" y="3893239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977E807-C175-6F16-7117-7BC697EE158C}"/>
              </a:ext>
            </a:extLst>
          </p:cNvPr>
          <p:cNvCxnSpPr>
            <a:cxnSpLocks/>
          </p:cNvCxnSpPr>
          <p:nvPr/>
        </p:nvCxnSpPr>
        <p:spPr>
          <a:xfrm>
            <a:off x="8336372" y="3578608"/>
            <a:ext cx="282723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123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CB2431-9403-6895-AA2C-EE6E6CE88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b="17789"/>
          <a:stretch/>
        </p:blipFill>
        <p:spPr>
          <a:xfrm>
            <a:off x="0" y="0"/>
            <a:ext cx="348061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EAE6BD-D140-C2F6-55E3-562FFA09CFF5}"/>
              </a:ext>
            </a:extLst>
          </p:cNvPr>
          <p:cNvSpPr/>
          <p:nvPr/>
        </p:nvSpPr>
        <p:spPr>
          <a:xfrm>
            <a:off x="0" y="0"/>
            <a:ext cx="3480619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C2D70D-CA82-13AF-A70B-BBE52B9F29C6}"/>
              </a:ext>
            </a:extLst>
          </p:cNvPr>
          <p:cNvSpPr/>
          <p:nvPr/>
        </p:nvSpPr>
        <p:spPr>
          <a:xfrm>
            <a:off x="275933" y="5279452"/>
            <a:ext cx="3204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Американский психолог, основоположник теории уровней развития человеческих биопсихосоциальных систем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2483260-2130-1E01-F237-5A8E3599B171}"/>
              </a:ext>
            </a:extLst>
          </p:cNvPr>
          <p:cNvSpPr/>
          <p:nvPr/>
        </p:nvSpPr>
        <p:spPr>
          <a:xfrm>
            <a:off x="275933" y="4851128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Клер Грейвз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C36C84-E794-FED3-4398-57075637FF25}"/>
              </a:ext>
            </a:extLst>
          </p:cNvPr>
          <p:cNvSpPr/>
          <p:nvPr/>
        </p:nvSpPr>
        <p:spPr>
          <a:xfrm>
            <a:off x="3763252" y="488459"/>
            <a:ext cx="7691327" cy="11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z="4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ИНСТРУМЕНТ: СПИРАЛЬНАЯ ДИНАМИКА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2604" y="5497745"/>
            <a:ext cx="3064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02124"/>
                </a:solidFill>
                <a:latin typeface="+mj-lt"/>
              </a:rPr>
              <a:t>1966</a:t>
            </a:r>
            <a:r>
              <a:rPr lang="ru-RU" sz="3200" dirty="0">
                <a:solidFill>
                  <a:srgbClr val="202124"/>
                </a:solidFill>
                <a:latin typeface="+mj-lt"/>
              </a:rPr>
              <a:t> год </a:t>
            </a:r>
          </a:p>
          <a:p>
            <a:r>
              <a:rPr lang="ru-RU" sz="1600" dirty="0">
                <a:solidFill>
                  <a:srgbClr val="202124"/>
                </a:solidFill>
                <a:latin typeface="+mj-lt"/>
              </a:rPr>
              <a:t>опубликован первый вариант спиральной динамики</a:t>
            </a:r>
            <a:endParaRPr lang="ru-RU" sz="1600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0DC5E-03AA-065F-C5E1-6F97FA780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4924" y="1809622"/>
            <a:ext cx="2750919" cy="4305300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62CCEDB-1557-2BDB-D772-FD98D38048AB}"/>
              </a:ext>
            </a:extLst>
          </p:cNvPr>
          <p:cNvSpPr/>
          <p:nvPr/>
        </p:nvSpPr>
        <p:spPr>
          <a:xfrm>
            <a:off x="6956959" y="4481543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E170780-D82F-713C-C638-5D81078C6754}"/>
              </a:ext>
            </a:extLst>
          </p:cNvPr>
          <p:cNvCxnSpPr>
            <a:cxnSpLocks/>
          </p:cNvCxnSpPr>
          <p:nvPr/>
        </p:nvCxnSpPr>
        <p:spPr>
          <a:xfrm>
            <a:off x="8351740" y="4059284"/>
            <a:ext cx="2992535" cy="10595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E62CCEDB-1557-2BDB-D772-FD98D38048AB}"/>
              </a:ext>
            </a:extLst>
          </p:cNvPr>
          <p:cNvSpPr/>
          <p:nvPr/>
        </p:nvSpPr>
        <p:spPr>
          <a:xfrm>
            <a:off x="8176159" y="3987284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62CCEDB-1557-2BDB-D772-FD98D38048AB}"/>
              </a:ext>
            </a:extLst>
          </p:cNvPr>
          <p:cNvSpPr/>
          <p:nvPr/>
        </p:nvSpPr>
        <p:spPr>
          <a:xfrm>
            <a:off x="6385459" y="2754809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E170780-D82F-713C-C638-5D81078C6754}"/>
              </a:ext>
            </a:extLst>
          </p:cNvPr>
          <p:cNvCxnSpPr>
            <a:cxnSpLocks/>
          </p:cNvCxnSpPr>
          <p:nvPr/>
        </p:nvCxnSpPr>
        <p:spPr>
          <a:xfrm>
            <a:off x="4029075" y="4553543"/>
            <a:ext cx="2927884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E170780-D82F-713C-C638-5D81078C6754}"/>
              </a:ext>
            </a:extLst>
          </p:cNvPr>
          <p:cNvCxnSpPr>
            <a:cxnSpLocks/>
          </p:cNvCxnSpPr>
          <p:nvPr/>
        </p:nvCxnSpPr>
        <p:spPr>
          <a:xfrm>
            <a:off x="4029075" y="3691337"/>
            <a:ext cx="2706471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E170780-D82F-713C-C638-5D81078C6754}"/>
              </a:ext>
            </a:extLst>
          </p:cNvPr>
          <p:cNvCxnSpPr>
            <a:cxnSpLocks/>
          </p:cNvCxnSpPr>
          <p:nvPr/>
        </p:nvCxnSpPr>
        <p:spPr>
          <a:xfrm flipV="1">
            <a:off x="8624959" y="3210063"/>
            <a:ext cx="2719316" cy="2684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E170780-D82F-713C-C638-5D81078C6754}"/>
              </a:ext>
            </a:extLst>
          </p:cNvPr>
          <p:cNvCxnSpPr>
            <a:cxnSpLocks/>
          </p:cNvCxnSpPr>
          <p:nvPr/>
        </p:nvCxnSpPr>
        <p:spPr>
          <a:xfrm>
            <a:off x="4029075" y="2839862"/>
            <a:ext cx="2356384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E62CCEDB-1557-2BDB-D772-FD98D38048AB}"/>
              </a:ext>
            </a:extLst>
          </p:cNvPr>
          <p:cNvSpPr/>
          <p:nvPr/>
        </p:nvSpPr>
        <p:spPr>
          <a:xfrm>
            <a:off x="8480959" y="316490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62CCEDB-1557-2BDB-D772-FD98D38048AB}"/>
              </a:ext>
            </a:extLst>
          </p:cNvPr>
          <p:cNvSpPr/>
          <p:nvPr/>
        </p:nvSpPr>
        <p:spPr>
          <a:xfrm>
            <a:off x="6735546" y="3618984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487650" y="4201536"/>
            <a:ext cx="2847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723E72"/>
                </a:solidFill>
                <a:latin typeface="+mj-lt"/>
              </a:rPr>
              <a:t>Я ПОСЛУШНЫЙ</a:t>
            </a:r>
          </a:p>
          <a:p>
            <a:pPr algn="r"/>
            <a:r>
              <a:rPr lang="ru-RU" sz="2000" b="1" dirty="0">
                <a:solidFill>
                  <a:srgbClr val="723E72"/>
                </a:solidFill>
                <a:latin typeface="+mj-lt"/>
              </a:rPr>
              <a:t>фиолетовый</a:t>
            </a:r>
            <a:endParaRPr lang="ru-RU" sz="2000" dirty="0">
              <a:solidFill>
                <a:srgbClr val="723E72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43649" y="3690984"/>
            <a:ext cx="2847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BF272E"/>
                </a:solidFill>
                <a:latin typeface="+mj-lt"/>
              </a:rPr>
              <a:t>Я ГЛАВНЫЙ</a:t>
            </a:r>
          </a:p>
          <a:p>
            <a:r>
              <a:rPr lang="ru-RU" sz="2000" b="1" dirty="0">
                <a:solidFill>
                  <a:srgbClr val="BF272E"/>
                </a:solidFill>
                <a:latin typeface="+mj-lt"/>
              </a:rPr>
              <a:t>красный</a:t>
            </a:r>
            <a:endParaRPr lang="ru-RU" sz="2000" dirty="0">
              <a:solidFill>
                <a:srgbClr val="BF272E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87650" y="3328657"/>
            <a:ext cx="2847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1B4973"/>
                </a:solidFill>
                <a:latin typeface="+mj-lt"/>
              </a:rPr>
              <a:t>Я</a:t>
            </a:r>
            <a:r>
              <a:rPr lang="ru-RU" sz="2000" b="1" dirty="0">
                <a:solidFill>
                  <a:srgbClr val="723E72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1B4973"/>
                </a:solidFill>
                <a:latin typeface="+mj-lt"/>
              </a:rPr>
              <a:t>ПРАВИЛЬНЫЙ</a:t>
            </a:r>
          </a:p>
          <a:p>
            <a:pPr algn="r"/>
            <a:r>
              <a:rPr lang="ru-RU" sz="2000" b="1" dirty="0">
                <a:solidFill>
                  <a:srgbClr val="1B4973"/>
                </a:solidFill>
                <a:latin typeface="+mj-lt"/>
              </a:rPr>
              <a:t>синий</a:t>
            </a:r>
            <a:endParaRPr lang="ru-RU" sz="2000" dirty="0">
              <a:solidFill>
                <a:srgbClr val="1B4973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87650" y="2489995"/>
            <a:ext cx="2847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79046"/>
                </a:solidFill>
                <a:latin typeface="+mj-lt"/>
              </a:rPr>
              <a:t>Я ЖИВОЙ</a:t>
            </a:r>
          </a:p>
          <a:p>
            <a:pPr algn="r"/>
            <a:r>
              <a:rPr lang="ru-RU" sz="2000" b="1" dirty="0">
                <a:solidFill>
                  <a:srgbClr val="079046"/>
                </a:solidFill>
                <a:latin typeface="+mj-lt"/>
              </a:rPr>
              <a:t>зеленый</a:t>
            </a:r>
            <a:endParaRPr lang="ru-RU" sz="2000" dirty="0">
              <a:solidFill>
                <a:srgbClr val="079046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43649" y="2861754"/>
            <a:ext cx="2847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D46B33"/>
                </a:solidFill>
                <a:latin typeface="+mj-lt"/>
              </a:rPr>
              <a:t>Я ЛУЧШИЙ</a:t>
            </a:r>
          </a:p>
          <a:p>
            <a:r>
              <a:rPr lang="ru-RU" sz="2000" b="1" dirty="0">
                <a:solidFill>
                  <a:srgbClr val="D46B33"/>
                </a:solidFill>
                <a:latin typeface="+mj-lt"/>
              </a:rPr>
              <a:t>оранжевый</a:t>
            </a:r>
            <a:endParaRPr lang="ru-RU" sz="2000" dirty="0">
              <a:solidFill>
                <a:srgbClr val="D46B33"/>
              </a:solidFill>
              <a:latin typeface="+mj-lt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11A0CF8-E9B3-C36A-A503-88BED8FE3F8E}"/>
              </a:ext>
            </a:extLst>
          </p:cNvPr>
          <p:cNvSpPr/>
          <p:nvPr/>
        </p:nvSpPr>
        <p:spPr>
          <a:xfrm>
            <a:off x="8176159" y="2192319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170780-D82F-713C-C638-5D81078C6754}"/>
              </a:ext>
            </a:extLst>
          </p:cNvPr>
          <p:cNvCxnSpPr>
            <a:cxnSpLocks/>
          </p:cNvCxnSpPr>
          <p:nvPr/>
        </p:nvCxnSpPr>
        <p:spPr>
          <a:xfrm>
            <a:off x="8351029" y="2260299"/>
            <a:ext cx="2993246" cy="402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943649" y="1903085"/>
            <a:ext cx="2847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9AE3B"/>
                </a:solidFill>
                <a:latin typeface="+mj-lt"/>
              </a:rPr>
              <a:t>Я ОСОЗНАННЫЙ</a:t>
            </a:r>
          </a:p>
          <a:p>
            <a:r>
              <a:rPr lang="ru-RU" sz="2000" b="1" dirty="0">
                <a:solidFill>
                  <a:srgbClr val="F9AE3B"/>
                </a:solidFill>
                <a:latin typeface="+mj-lt"/>
              </a:rPr>
              <a:t>желтый</a:t>
            </a:r>
            <a:endParaRPr lang="ru-RU" sz="2000" dirty="0">
              <a:solidFill>
                <a:srgbClr val="F9AE3B"/>
              </a:solidFill>
              <a:latin typeface="+mj-lt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29D5DDB1-B7EE-4FB4-AA27-37A92E5E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671" y="5087350"/>
            <a:ext cx="158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2000" b="1" dirty="0">
                <a:solidFill>
                  <a:srgbClr val="B6A588"/>
                </a:solidFill>
                <a:latin typeface="+mj-lt"/>
              </a:rPr>
              <a:t>бежевый</a:t>
            </a:r>
            <a:endParaRPr lang="ru-RU" altLang="ru-RU" sz="2000" u="sng" dirty="0">
              <a:latin typeface="+mj-lt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1E823E9-90D1-4566-A5EC-8338A477E7C7}"/>
              </a:ext>
            </a:extLst>
          </p:cNvPr>
          <p:cNvSpPr/>
          <p:nvPr/>
        </p:nvSpPr>
        <p:spPr>
          <a:xfrm>
            <a:off x="7850042" y="514634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4BE106A-FD3F-4370-B21C-29727EF56FD2}"/>
              </a:ext>
            </a:extLst>
          </p:cNvPr>
          <p:cNvSpPr/>
          <p:nvPr/>
        </p:nvSpPr>
        <p:spPr>
          <a:xfrm>
            <a:off x="7100959" y="173762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2">
            <a:extLst>
              <a:ext uri="{FF2B5EF4-FFF2-40B4-BE49-F238E27FC236}">
                <a16:creationId xmlns:a16="http://schemas.microsoft.com/office/drawing/2014/main" id="{5516903B-B081-49A6-9B95-10FDC9D7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93" y="1447969"/>
            <a:ext cx="1825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2000" b="1" dirty="0">
                <a:solidFill>
                  <a:srgbClr val="62D3D0"/>
                </a:solidFill>
                <a:latin typeface="+mj-lt"/>
              </a:rPr>
              <a:t>бирюзовый</a:t>
            </a:r>
            <a:endParaRPr lang="ru-RU" altLang="ru-RU" sz="2000" u="sng" dirty="0">
              <a:solidFill>
                <a:srgbClr val="62D3D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55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6" descr="https://arhnet.info/sites/default/files/1449562775.jpg">
            <a:extLst>
              <a:ext uri="{FF2B5EF4-FFF2-40B4-BE49-F238E27FC236}">
                <a16:creationId xmlns:a16="http://schemas.microsoft.com/office/drawing/2014/main" id="{FD9F5A6E-621A-436F-BFCE-07BB57931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" b="3537"/>
          <a:stretch/>
        </p:blipFill>
        <p:spPr bwMode="auto">
          <a:xfrm>
            <a:off x="528819" y="4235571"/>
            <a:ext cx="4046067" cy="26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2">
            <a:extLst>
              <a:ext uri="{FF2B5EF4-FFF2-40B4-BE49-F238E27FC236}">
                <a16:creationId xmlns:a16="http://schemas.microsoft.com/office/drawing/2014/main" id="{FB7FB24A-A53E-49F9-BA9E-F4F2FC77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1173613"/>
            <a:ext cx="871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dirty="0">
                <a:solidFill>
                  <a:srgbClr val="B6A588"/>
                </a:solidFill>
                <a:latin typeface="proxima nova semibold" panose="02000506030000020004" pitchFamily="2" charset="0"/>
              </a:rPr>
              <a:t>БЕЖЕВЫЙ</a:t>
            </a:r>
            <a:r>
              <a:rPr lang="ru-RU" altLang="ru-RU" sz="2000" u="sng" dirty="0">
                <a:latin typeface="proxima nova semibold" panose="02000506030000020004" pitchFamily="2" charset="0"/>
              </a:rPr>
              <a:t> </a:t>
            </a:r>
          </a:p>
        </p:txBody>
      </p:sp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153EDF8C-A874-4401-B1D2-AAB01444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3E914-58AD-064D-C601-349FB502C56C}"/>
              </a:ext>
            </a:extLst>
          </p:cNvPr>
          <p:cNvSpPr txBox="1"/>
          <p:nvPr/>
        </p:nvSpPr>
        <p:spPr>
          <a:xfrm>
            <a:off x="472855" y="1738835"/>
            <a:ext cx="48061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dirty="0"/>
              <a:t>Девиз:</a:t>
            </a:r>
            <a:r>
              <a:rPr lang="ru-RU" altLang="ru-RU" sz="1800" dirty="0"/>
              <a:t> Выжить любой ценой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Тип мышления:</a:t>
            </a:r>
            <a:r>
              <a:rPr lang="ru-RU" altLang="ru-RU" sz="1800" dirty="0"/>
              <a:t> инстинктивный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В современном обществе:</a:t>
            </a:r>
            <a:r>
              <a:rPr lang="ru-RU" altLang="ru-RU" sz="1800" dirty="0"/>
              <a:t> лица без жилья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Уровень личностного развития:</a:t>
            </a:r>
            <a:r>
              <a:rPr lang="ru-RU" altLang="ru-RU" sz="1800" dirty="0"/>
              <a:t> младенец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261A318-4F40-40C5-92FA-EFC7611DE995}"/>
              </a:ext>
            </a:extLst>
          </p:cNvPr>
          <p:cNvGrpSpPr/>
          <p:nvPr/>
        </p:nvGrpSpPr>
        <p:grpSpPr>
          <a:xfrm>
            <a:off x="8091575" y="0"/>
            <a:ext cx="4100423" cy="6858000"/>
            <a:chOff x="8091575" y="0"/>
            <a:chExt cx="4100423" cy="6858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C075A6F-100D-864F-B0B0-9F82EBE6C4D5}"/>
                </a:ext>
              </a:extLst>
            </p:cNvPr>
            <p:cNvSpPr/>
            <p:nvPr/>
          </p:nvSpPr>
          <p:spPr>
            <a:xfrm>
              <a:off x="8091575" y="0"/>
              <a:ext cx="4100423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9C0DC5E-03AA-065F-C5E1-6F97FA780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57134" y="1050727"/>
              <a:ext cx="3306047" cy="5174098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5F5FB66C-692D-45C1-A0F0-EFE18DABA005}"/>
                </a:ext>
              </a:extLst>
            </p:cNvPr>
            <p:cNvCxnSpPr>
              <a:cxnSpLocks/>
            </p:cNvCxnSpPr>
            <p:nvPr/>
          </p:nvCxnSpPr>
          <p:spPr>
            <a:xfrm>
              <a:off x="9487028" y="2410678"/>
              <a:ext cx="2266633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E43ACE7-FAE7-44EA-BEC8-2CE63175936F}"/>
                </a:ext>
              </a:extLst>
            </p:cNvPr>
            <p:cNvSpPr/>
            <p:nvPr/>
          </p:nvSpPr>
          <p:spPr>
            <a:xfrm rot="16200000">
              <a:off x="10199615" y="3562731"/>
              <a:ext cx="310809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b="1" dirty="0"/>
                <a:t>Уровни первого порядка</a:t>
              </a:r>
              <a:endParaRPr lang="ru-RU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E170780-D82F-713C-C638-5D81078C6754}"/>
                </a:ext>
              </a:extLst>
            </p:cNvPr>
            <p:cNvCxnSpPr/>
            <p:nvPr/>
          </p:nvCxnSpPr>
          <p:spPr>
            <a:xfrm>
              <a:off x="10498347" y="5046453"/>
              <a:ext cx="107064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62CCEDB-1557-2BDB-D772-FD98D38048AB}"/>
                </a:ext>
              </a:extLst>
            </p:cNvPr>
            <p:cNvSpPr/>
            <p:nvPr/>
          </p:nvSpPr>
          <p:spPr>
            <a:xfrm>
              <a:off x="10446587" y="496881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959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s://placepic.ru/wp-content/uploads/2018/05/357491-admin.jpg">
            <a:extLst>
              <a:ext uri="{FF2B5EF4-FFF2-40B4-BE49-F238E27FC236}">
                <a16:creationId xmlns:a16="http://schemas.microsoft.com/office/drawing/2014/main" id="{8D00F7E8-F0CD-10F8-0938-1FB6954F8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/>
          <a:stretch/>
        </p:blipFill>
        <p:spPr bwMode="auto">
          <a:xfrm>
            <a:off x="528819" y="4008623"/>
            <a:ext cx="4395606" cy="28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63E914-58AD-064D-C601-349FB502C56C}"/>
              </a:ext>
            </a:extLst>
          </p:cNvPr>
          <p:cNvSpPr txBox="1"/>
          <p:nvPr/>
        </p:nvSpPr>
        <p:spPr>
          <a:xfrm>
            <a:off x="472855" y="1738835"/>
            <a:ext cx="752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dirty="0"/>
              <a:t>Девиз:</a:t>
            </a:r>
            <a:r>
              <a:rPr lang="ru-RU" altLang="ru-RU" sz="1800" dirty="0"/>
              <a:t> Жертвую собой ради рода 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Тип мышления:</a:t>
            </a:r>
            <a:r>
              <a:rPr lang="ru-RU" altLang="ru-RU" sz="1800" dirty="0"/>
              <a:t> мистический, магический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В современном обществе:</a:t>
            </a:r>
            <a:r>
              <a:rPr lang="ru-RU" altLang="ru-RU" sz="1800" dirty="0"/>
              <a:t> культуры, придерживающиеся клановости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Уровень личностного развития:</a:t>
            </a:r>
            <a:r>
              <a:rPr lang="ru-RU" altLang="ru-RU" sz="1800" dirty="0"/>
              <a:t> ребенок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B716CB-4C8F-AF25-CBBF-71478653D84C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5E81F9-3801-3AA1-87BB-DEA38F4B4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7134" y="1050727"/>
            <a:ext cx="3306047" cy="517409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C8D96F3-3AFD-8586-32EE-23BF2DFFC8E6}"/>
              </a:ext>
            </a:extLst>
          </p:cNvPr>
          <p:cNvCxnSpPr>
            <a:cxnSpLocks/>
          </p:cNvCxnSpPr>
          <p:nvPr/>
        </p:nvCxnSpPr>
        <p:spPr>
          <a:xfrm>
            <a:off x="9487028" y="2410678"/>
            <a:ext cx="226663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DA9AEE-CCDB-D65D-190F-A1D03AC4DF05}"/>
              </a:ext>
            </a:extLst>
          </p:cNvPr>
          <p:cNvSpPr/>
          <p:nvPr/>
        </p:nvSpPr>
        <p:spPr>
          <a:xfrm rot="16200000">
            <a:off x="10199615" y="3562731"/>
            <a:ext cx="310809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/>
              <a:t>Уровни первого порядка</a:t>
            </a:r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617DA-041E-4048-7705-1302E13AF094}"/>
              </a:ext>
            </a:extLst>
          </p:cNvPr>
          <p:cNvCxnSpPr>
            <a:cxnSpLocks/>
          </p:cNvCxnSpPr>
          <p:nvPr/>
        </p:nvCxnSpPr>
        <p:spPr>
          <a:xfrm>
            <a:off x="9939182" y="4447322"/>
            <a:ext cx="162981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211A0CF8-E9B3-C36A-A503-88BED8FE3F8E}"/>
              </a:ext>
            </a:extLst>
          </p:cNvPr>
          <p:cNvSpPr/>
          <p:nvPr/>
        </p:nvSpPr>
        <p:spPr>
          <a:xfrm>
            <a:off x="9367458" y="437532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4F9D281D-26FC-356D-424A-F9905A7E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213" y="1144353"/>
            <a:ext cx="7773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23E72"/>
                </a:solidFill>
                <a:latin typeface="+mj-lt"/>
              </a:rPr>
              <a:t>ФИОЛЕТОВЫЙ - Я ПОСЛУШНЫЙ</a:t>
            </a:r>
            <a:endParaRPr lang="ru-RU" sz="2000" dirty="0">
              <a:solidFill>
                <a:srgbClr val="723E7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11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Прямоугольник 3">
            <a:extLst>
              <a:ext uri="{FF2B5EF4-FFF2-40B4-BE49-F238E27FC236}">
                <a16:creationId xmlns:a16="http://schemas.microsoft.com/office/drawing/2014/main" id="{6C9CCA88-D57D-8188-77F3-6E04423E4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366833"/>
            <a:ext cx="114331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ИНСТРУМЕНТ: 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(с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1928 г.)</a:t>
            </a:r>
          </a:p>
        </p:txBody>
      </p:sp>
      <p:pic>
        <p:nvPicPr>
          <p:cNvPr id="120835" name="Picture 2" descr="https://i.pinimg.com/736x/fe/77/92/fe7792bdeedec0846c4ced36af0c315d.jpg">
            <a:extLst>
              <a:ext uri="{FF2B5EF4-FFF2-40B4-BE49-F238E27FC236}">
                <a16:creationId xmlns:a16="http://schemas.microsoft.com/office/drawing/2014/main" id="{EAB80948-75A6-3EDC-812B-FFF9D1376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"/>
          <a:stretch/>
        </p:blipFill>
        <p:spPr bwMode="auto">
          <a:xfrm>
            <a:off x="8225312" y="2041340"/>
            <a:ext cx="2828550" cy="4369292"/>
          </a:xfrm>
          <a:prstGeom prst="rect">
            <a:avLst/>
          </a:prstGeom>
          <a:noFill/>
          <a:ln>
            <a:noFill/>
          </a:ln>
          <a:effectLst>
            <a:outerShdw blurRad="304800" dist="88900" dir="2700000" algn="tl" rotWithShape="0">
              <a:prstClr val="black">
                <a:alpha val="4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Прямоугольник 3">
            <a:extLst>
              <a:ext uri="{FF2B5EF4-FFF2-40B4-BE49-F238E27FC236}">
                <a16:creationId xmlns:a16="http://schemas.microsoft.com/office/drawing/2014/main" id="{26990D87-24C2-65D3-0EAD-1A5B5063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50" y="2041340"/>
            <a:ext cx="67341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DISC — модель индивидуальных различий, развитая Джоном Гайером и основанная на работах психолога Уильяма Марстона (1893—1947).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В книге 1928г. Уильям Марстон на основе своих исследований, проводимых с 1920 года, описывает четыре варианта поведенческих реакций, которые он впервые назвал так, что по первым буквам названий впоследствии сложилась известная аббревиатура DISC: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Dominance (господство) 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Compliance (согласие) 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Inducement (побуждение) 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Submission (подчинение)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1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zcyklu.pl/uploaded/1e5d7c34c0e8a21d76fee9fbdb48bdd8.jpg">
            <a:extLst>
              <a:ext uri="{FF2B5EF4-FFF2-40B4-BE49-F238E27FC236}">
                <a16:creationId xmlns:a16="http://schemas.microsoft.com/office/drawing/2014/main" id="{A7D1E5B2-0A4E-1BD6-1570-7E3A1F5C8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8384"/>
          <a:stretch/>
        </p:blipFill>
        <p:spPr bwMode="auto">
          <a:xfrm>
            <a:off x="528819" y="3724275"/>
            <a:ext cx="482413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B716CB-4C8F-AF25-CBBF-71478653D84C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617DA-041E-4048-7705-1302E13AF094}"/>
              </a:ext>
            </a:extLst>
          </p:cNvPr>
          <p:cNvCxnSpPr>
            <a:cxnSpLocks/>
          </p:cNvCxnSpPr>
          <p:nvPr/>
        </p:nvCxnSpPr>
        <p:spPr>
          <a:xfrm>
            <a:off x="10844628" y="3981496"/>
            <a:ext cx="957276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3E914-58AD-064D-C601-349FB502C56C}"/>
              </a:ext>
            </a:extLst>
          </p:cNvPr>
          <p:cNvSpPr txBox="1"/>
          <p:nvPr/>
        </p:nvSpPr>
        <p:spPr>
          <a:xfrm>
            <a:off x="472855" y="1738835"/>
            <a:ext cx="61237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dirty="0"/>
              <a:t>Девиз:</a:t>
            </a:r>
            <a:r>
              <a:rPr lang="ru-RU" altLang="ru-RU" sz="1800" dirty="0"/>
              <a:t> делаю, что хочу, плевать на правила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Тип мышления:</a:t>
            </a:r>
            <a:r>
              <a:rPr lang="ru-RU" altLang="ru-RU" sz="1800" dirty="0"/>
              <a:t> эгоцентрический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В современном обществе:</a:t>
            </a:r>
            <a:r>
              <a:rPr lang="ru-RU" altLang="ru-RU" sz="1800" dirty="0"/>
              <a:t>  криминал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Уровень личностного развития:</a:t>
            </a:r>
            <a:r>
              <a:rPr lang="ru-RU" altLang="ru-RU" sz="1800" dirty="0"/>
              <a:t> бунтующий подросток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5E81F9-3801-3AA1-87BB-DEA38F4B4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7134" y="1050727"/>
            <a:ext cx="3306047" cy="5174098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C8D96F3-3AFD-8586-32EE-23BF2DFFC8E6}"/>
              </a:ext>
            </a:extLst>
          </p:cNvPr>
          <p:cNvCxnSpPr>
            <a:cxnSpLocks/>
          </p:cNvCxnSpPr>
          <p:nvPr/>
        </p:nvCxnSpPr>
        <p:spPr>
          <a:xfrm>
            <a:off x="9487028" y="2410678"/>
            <a:ext cx="226663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DA9AEE-CCDB-D65D-190F-A1D03AC4DF05}"/>
              </a:ext>
            </a:extLst>
          </p:cNvPr>
          <p:cNvSpPr/>
          <p:nvPr/>
        </p:nvSpPr>
        <p:spPr>
          <a:xfrm rot="16200000">
            <a:off x="10199615" y="3562731"/>
            <a:ext cx="310809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/>
              <a:t>Уровни первого порядка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11A0CF8-E9B3-C36A-A503-88BED8FE3F8E}"/>
              </a:ext>
            </a:extLst>
          </p:cNvPr>
          <p:cNvSpPr/>
          <p:nvPr/>
        </p:nvSpPr>
        <p:spPr>
          <a:xfrm>
            <a:off x="10771340" y="391812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7F3FC6A1-85A8-D7A5-CC5F-809C256F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088" y="1147082"/>
            <a:ext cx="7094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BF272E"/>
                </a:solidFill>
                <a:latin typeface="+mj-lt"/>
              </a:rPr>
              <a:t>КРАСНЫЙ - Я ГЛАВНЫЙ</a:t>
            </a:r>
            <a:endParaRPr lang="ru-RU" sz="2000" dirty="0">
              <a:solidFill>
                <a:srgbClr val="BF272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03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repost.su/photo/large/demokratija.jpg">
            <a:extLst>
              <a:ext uri="{FF2B5EF4-FFF2-40B4-BE49-F238E27FC236}">
                <a16:creationId xmlns:a16="http://schemas.microsoft.com/office/drawing/2014/main" id="{27935EEC-61DA-FC8E-EE53-EADB3E57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3469" r="20406" b="14175"/>
          <a:stretch/>
        </p:blipFill>
        <p:spPr bwMode="auto">
          <a:xfrm>
            <a:off x="0" y="3810000"/>
            <a:ext cx="4054537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s://www.b17.ru/foto/uploaded/b1d46325cf6d7c832f8dcc2c23cb33be.jpg">
            <a:extLst>
              <a:ext uri="{FF2B5EF4-FFF2-40B4-BE49-F238E27FC236}">
                <a16:creationId xmlns:a16="http://schemas.microsoft.com/office/drawing/2014/main" id="{4AC12908-5E87-C825-AC9C-3504EC7DD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8"/>
          <a:stretch/>
        </p:blipFill>
        <p:spPr bwMode="auto">
          <a:xfrm>
            <a:off x="4044949" y="3810000"/>
            <a:ext cx="404494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B716CB-4C8F-AF25-CBBF-71478653D84C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5E81F9-3801-3AA1-87BB-DEA38F4B4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7134" y="1050727"/>
            <a:ext cx="3306047" cy="517409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617DA-041E-4048-7705-1302E13AF094}"/>
              </a:ext>
            </a:extLst>
          </p:cNvPr>
          <p:cNvCxnSpPr>
            <a:cxnSpLocks/>
          </p:cNvCxnSpPr>
          <p:nvPr/>
        </p:nvCxnSpPr>
        <p:spPr>
          <a:xfrm>
            <a:off x="9735336" y="3429000"/>
            <a:ext cx="1833659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3E914-58AD-064D-C601-349FB502C56C}"/>
              </a:ext>
            </a:extLst>
          </p:cNvPr>
          <p:cNvSpPr txBox="1"/>
          <p:nvPr/>
        </p:nvSpPr>
        <p:spPr>
          <a:xfrm>
            <a:off x="472855" y="1738835"/>
            <a:ext cx="732444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dirty="0"/>
              <a:t>Девиз:</a:t>
            </a:r>
            <a:r>
              <a:rPr lang="ru-RU" altLang="ru-RU" sz="1800" dirty="0"/>
              <a:t> пожертвуй во имя пути и отсроченного вознаграждения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Тип мышления:</a:t>
            </a:r>
            <a:r>
              <a:rPr lang="ru-RU" altLang="ru-RU" sz="1800" dirty="0"/>
              <a:t> догматизм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В современном обществе:</a:t>
            </a:r>
            <a:r>
              <a:rPr lang="ru-RU" altLang="ru-RU" sz="1800" dirty="0"/>
              <a:t>  служащий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Уровень личностного развития:</a:t>
            </a:r>
            <a:r>
              <a:rPr lang="ru-RU" altLang="ru-RU" sz="1800" dirty="0"/>
              <a:t> профессиональная идентичность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C8D96F3-3AFD-8586-32EE-23BF2DFFC8E6}"/>
              </a:ext>
            </a:extLst>
          </p:cNvPr>
          <p:cNvCxnSpPr>
            <a:cxnSpLocks/>
          </p:cNvCxnSpPr>
          <p:nvPr/>
        </p:nvCxnSpPr>
        <p:spPr>
          <a:xfrm>
            <a:off x="9487028" y="2410678"/>
            <a:ext cx="226663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DA9AEE-CCDB-D65D-190F-A1D03AC4DF05}"/>
              </a:ext>
            </a:extLst>
          </p:cNvPr>
          <p:cNvSpPr/>
          <p:nvPr/>
        </p:nvSpPr>
        <p:spPr>
          <a:xfrm rot="16200000">
            <a:off x="10199615" y="3562731"/>
            <a:ext cx="310809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/>
              <a:t>Уровни первого порядка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11A0CF8-E9B3-C36A-A503-88BED8FE3F8E}"/>
              </a:ext>
            </a:extLst>
          </p:cNvPr>
          <p:cNvSpPr/>
          <p:nvPr/>
        </p:nvSpPr>
        <p:spPr>
          <a:xfrm>
            <a:off x="9026636" y="3357000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3D0B85D7-A6C7-97BE-5861-D61C64647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751" y="1150367"/>
            <a:ext cx="7018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B4973"/>
                </a:solidFill>
                <a:latin typeface="+mj-lt"/>
              </a:rPr>
              <a:t>СИНИЙ - Я</a:t>
            </a:r>
            <a:r>
              <a:rPr lang="ru-RU" sz="2000" b="1" dirty="0">
                <a:solidFill>
                  <a:srgbClr val="723E72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1B4973"/>
                </a:solidFill>
                <a:latin typeface="+mj-lt"/>
              </a:rPr>
              <a:t>ПРАВИЛЬНЫЙ</a:t>
            </a:r>
            <a:endParaRPr lang="ru-RU" sz="2000" dirty="0">
              <a:solidFill>
                <a:srgbClr val="1B49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38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www.b17.ru/foto/uploaded/018bbd7bf64b259147e5d3f90663b91e.jpg">
            <a:extLst>
              <a:ext uri="{FF2B5EF4-FFF2-40B4-BE49-F238E27FC236}">
                <a16:creationId xmlns:a16="http://schemas.microsoft.com/office/drawing/2014/main" id="{DB18F86B-B97A-B209-CE59-200FB0009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6876"/>
          <a:stretch/>
        </p:blipFill>
        <p:spPr bwMode="auto">
          <a:xfrm>
            <a:off x="528819" y="3676031"/>
            <a:ext cx="4900431" cy="3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B716CB-4C8F-AF25-CBBF-71478653D84C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5E81F9-3801-3AA1-87BB-DEA38F4B4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7134" y="1050727"/>
            <a:ext cx="3306047" cy="517409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617DA-041E-4048-7705-1302E13AF094}"/>
              </a:ext>
            </a:extLst>
          </p:cNvPr>
          <p:cNvCxnSpPr>
            <a:cxnSpLocks/>
          </p:cNvCxnSpPr>
          <p:nvPr/>
        </p:nvCxnSpPr>
        <p:spPr>
          <a:xfrm>
            <a:off x="11275699" y="2945717"/>
            <a:ext cx="357664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3E914-58AD-064D-C601-349FB502C56C}"/>
              </a:ext>
            </a:extLst>
          </p:cNvPr>
          <p:cNvSpPr txBox="1"/>
          <p:nvPr/>
        </p:nvSpPr>
        <p:spPr>
          <a:xfrm>
            <a:off x="472855" y="1738835"/>
            <a:ext cx="675537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dirty="0"/>
              <a:t>Девиз:</a:t>
            </a:r>
            <a:r>
              <a:rPr lang="ru-RU" altLang="ru-RU" sz="1800" dirty="0"/>
              <a:t> конкурируй, главное - победа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Тип мышления:</a:t>
            </a:r>
            <a:r>
              <a:rPr lang="ru-RU" altLang="ru-RU" sz="1800" dirty="0"/>
              <a:t> практицизм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В современном обществе:</a:t>
            </a:r>
            <a:r>
              <a:rPr lang="ru-RU" altLang="ru-RU" sz="1800" dirty="0"/>
              <a:t>  бизнесмен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Уровень личностного развития:</a:t>
            </a:r>
            <a:r>
              <a:rPr lang="ru-RU" altLang="ru-RU" sz="1800" dirty="0"/>
              <a:t> добивающийся результатов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C8D96F3-3AFD-8586-32EE-23BF2DFFC8E6}"/>
              </a:ext>
            </a:extLst>
          </p:cNvPr>
          <p:cNvCxnSpPr>
            <a:cxnSpLocks/>
          </p:cNvCxnSpPr>
          <p:nvPr/>
        </p:nvCxnSpPr>
        <p:spPr>
          <a:xfrm>
            <a:off x="9487028" y="2410678"/>
            <a:ext cx="226663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DA9AEE-CCDB-D65D-190F-A1D03AC4DF05}"/>
              </a:ext>
            </a:extLst>
          </p:cNvPr>
          <p:cNvSpPr/>
          <p:nvPr/>
        </p:nvSpPr>
        <p:spPr>
          <a:xfrm rot="16200000">
            <a:off x="10199615" y="3562731"/>
            <a:ext cx="310809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/>
              <a:t>Уровни первого порядка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11A0CF8-E9B3-C36A-A503-88BED8FE3F8E}"/>
              </a:ext>
            </a:extLst>
          </p:cNvPr>
          <p:cNvSpPr/>
          <p:nvPr/>
        </p:nvSpPr>
        <p:spPr>
          <a:xfrm>
            <a:off x="11167858" y="2873717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AF347D96-6894-58E4-7137-CBF4A3170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500" y="1143670"/>
            <a:ext cx="7058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D46B33"/>
                </a:solidFill>
                <a:latin typeface="+mj-lt"/>
              </a:rPr>
              <a:t>ОРАНЖЕВЫЙ - Я ЛУЧШИЙ</a:t>
            </a:r>
            <a:endParaRPr lang="ru-RU" sz="2000" dirty="0">
              <a:solidFill>
                <a:srgbClr val="D46B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87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veryimportantlot.com/uploads/over/files/%D0%AF%D0%BD%D0%B2%D0%B0%D1%80%D1%8C%20%D0%A1%D1%82%D0%B0%D1%82%D1%8C%D1%8F%2017%20(2%D0%B0)%20%D0%90%D0%BB%D0%B5%D0%BA%D1%81%D0%B5%D0%B9%20%D0%91%D0%B0%D1%85%D1%80%D1%83%D1%88%D0%B8%D0%BD.jpg">
            <a:extLst>
              <a:ext uri="{FF2B5EF4-FFF2-40B4-BE49-F238E27FC236}">
                <a16:creationId xmlns:a16="http://schemas.microsoft.com/office/drawing/2014/main" id="{CD2CAF5A-7D8D-ED68-1185-ED8A5A0B7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3"/>
          <a:stretch/>
        </p:blipFill>
        <p:spPr bwMode="auto">
          <a:xfrm>
            <a:off x="528819" y="3597840"/>
            <a:ext cx="4586106" cy="32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B716CB-4C8F-AF25-CBBF-71478653D84C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5E81F9-3801-3AA1-87BB-DEA38F4B4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7134" y="1050727"/>
            <a:ext cx="3306047" cy="51740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63E914-58AD-064D-C601-349FB502C56C}"/>
              </a:ext>
            </a:extLst>
          </p:cNvPr>
          <p:cNvSpPr txBox="1"/>
          <p:nvPr/>
        </p:nvSpPr>
        <p:spPr>
          <a:xfrm>
            <a:off x="472855" y="1738835"/>
            <a:ext cx="650690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1800" b="1" dirty="0"/>
              <a:t>Девиз:</a:t>
            </a:r>
            <a:r>
              <a:rPr lang="ru-RU" altLang="ru-RU" sz="1800" dirty="0"/>
              <a:t> познавай красоту мира, объединяясь в сообщества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Тип мышления:</a:t>
            </a:r>
            <a:r>
              <a:rPr lang="ru-RU" altLang="ru-RU" sz="1800" dirty="0"/>
              <a:t> релятивистский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В современном обществе:</a:t>
            </a:r>
            <a:r>
              <a:rPr lang="ru-RU" altLang="ru-RU" sz="1800" dirty="0"/>
              <a:t>  меценат</a:t>
            </a:r>
            <a:br>
              <a:rPr lang="ru-RU" altLang="ru-RU" sz="1800" dirty="0"/>
            </a:br>
            <a:br>
              <a:rPr lang="ru-RU" altLang="ru-RU" sz="1000" dirty="0"/>
            </a:br>
            <a:r>
              <a:rPr lang="ru-RU" altLang="ru-RU" sz="1800" b="1" dirty="0"/>
              <a:t>Уровень личностного развития:</a:t>
            </a:r>
            <a:r>
              <a:rPr lang="ru-RU" altLang="ru-RU" sz="1800" dirty="0"/>
              <a:t> духовно-ищущий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C8D96F3-3AFD-8586-32EE-23BF2DFFC8E6}"/>
              </a:ext>
            </a:extLst>
          </p:cNvPr>
          <p:cNvCxnSpPr>
            <a:cxnSpLocks/>
          </p:cNvCxnSpPr>
          <p:nvPr/>
        </p:nvCxnSpPr>
        <p:spPr>
          <a:xfrm>
            <a:off x="9487028" y="2410678"/>
            <a:ext cx="226663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DA9AEE-CCDB-D65D-190F-A1D03AC4DF05}"/>
              </a:ext>
            </a:extLst>
          </p:cNvPr>
          <p:cNvSpPr/>
          <p:nvPr/>
        </p:nvSpPr>
        <p:spPr>
          <a:xfrm rot="16200000">
            <a:off x="10199615" y="3562731"/>
            <a:ext cx="310809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/>
              <a:t>Уровни первого порядка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11A0CF8-E9B3-C36A-A503-88BED8FE3F8E}"/>
              </a:ext>
            </a:extLst>
          </p:cNvPr>
          <p:cNvSpPr/>
          <p:nvPr/>
        </p:nvSpPr>
        <p:spPr>
          <a:xfrm>
            <a:off x="8678614" y="2338678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08B1901-006A-2006-A621-C3EE4F35B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3275" y="1141713"/>
            <a:ext cx="702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9046"/>
                </a:solidFill>
                <a:latin typeface="+mj-lt"/>
              </a:rPr>
              <a:t>ЗЕЛЁНЫЙ - Я ЖИВОЙ</a:t>
            </a:r>
            <a:endParaRPr lang="ru-RU" sz="2000" dirty="0">
              <a:solidFill>
                <a:srgbClr val="0790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285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33BF0C-199F-1528-61C1-4BD830D61D12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F3CF6-FDA0-98F7-574D-C0E32C9FE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7134" y="1205999"/>
            <a:ext cx="3306047" cy="517409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89B0F687-9EDA-DA5C-B846-9FADB19BDFCE}"/>
              </a:ext>
            </a:extLst>
          </p:cNvPr>
          <p:cNvSpPr/>
          <p:nvPr/>
        </p:nvSpPr>
        <p:spPr>
          <a:xfrm>
            <a:off x="11542173" y="2036421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F63AA1-F96A-4ED1-B7D3-E6619DDFDEC6}"/>
              </a:ext>
            </a:extLst>
          </p:cNvPr>
          <p:cNvSpPr/>
          <p:nvPr/>
        </p:nvSpPr>
        <p:spPr>
          <a:xfrm>
            <a:off x="8396345" y="370907"/>
            <a:ext cx="3376612" cy="40005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/>
              <a:t>Уровни второго порядка</a:t>
            </a:r>
            <a:endParaRPr lang="ru-RU" sz="2000" dirty="0"/>
          </a:p>
        </p:txBody>
      </p:sp>
      <p:sp>
        <p:nvSpPr>
          <p:cNvPr id="26635" name="Прямоугольник 2">
            <a:extLst>
              <a:ext uri="{FF2B5EF4-FFF2-40B4-BE49-F238E27FC236}">
                <a16:creationId xmlns:a16="http://schemas.microsoft.com/office/drawing/2014/main" id="{C519CCCA-61F0-4EC8-BF79-7F159BE7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60" y="3864386"/>
            <a:ext cx="7345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ru-RU" altLang="ru-RU" sz="2000" b="1" dirty="0">
                <a:solidFill>
                  <a:srgbClr val="02AAC0"/>
                </a:solidFill>
              </a:rPr>
              <a:t>БИРЮЗОВЫЙ </a:t>
            </a:r>
            <a:endParaRPr lang="ru-RU" altLang="ru-RU" sz="2000" b="1" u="sng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B0F144-5643-8431-5BD3-8C7FCF21C09C}"/>
              </a:ext>
            </a:extLst>
          </p:cNvPr>
          <p:cNvSpPr/>
          <p:nvPr/>
        </p:nvSpPr>
        <p:spPr>
          <a:xfrm>
            <a:off x="8348508" y="1488547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2AC6D8-896D-7619-630B-3A038291D5EF}"/>
              </a:ext>
            </a:extLst>
          </p:cNvPr>
          <p:cNvSpPr txBox="1"/>
          <p:nvPr/>
        </p:nvSpPr>
        <p:spPr>
          <a:xfrm>
            <a:off x="456432" y="1680871"/>
            <a:ext cx="71063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Мысли и поступки приобретают здесь особую гибкость и многомерность. </a:t>
            </a:r>
            <a:r>
              <a:rPr lang="ru-RU" altLang="ru-RU" sz="1800" b="1" dirty="0"/>
              <a:t>Это созидание и решение проблем.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800" b="1" dirty="0"/>
              <a:t>Люди и сообщества </a:t>
            </a:r>
            <a:r>
              <a:rPr lang="ru-RU" altLang="ru-RU" sz="1800" dirty="0"/>
              <a:t>разочарованы коллективизмом, но</a:t>
            </a:r>
            <a:r>
              <a:rPr lang="ru-RU" altLang="ru-RU" sz="1800" b="1" dirty="0"/>
              <a:t> готовы посвятить </a:t>
            </a:r>
            <a:r>
              <a:rPr lang="ru-RU" altLang="ru-RU" sz="1800" dirty="0"/>
              <a:t>себя деятельности</a:t>
            </a:r>
            <a:r>
              <a:rPr lang="ru-RU" altLang="ru-RU" sz="1800" b="1" dirty="0"/>
              <a:t> на общее благо.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Эти люди переросли желание соперничать и самоутверждаться, стараются не приносить вреда другим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811AD1-A842-705D-7814-24A7C6D83B5C}"/>
              </a:ext>
            </a:extLst>
          </p:cNvPr>
          <p:cNvSpPr txBox="1"/>
          <p:nvPr/>
        </p:nvSpPr>
        <p:spPr>
          <a:xfrm>
            <a:off x="456432" y="4334357"/>
            <a:ext cx="609456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Объединение человечества </a:t>
            </a:r>
            <a:r>
              <a:rPr lang="ru-RU" altLang="ru-RU" sz="1800" b="1" dirty="0"/>
              <a:t>в единое духовное целое </a:t>
            </a:r>
            <a:r>
              <a:rPr lang="ru-RU" altLang="ru-RU" sz="1800" dirty="0"/>
              <a:t>с ориентацией на такие приоритеты, </a:t>
            </a:r>
            <a:r>
              <a:rPr lang="ru-RU" altLang="ru-RU" sz="1800" b="1" dirty="0"/>
              <a:t>как забота об окружающем мире, простота жизни и уважение к людям, находящимся на любом уровне.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Объединение сильных сторон всех остальных уровней без ущерба для собственного «я»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830D7F-A0D9-B87A-2910-F03925EA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714" y="1145830"/>
            <a:ext cx="7107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9AE3B"/>
                </a:solidFill>
                <a:latin typeface="+mj-lt"/>
              </a:rPr>
              <a:t>ЖЕЛТЫЙ - Я ОСОЗНАННЫЙ</a:t>
            </a:r>
            <a:endParaRPr lang="ru-RU" sz="2000" dirty="0">
              <a:solidFill>
                <a:srgbClr val="F9AE3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50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AAEC97-4A81-180D-2FF2-8939C364824E}"/>
              </a:ext>
            </a:extLst>
          </p:cNvPr>
          <p:cNvSpPr/>
          <p:nvPr/>
        </p:nvSpPr>
        <p:spPr>
          <a:xfrm>
            <a:off x="8091575" y="0"/>
            <a:ext cx="41004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C9E63F-EE18-4885-8FFF-FE7159BEA02F}"/>
              </a:ext>
            </a:extLst>
          </p:cNvPr>
          <p:cNvSpPr/>
          <p:nvPr/>
        </p:nvSpPr>
        <p:spPr>
          <a:xfrm>
            <a:off x="130175" y="6073775"/>
            <a:ext cx="2130425" cy="538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463" name="Рисунок 3">
            <a:extLst>
              <a:ext uri="{FF2B5EF4-FFF2-40B4-BE49-F238E27FC236}">
                <a16:creationId xmlns:a16="http://schemas.microsoft.com/office/drawing/2014/main" id="{E2919F8A-8378-43A0-9EAC-BCFD784DE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13" y="881484"/>
            <a:ext cx="2439687" cy="24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Прямоугольник 17">
            <a:extLst>
              <a:ext uri="{FF2B5EF4-FFF2-40B4-BE49-F238E27FC236}">
                <a16:creationId xmlns:a16="http://schemas.microsoft.com/office/drawing/2014/main" id="{3A7840F7-9B01-4A21-90ED-A75EEF05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414" y="3599064"/>
            <a:ext cx="2758862" cy="25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>
              <a:buNone/>
            </a:pPr>
            <a:r>
              <a:rPr lang="ru-RU" sz="2400" b="1" dirty="0"/>
              <a:t>Тестирование ценностного спектра личности</a:t>
            </a:r>
          </a:p>
          <a:p>
            <a:pPr>
              <a:buNone/>
            </a:pPr>
            <a:r>
              <a:rPr lang="ru-RU" sz="2400" dirty="0"/>
              <a:t>Основано</a:t>
            </a:r>
            <a:br>
              <a:rPr lang="ru-RU" sz="2400" dirty="0"/>
            </a:br>
            <a:r>
              <a:rPr lang="ru-RU" sz="2400" dirty="0"/>
              <a:t>на принципах спиральной динамики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95B98-261A-75BB-4332-DDFC74797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5" y="1643702"/>
            <a:ext cx="7164709" cy="4387056"/>
          </a:xfrm>
          <a:prstGeom prst="rect">
            <a:avLst/>
          </a:prstGeom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0EF82919-EB02-3892-D156-711D287C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86" y="361673"/>
            <a:ext cx="105526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СПИРАЛЬНАЯ ДИНАМИКА</a:t>
            </a:r>
          </a:p>
        </p:txBody>
      </p:sp>
    </p:spTree>
    <p:extLst>
      <p:ext uri="{BB962C8B-B14F-4D97-AF65-F5344CB8AC3E}">
        <p14:creationId xmlns:p14="http://schemas.microsoft.com/office/powerpoint/2010/main" val="400693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Сергей\Searches\Desktop\disc_tip_lichnosti.png">
            <a:extLst>
              <a:ext uri="{FF2B5EF4-FFF2-40B4-BE49-F238E27FC236}">
                <a16:creationId xmlns:a16="http://schemas.microsoft.com/office/drawing/2014/main" id="{0685B09E-8073-C992-9AC5-E0BF743F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04900"/>
            <a:ext cx="578802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3A7638-35B9-4430-C99C-43CF2F090CC7}"/>
              </a:ext>
            </a:extLst>
          </p:cNvPr>
          <p:cNvSpPr/>
          <p:nvPr/>
        </p:nvSpPr>
        <p:spPr>
          <a:xfrm>
            <a:off x="4054475" y="6169025"/>
            <a:ext cx="2238375" cy="347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24932" name="Прямоугольник 1">
            <a:extLst>
              <a:ext uri="{FF2B5EF4-FFF2-40B4-BE49-F238E27FC236}">
                <a16:creationId xmlns:a16="http://schemas.microsoft.com/office/drawing/2014/main" id="{75FC6069-0A81-3E91-CD5C-0F7EA1B1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5495925"/>
            <a:ext cx="479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Arial" panose="020B0604020202020204" pitchFamily="34" charset="0"/>
              </a:rPr>
              <a:t>https://stratoplan-school.com/disc/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4933" name="Рисунок 2">
            <a:extLst>
              <a:ext uri="{FF2B5EF4-FFF2-40B4-BE49-F238E27FC236}">
                <a16:creationId xmlns:a16="http://schemas.microsoft.com/office/drawing/2014/main" id="{91749620-31CD-B82F-282A-C420CB96B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785938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Прямоугольник 3">
            <a:extLst>
              <a:ext uri="{FF2B5EF4-FFF2-40B4-BE49-F238E27FC236}">
                <a16:creationId xmlns:a16="http://schemas.microsoft.com/office/drawing/2014/main" id="{DDBC75D4-F129-6F27-9226-28F4305B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246063"/>
            <a:ext cx="1076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B236EA70-3782-4E52-A047-AED318D6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6411913"/>
            <a:ext cx="2794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i="1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* Изображение из океана интернета</a:t>
            </a:r>
            <a:endParaRPr kumimoji="0" lang="ru-RU" altLang="ru-RU" sz="12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0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381616-0246-F616-8457-438075571A63}"/>
              </a:ext>
            </a:extLst>
          </p:cNvPr>
          <p:cNvSpPr txBox="1"/>
          <p:nvPr/>
        </p:nvSpPr>
        <p:spPr>
          <a:xfrm>
            <a:off x="6556375" y="1398587"/>
            <a:ext cx="520065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8156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B8156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-Интегратор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2B8156"/>
              </a:solidFill>
              <a:latin typeface="proxima nova rg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Верен традициям. Предсказуемые и понятные отношения в небольшом коллективе.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Стабильность и прогнозируемость. Выполняет повторяющиеся действия. Тяжело увольнять людей.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90C1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C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D90C1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-Аналитик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6D90C1">
                  <a:lumMod val="50000"/>
                </a:srgbClr>
              </a:solidFill>
              <a:latin typeface="proxima nova rg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Страж порядка. Логика, поиск взаимосвязей и контроль.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Взвешивать, считать.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Структурированный и трезво мыслящий.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EBCA08-0A29-D56A-BDF7-70B8D99E8F8A}"/>
              </a:ext>
            </a:extLst>
          </p:cNvPr>
          <p:cNvSpPr/>
          <p:nvPr/>
        </p:nvSpPr>
        <p:spPr>
          <a:xfrm>
            <a:off x="4054475" y="6169025"/>
            <a:ext cx="2238375" cy="347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DDBC75D4-F129-6F27-9226-28F4305B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98463"/>
            <a:ext cx="1076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22640-4F91-4C95-9BF5-C2A8EB29758C}"/>
              </a:ext>
            </a:extLst>
          </p:cNvPr>
          <p:cNvSpPr txBox="1"/>
          <p:nvPr/>
        </p:nvSpPr>
        <p:spPr>
          <a:xfrm>
            <a:off x="568325" y="1398587"/>
            <a:ext cx="520065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4D39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24D39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-Достигатор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A24D39"/>
              </a:solidFill>
              <a:latin typeface="proxima nova rg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Стремится к власти и результату, подчеркивает свое превосходство. Стремится к достижению, в нем дух неуспокоенности.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Люди-лишь ресурс. Высокая энергия.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D692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9D692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-Коммуникатор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F9D692">
                  <a:lumMod val="75000"/>
                </a:srgbClr>
              </a:solidFill>
              <a:latin typeface="proxima nova rg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Акцент на общении и креативности, яркий. Легок и поверхностен.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Не доводит идеи до результата. Новые контакты и новые идеи.</a:t>
            </a:r>
          </a:p>
        </p:txBody>
      </p:sp>
    </p:spTree>
    <p:extLst>
      <p:ext uri="{BB962C8B-B14F-4D97-AF65-F5344CB8AC3E}">
        <p14:creationId xmlns:p14="http://schemas.microsoft.com/office/powerpoint/2010/main" val="391439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BA8297-21A3-E69A-FEB6-DD8996E62C2A}"/>
              </a:ext>
            </a:extLst>
          </p:cNvPr>
          <p:cNvSpPr/>
          <p:nvPr/>
        </p:nvSpPr>
        <p:spPr>
          <a:xfrm>
            <a:off x="4054475" y="6169025"/>
            <a:ext cx="2238375" cy="347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CF3F34-FE8F-2D5F-F207-E456C9C431F4}"/>
              </a:ext>
            </a:extLst>
          </p:cNvPr>
          <p:cNvSpPr/>
          <p:nvPr/>
        </p:nvSpPr>
        <p:spPr>
          <a:xfrm>
            <a:off x="573243" y="1192879"/>
            <a:ext cx="1095210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roxima nova semibold" panose="02000506030000020004" pitchFamily="2" charset="0"/>
              </a:rPr>
              <a:t>Красный – Доминирующий (D)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A24D39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D – лидеры, руководители, достаточно авторитарные люди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, которые знают, чего хотят, и не очень привыкли прислушиваться к чужому мнению. Они нетерпеливые, рискованные, склонны к быстрым, не всегда обдуманным решениям. Очень ценят своё время, не склонны к доверию и сочувствию.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Девиз D: «пришёл, увидел, победил».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Высказывания: «хватит думать, давайте делать»; «по ходу разберёмся». Они любят указывать окружающим, что им делать, раздавать команды. 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DDBC75D4-F129-6F27-9226-28F4305B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98463"/>
            <a:ext cx="1076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CE56B-DD9B-4EFC-63D2-111E826C4982}"/>
              </a:ext>
            </a:extLst>
          </p:cNvPr>
          <p:cNvSpPr txBox="1"/>
          <p:nvPr/>
        </p:nvSpPr>
        <p:spPr>
          <a:xfrm>
            <a:off x="568325" y="3439338"/>
            <a:ext cx="675476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roxima nova semibold" panose="02000506030000020004" pitchFamily="2" charset="0"/>
              </a:rPr>
              <a:t>Маркеры поведения такого типа: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A24D39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Потребность: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результат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Общее впечатление: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экстраверт, целеустремлённый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Способ общения: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прямой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Крайняя степень: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раздражительность, вспыльчивость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Жестикуляция: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активная, широкие жесты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Походка: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быстрая, устремляющаяся</a:t>
            </a:r>
          </a:p>
        </p:txBody>
      </p:sp>
    </p:spTree>
    <p:extLst>
      <p:ext uri="{BB962C8B-B14F-4D97-AF65-F5344CB8AC3E}">
        <p14:creationId xmlns:p14="http://schemas.microsoft.com/office/powerpoint/2010/main" val="353033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2B4B00-17C1-752B-D28F-E745B1433912}"/>
              </a:ext>
            </a:extLst>
          </p:cNvPr>
          <p:cNvSpPr/>
          <p:nvPr/>
        </p:nvSpPr>
        <p:spPr>
          <a:xfrm>
            <a:off x="4054475" y="6169025"/>
            <a:ext cx="2238375" cy="347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8E5B61-1902-DD7D-2E7A-AB101833AB0A}"/>
              </a:ext>
            </a:extLst>
          </p:cNvPr>
          <p:cNvSpPr/>
          <p:nvPr/>
        </p:nvSpPr>
        <p:spPr>
          <a:xfrm>
            <a:off x="573242" y="1202817"/>
            <a:ext cx="1118613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9D692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Жёлтый – Влияющий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9D692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A24D39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I – люди, великолепно завязывающие новые знакомства, их профессия – это общение.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Харизматичны, много говорят, доверчивы, импульсивны, не внимательны, не пунктуальны.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Жизнерадостны и полны оптимизма. Они любят знакомиться с новыми людьми, к любому делу подходят творчески.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Часто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«жёлтые» в компании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становятся неформальными лидерами.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Их ценность для компании: мотивация других на результат, способность разрешать конфликты. Они хорошие командные игроки.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DDBC75D4-F129-6F27-9226-28F4305B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98463"/>
            <a:ext cx="1076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DBDC4-5FB6-183E-10B4-964510143086}"/>
              </a:ext>
            </a:extLst>
          </p:cNvPr>
          <p:cNvSpPr txBox="1"/>
          <p:nvPr/>
        </p:nvSpPr>
        <p:spPr>
          <a:xfrm>
            <a:off x="570273" y="33258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Маркеры поведения такого типа: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4FE-51D2-B6A2-5525-5B6B1159823D}"/>
              </a:ext>
            </a:extLst>
          </p:cNvPr>
          <p:cNvSpPr txBox="1"/>
          <p:nvPr/>
        </p:nvSpPr>
        <p:spPr>
          <a:xfrm>
            <a:off x="568325" y="3819258"/>
            <a:ext cx="675476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Потребность: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новые впечатления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Общее впечатление: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экстраверт, душа компании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Способ общения: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гибкий, уклончивый, неконкретный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Крайняя степень: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неорганизованность, необязательность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Жестикуляция: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активная, экспрессивная, с богатой мимикой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Походка: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плавная, уверенная</a:t>
            </a:r>
          </a:p>
        </p:txBody>
      </p:sp>
    </p:spTree>
    <p:extLst>
      <p:ext uri="{BB962C8B-B14F-4D97-AF65-F5344CB8AC3E}">
        <p14:creationId xmlns:p14="http://schemas.microsoft.com/office/powerpoint/2010/main" val="232733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A2BCCA-6B68-85A1-D66A-7938C413319F}"/>
              </a:ext>
            </a:extLst>
          </p:cNvPr>
          <p:cNvSpPr/>
          <p:nvPr/>
        </p:nvSpPr>
        <p:spPr>
          <a:xfrm>
            <a:off x="4054475" y="6169025"/>
            <a:ext cx="2238375" cy="347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868EA3-82FB-B8D1-FAAB-FA8ED628BC87}"/>
              </a:ext>
            </a:extLst>
          </p:cNvPr>
          <p:cNvSpPr/>
          <p:nvPr/>
        </p:nvSpPr>
        <p:spPr>
          <a:xfrm>
            <a:off x="573242" y="1256812"/>
            <a:ext cx="11445875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Синий – Добросовестный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C)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A24D39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 – аналитики. Люди данного типа прекрасно работают с бумагами, из них получаются хорошие бухгалтеры, экономисты и юристы.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Для них превыше всего – буква закона и инструкции.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Эмоционально закрыты, собраны, организованы. Планируют всё заранее, не склонны к непродуманным решениям.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Придерживаются правил и инструкций. Они тщательно анализируют каждую деталь, прежде чем принять решение.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Могут производить впечатление неэмоциональных, холодных. 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DDBC75D4-F129-6F27-9226-28F4305B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98463"/>
            <a:ext cx="1076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AD738-BB42-DF83-104F-E492E3364007}"/>
              </a:ext>
            </a:extLst>
          </p:cNvPr>
          <p:cNvSpPr txBox="1"/>
          <p:nvPr/>
        </p:nvSpPr>
        <p:spPr>
          <a:xfrm>
            <a:off x="572217" y="3366090"/>
            <a:ext cx="6096000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Маркеры поведения такого типа: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Потребность: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информация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Общее впечатление: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интроверт, целеустремлённый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Способ общения: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прямой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Крайняя степень: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критик, скептик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Жестикуляция: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неактивная, мало жестов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Походка: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ровная, небыстрая</a:t>
            </a:r>
          </a:p>
        </p:txBody>
      </p:sp>
    </p:spTree>
    <p:extLst>
      <p:ext uri="{BB962C8B-B14F-4D97-AF65-F5344CB8AC3E}">
        <p14:creationId xmlns:p14="http://schemas.microsoft.com/office/powerpoint/2010/main" val="256805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6AB723-4DFD-D846-F760-3D10F60411E8}"/>
              </a:ext>
            </a:extLst>
          </p:cNvPr>
          <p:cNvSpPr/>
          <p:nvPr/>
        </p:nvSpPr>
        <p:spPr>
          <a:xfrm>
            <a:off x="4054475" y="6169025"/>
            <a:ext cx="2238375" cy="347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EF795A-5514-7EBF-443F-55C7348902AC}"/>
              </a:ext>
            </a:extLst>
          </p:cNvPr>
          <p:cNvSpPr/>
          <p:nvPr/>
        </p:nvSpPr>
        <p:spPr>
          <a:xfrm>
            <a:off x="415925" y="1117600"/>
            <a:ext cx="11445875" cy="5554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B8156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Зелёный – Стабильный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8156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24D39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 – командные игроки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. Вместе способны на всё, но абсолютно не могут работать в одиночестве. Они управляемы, хорошие работники, однако практически не в состоянии самостоятельно что-то придумать или изобрести. Вычислить их бывает сложно, потому что они склонны подстраиваться под собеседника.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Испытывают потребность в надёжности, стабильности и не любят резких изменений.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Уделяют большое внимание отношениям между людьми, проявляя к другим такт, внимание и сердечность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D37F59">
                  <a:lumMod val="75000"/>
                </a:srgbClr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37F59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Маркеры поведения такого типа: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D37F59">
                  <a:lumMod val="75000"/>
                </a:srgbClr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Потребность: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надёжность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Общее впечатление: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интроверт, спокойный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Способ общения: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уклончивый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Крайняя степень: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собственничество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, болезненная привязанность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Жестикуляция: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умеренные жесты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Походка: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ровная, небыстрая</a:t>
            </a:r>
          </a:p>
        </p:txBody>
      </p:sp>
      <p:sp>
        <p:nvSpPr>
          <p:cNvPr id="131077" name="Прямоугольник 3">
            <a:extLst>
              <a:ext uri="{FF2B5EF4-FFF2-40B4-BE49-F238E27FC236}">
                <a16:creationId xmlns:a16="http://schemas.microsoft.com/office/drawing/2014/main" id="{25140624-EB96-6A1D-9927-CE27637D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246063"/>
            <a:ext cx="1076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ТИПОЛОГИЯ</a:t>
            </a:r>
            <a:r>
              <a:rPr kumimoji="0" lang="ru-RU" altLang="ru-RU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ЛИЧНОСТИ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Open Sans" panose="020B0606030504020204" pitchFamily="34" charset="0"/>
              </a:rPr>
              <a:t>DISC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67" y="1393912"/>
            <a:ext cx="7064118" cy="127281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DISC STAND-UP</a:t>
            </a:r>
            <a:endParaRPr lang="ru-RU" sz="5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882650"/>
            <a:ext cx="4876800" cy="4876800"/>
          </a:xfrm>
          <a:prstGeom prst="rect">
            <a:avLst/>
          </a:prstGeom>
        </p:spPr>
      </p:pic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1559EC5B-9D43-CEC7-7D02-A58448793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68" y="2659063"/>
            <a:ext cx="895860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oxima nova rg" panose="0200050603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oxima nova rg" panose="0200050603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roxima nova rg" panose="0200050603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roxima nova rg" panose="02000506030000020004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400" b="1" dirty="0">
                <a:solidFill>
                  <a:prstClr val="black"/>
                </a:solidFill>
                <a:cs typeface="Open Sans" panose="020B0606030504020204" pitchFamily="34" charset="0"/>
              </a:rPr>
              <a:t>Для чего я в Команде-52?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54232"/>
      </p:ext>
    </p:extLst>
  </p:cSld>
  <p:clrMapOvr>
    <a:masterClrMapping/>
  </p:clrMapOvr>
</p:sld>
</file>

<file path=ppt/theme/theme1.xml><?xml version="1.0" encoding="utf-8"?>
<a:theme xmlns:a="http://schemas.openxmlformats.org/drawingml/2006/main" name="1_Шаблон презентации КУПНО">
  <a:themeElements>
    <a:clrScheme name="Другая 7">
      <a:dk1>
        <a:sysClr val="windowText" lastClr="000000"/>
      </a:dk1>
      <a:lt1>
        <a:sysClr val="window" lastClr="FFFFFF"/>
      </a:lt1>
      <a:dk2>
        <a:srgbClr val="333333"/>
      </a:dk2>
      <a:lt2>
        <a:srgbClr val="E1E1E1"/>
      </a:lt2>
      <a:accent1>
        <a:srgbClr val="D37F59"/>
      </a:accent1>
      <a:accent2>
        <a:srgbClr val="A24D39"/>
      </a:accent2>
      <a:accent3>
        <a:srgbClr val="686C52"/>
      </a:accent3>
      <a:accent4>
        <a:srgbClr val="C8CAAF"/>
      </a:accent4>
      <a:accent5>
        <a:srgbClr val="6D90C1"/>
      </a:accent5>
      <a:accent6>
        <a:srgbClr val="F9D692"/>
      </a:accent6>
      <a:hlink>
        <a:srgbClr val="5B9BD5"/>
      </a:hlink>
      <a:folHlink>
        <a:srgbClr val="8496B0"/>
      </a:folHlink>
    </a:clrScheme>
    <a:fontScheme name="Другая 14">
      <a:majorFont>
        <a:latin typeface="proxima nova bold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КУПНО.potx" id="{2EB7683F-6B04-4719-91FE-54490530F976}" vid="{25A7A602-ABF5-4AE9-ABC4-581FA200E3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КУПНО</Template>
  <TotalTime>5564</TotalTime>
  <Words>2025</Words>
  <Application>Microsoft Office PowerPoint</Application>
  <PresentationFormat>Широкоэкранный</PresentationFormat>
  <Paragraphs>266</Paragraphs>
  <Slides>25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proxima nova bold</vt:lpstr>
      <vt:lpstr>Proxima Nova Rg</vt:lpstr>
      <vt:lpstr>Proxima Nova Rg</vt:lpstr>
      <vt:lpstr>proxima nova semibold</vt:lpstr>
      <vt:lpstr>Wingdings</vt:lpstr>
      <vt:lpstr>1_Шаблон презентации КУПНО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DISC STAND-UP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user</cp:lastModifiedBy>
  <cp:revision>342</cp:revision>
  <dcterms:created xsi:type="dcterms:W3CDTF">2020-06-24T08:00:02Z</dcterms:created>
  <dcterms:modified xsi:type="dcterms:W3CDTF">2022-09-28T10:34:11Z</dcterms:modified>
</cp:coreProperties>
</file>