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39" r:id="rId3"/>
    <p:sldId id="396" r:id="rId4"/>
    <p:sldId id="338" r:id="rId5"/>
    <p:sldId id="340" r:id="rId6"/>
    <p:sldId id="341" r:id="rId7"/>
    <p:sldId id="344" r:id="rId8"/>
    <p:sldId id="375" r:id="rId9"/>
    <p:sldId id="386" r:id="rId10"/>
    <p:sldId id="394" r:id="rId11"/>
    <p:sldId id="385" r:id="rId12"/>
    <p:sldId id="395" r:id="rId13"/>
    <p:sldId id="387" r:id="rId14"/>
    <p:sldId id="345" r:id="rId15"/>
    <p:sldId id="343" r:id="rId16"/>
    <p:sldId id="346" r:id="rId17"/>
    <p:sldId id="348" r:id="rId18"/>
    <p:sldId id="388" r:id="rId19"/>
    <p:sldId id="368" r:id="rId20"/>
    <p:sldId id="358" r:id="rId21"/>
    <p:sldId id="359" r:id="rId22"/>
    <p:sldId id="370" r:id="rId23"/>
    <p:sldId id="360" r:id="rId24"/>
    <p:sldId id="399" r:id="rId25"/>
    <p:sldId id="400" r:id="rId26"/>
    <p:sldId id="389" r:id="rId27"/>
    <p:sldId id="401" r:id="rId28"/>
    <p:sldId id="391" r:id="rId29"/>
    <p:sldId id="393" r:id="rId30"/>
    <p:sldId id="363" r:id="rId31"/>
    <p:sldId id="398" r:id="rId32"/>
    <p:sldId id="397" r:id="rId33"/>
    <p:sldId id="364" r:id="rId34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равила" id="{5388510B-0D4D-417F-B2CB-DBBFFEFD5722}">
          <p14:sldIdLst>
            <p14:sldId id="256"/>
            <p14:sldId id="339"/>
            <p14:sldId id="396"/>
            <p14:sldId id="338"/>
            <p14:sldId id="340"/>
            <p14:sldId id="341"/>
            <p14:sldId id="344"/>
            <p14:sldId id="375"/>
            <p14:sldId id="386"/>
            <p14:sldId id="394"/>
            <p14:sldId id="385"/>
            <p14:sldId id="395"/>
            <p14:sldId id="387"/>
            <p14:sldId id="345"/>
            <p14:sldId id="343"/>
            <p14:sldId id="346"/>
            <p14:sldId id="348"/>
            <p14:sldId id="388"/>
            <p14:sldId id="368"/>
            <p14:sldId id="358"/>
            <p14:sldId id="359"/>
            <p14:sldId id="370"/>
            <p14:sldId id="360"/>
            <p14:sldId id="399"/>
            <p14:sldId id="400"/>
            <p14:sldId id="389"/>
            <p14:sldId id="401"/>
            <p14:sldId id="391"/>
            <p14:sldId id="393"/>
            <p14:sldId id="363"/>
            <p14:sldId id="398"/>
            <p14:sldId id="397"/>
            <p14:sldId id="364"/>
          </p14:sldIdLst>
        </p14:section>
        <p14:section name="Композиция слайдов" id="{711704F3-174B-4264-8E0C-2B05CB4DA4E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7347"/>
    <a:srgbClr val="669900"/>
    <a:srgbClr val="E9BFAC"/>
    <a:srgbClr val="000000"/>
    <a:srgbClr val="0C6AB0"/>
    <a:srgbClr val="FFBE9D"/>
    <a:srgbClr val="F4DFD5"/>
    <a:srgbClr val="DE9F8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86395" autoAdjust="0"/>
  </p:normalViewPr>
  <p:slideViewPr>
    <p:cSldViewPr snapToGrid="0">
      <p:cViewPr varScale="1">
        <p:scale>
          <a:sx n="66" d="100"/>
          <a:sy n="66" d="100"/>
        </p:scale>
        <p:origin x="9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-4836"/>
    </p:cViewPr>
  </p:sorterViewPr>
  <p:notesViewPr>
    <p:cSldViewPr snapToGrid="0">
      <p:cViewPr varScale="1">
        <p:scale>
          <a:sx n="114" d="100"/>
          <a:sy n="114" d="100"/>
        </p:scale>
        <p:origin x="-2358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093F709-3614-45F7-AB17-FCB5E9A400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012BFE-B846-45C0-9ACD-01394A7D12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0036E-F505-4872-B748-DD9CACC9E92F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FC896B-CB67-4CEA-9DC1-58698745C5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A7EF0E-32AF-4E05-8C29-418962581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925B0-495E-48F9-B4D1-29829B6F3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2906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77BF6-1108-422D-9D87-0C04493D7C1C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D7BD2-C27B-45E5-A3B4-C60588164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445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45806-1E2E-4758-AEBB-286A486A1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7CE4AA-5AC7-4764-86F8-DF8DBE48D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7BC13-9D47-4856-8C35-0A4B6F4F9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65AE59-D9A1-4FFE-80EB-F41A5198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41507-3679-4FFD-8715-2DB97538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470C9-EE1D-4D1C-8025-4A0C3016A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4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3EB504-F21A-4CDC-9AA7-749357B7F9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913" y="1254642"/>
            <a:ext cx="11177187" cy="5101708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график, таблица, видео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62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Слайд пере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F7EDB-CC5D-4B80-9EAB-5F1FE5B8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745304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33AC4D-E169-4DD4-9EA1-08EEBBF10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56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2515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61FA2A1-BE10-4767-9DDC-2E0466517D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913" y="1263909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3DB6B-5615-4060-A638-37DFA243D9A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38913" y="1263908"/>
            <a:ext cx="5181600" cy="5092441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5999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0195CE-5715-42AD-A0B2-3AB1F14B4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914" y="2059536"/>
            <a:ext cx="4588081" cy="42968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FCDCFAE6-8CF4-43FE-A942-1C1DC17470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300330" y="512747"/>
            <a:ext cx="6262130" cy="5843603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8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Текст, фото, график, видео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 txBox="1">
            <a:spLocks/>
          </p:cNvSpPr>
          <p:nvPr userDrawn="1"/>
        </p:nvSpPr>
        <p:spPr>
          <a:xfrm>
            <a:off x="504914" y="365126"/>
            <a:ext cx="4588082" cy="169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3624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912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912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C5917B-DF6D-468C-93A7-9EEEB124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3" y="365126"/>
            <a:ext cx="11177187" cy="7193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0285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0121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DE2D8C48-191B-4CBE-A9EB-A01D169C8A2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15494" y="1370235"/>
            <a:ext cx="3571431" cy="2223570"/>
          </a:xfrm>
        </p:spPr>
        <p:txBody>
          <a:bodyPr>
            <a:normAutofit/>
          </a:bodyPr>
          <a:lstStyle>
            <a:lvl1pPr marL="0" indent="0">
              <a:buFont typeface="Wingdings" panose="05000000000000000000" pitchFamily="2" charset="2"/>
              <a:buNone/>
              <a:defRPr sz="16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AA34C22C-22E6-4632-A9EC-C79BD7697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5330" y="3743325"/>
            <a:ext cx="3571759" cy="27495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18650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266366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35B0B-D621-420D-A76D-563F118D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59" y="365125"/>
            <a:ext cx="11168641" cy="703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E60053-EE2F-4188-B595-68CCA21C5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459" y="1222049"/>
            <a:ext cx="11168641" cy="4954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29A96-87E0-4152-ACF4-34571F8D7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BE590-B8EE-4529-9BAC-4A992742B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0AE11-5358-4161-B1C2-C4DAB59E8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70C9-EE1D-4D1C-8025-4A0C3016A6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0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8" r:id="rId6"/>
    <p:sldLayoutId id="2147483659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jpe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jpe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clck.ru/32ATC7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hyperlink" Target="https://clck.ru/32ASy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lck.ru/32ATAA" TargetMode="External"/><Relationship Id="rId5" Type="http://schemas.openxmlformats.org/officeDocument/2006/relationships/hyperlink" Target="https://clck.ru/32AT29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2" r="10685"/>
          <a:stretch/>
        </p:blipFill>
        <p:spPr>
          <a:xfrm>
            <a:off x="0" y="0"/>
            <a:ext cx="60769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5293" y="3699797"/>
            <a:ext cx="5142592" cy="207653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3200" dirty="0" smtClean="0"/>
              <a:t>ОШИБКИ ПРИ РАБОТЕ </a:t>
            </a:r>
            <a:br>
              <a:rPr lang="ru-RU" sz="3200" dirty="0" smtClean="0"/>
            </a:br>
            <a:r>
              <a:rPr lang="ru-RU" sz="3200" dirty="0" smtClean="0"/>
              <a:t>С ВОВЛЕЧЕННОСТЬЮ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dirty="0" smtClean="0">
                <a:solidFill>
                  <a:srgbClr val="D57347"/>
                </a:solidFill>
              </a:rPr>
              <a:t>Что делать и не делать руководителю</a:t>
            </a:r>
            <a:endParaRPr lang="ru-RU" sz="2800" dirty="0">
              <a:solidFill>
                <a:srgbClr val="D57347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80" y="146253"/>
            <a:ext cx="2525723" cy="8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104902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Ошибки. Смотрим в зеркало…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7743" y="1502722"/>
            <a:ext cx="11419114" cy="148502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Сотрудник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должен </a:t>
            </a: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быть вовлечен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r>
              <a:rPr lang="ru-RU" i="1" dirty="0" smtClean="0"/>
              <a:t>«</a:t>
            </a:r>
            <a:r>
              <a:rPr lang="ru-RU" i="1" dirty="0"/>
              <a:t>Есть слова “для себя”, а есть слова “для других”. Слово “должен” – слово “для себя”, так как только я знаю что, кому, в каком объеме я должен. Это связано с важными ценными для моей личности </a:t>
            </a:r>
            <a:r>
              <a:rPr lang="ru-RU" i="1" dirty="0" smtClean="0"/>
              <a:t>смыслами». </a:t>
            </a:r>
            <a:r>
              <a:rPr lang="ru-RU" i="1" dirty="0"/>
              <a:t>Д.А. </a:t>
            </a:r>
            <a:r>
              <a:rPr lang="ru-RU" i="1" dirty="0" smtClean="0"/>
              <a:t>Леонтьев </a:t>
            </a:r>
            <a:endParaRPr lang="ru-RU" i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27743" y="3433736"/>
            <a:ext cx="11419114" cy="12080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 startAt="2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Вовлечены </a:t>
            </a:r>
            <a:r>
              <a:rPr lang="ru-RU" sz="2000" dirty="0">
                <a:ea typeface="Verdana" panose="020B0604030504040204" pitchFamily="34" charset="0"/>
                <a:cs typeface="Arial" panose="020B0604020202020204" pitchFamily="34" charset="0"/>
              </a:rPr>
              <a:t>должны быть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ВСЕ</a:t>
            </a: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r>
              <a:rPr lang="ru-RU" i="1" dirty="0" smtClean="0"/>
              <a:t>«</a:t>
            </a:r>
            <a:r>
              <a:rPr lang="ru-RU" i="1" dirty="0"/>
              <a:t>Носорог, взявший разбег, сам по себе проблемой не является, даже если не может остановиться. </a:t>
            </a:r>
            <a:r>
              <a:rPr lang="ru-RU" i="1" dirty="0" smtClean="0"/>
              <a:t>Теперь - это </a:t>
            </a:r>
            <a:r>
              <a:rPr lang="ru-RU" i="1" dirty="0"/>
              <a:t>не его проблема</a:t>
            </a:r>
            <a:r>
              <a:rPr lang="ru-RU" i="1" dirty="0" smtClean="0"/>
              <a:t>»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7743" y="5087751"/>
            <a:ext cx="11419114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 startAt="3"/>
            </a:pPr>
            <a:r>
              <a:rPr lang="ru-RU" dirty="0"/>
              <a:t>Мне нужно, чтобы каждый был вовлечен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каждый день</a:t>
            </a:r>
            <a:r>
              <a:rPr lang="ru-RU" dirty="0"/>
              <a:t> </a:t>
            </a:r>
            <a:r>
              <a:rPr lang="ru-RU" dirty="0" smtClean="0"/>
              <a:t>во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ВСЕ задачи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 startAt="3"/>
            </a:pPr>
            <a:endParaRPr lang="ru-RU" i="1" dirty="0" smtClean="0"/>
          </a:p>
          <a:p>
            <a:pPr marL="1698625"/>
            <a:r>
              <a:rPr lang="ru-RU" i="1" dirty="0" smtClean="0"/>
              <a:t>100% вовлеченность каждый день во все задачи, если ее положить на в график, будет выглядеть как расправленная кардиограмма. Вы точно этого хотите?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821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104902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Ошибки. Смотрим в зеркало…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72886" y="1746211"/>
            <a:ext cx="11419114" cy="12080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 startAt="4"/>
            </a:pPr>
            <a:r>
              <a:rPr lang="ru-RU" dirty="0" smtClean="0"/>
              <a:t>Я </a:t>
            </a:r>
            <a:r>
              <a:rPr lang="ru-RU" dirty="0"/>
              <a:t>же объяснил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зачем</a:t>
            </a:r>
            <a:r>
              <a:rPr lang="ru-RU" dirty="0"/>
              <a:t> и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почему </a:t>
            </a:r>
            <a:r>
              <a:rPr lang="ru-RU" dirty="0"/>
              <a:t>это важно? Что опять-то не так</a:t>
            </a:r>
            <a:r>
              <a:rPr lang="ru-RU" dirty="0" smtClean="0"/>
              <a:t>?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r>
              <a:rPr lang="ru-RU" i="1" dirty="0">
                <a:solidFill>
                  <a:schemeClr val="bg1"/>
                </a:solidFill>
              </a:rPr>
              <a:t>Насадить </a:t>
            </a:r>
            <a:r>
              <a:rPr lang="ru-RU" i="1" dirty="0">
                <a:solidFill>
                  <a:schemeClr val="bg1"/>
                </a:solidFill>
              </a:rPr>
              <a:t>смысл нельзя. Написать </a:t>
            </a:r>
            <a:r>
              <a:rPr lang="ru-RU" i="1" dirty="0">
                <a:solidFill>
                  <a:schemeClr val="bg1"/>
                </a:solidFill>
              </a:rPr>
              <a:t>его в должностной инструкции или на плакате </a:t>
            </a:r>
            <a:r>
              <a:rPr lang="ru-RU" i="1" dirty="0" smtClean="0">
                <a:solidFill>
                  <a:schemeClr val="bg1"/>
                </a:solidFill>
              </a:rPr>
              <a:t>можно, но совершенно бесполезно.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2886" y="3200894"/>
            <a:ext cx="11259457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5">
                  <a:lumMod val="50000"/>
                </a:schemeClr>
              </a:buClr>
              <a:buSzPct val="150000"/>
              <a:buFont typeface="+mj-lt"/>
              <a:buAutoNum type="arabicPeriod" startAt="5"/>
            </a:pPr>
            <a:r>
              <a:rPr lang="ru-RU" dirty="0"/>
              <a:t>Показатели знаешь?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KPI</a:t>
            </a:r>
            <a:r>
              <a:rPr lang="ru-RU" dirty="0"/>
              <a:t> з наешь?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Цели по 100 раз </a:t>
            </a:r>
            <a:r>
              <a:rPr lang="ru-RU" dirty="0"/>
              <a:t>на планерках проговариваю! Что еще не ясно?</a:t>
            </a:r>
            <a:r>
              <a:rPr lang="ru-RU" dirty="0"/>
              <a:t> </a:t>
            </a: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 startAt="5"/>
            </a:pPr>
            <a:endParaRPr lang="ru-RU" i="1" dirty="0" smtClean="0"/>
          </a:p>
          <a:p>
            <a:pPr marL="1698625"/>
            <a:r>
              <a:rPr lang="ru-RU" i="1" dirty="0">
                <a:solidFill>
                  <a:schemeClr val="bg1"/>
                </a:solidFill>
              </a:rPr>
              <a:t>Цифры и показатели само по себе не способны стать тем, ради чего стоит вовлекаться. Видение результата – это не показатели, а событие, которое  влечет за собой массу важных позитивных изменений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2886" y="4901798"/>
            <a:ext cx="11259457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5">
                  <a:lumMod val="50000"/>
                </a:schemeClr>
              </a:buClr>
              <a:buSzPct val="150000"/>
              <a:buFont typeface="+mj-lt"/>
              <a:buAutoNum type="arabicPeriod" startAt="6"/>
            </a:pPr>
            <a:r>
              <a:rPr lang="ru-RU" dirty="0"/>
              <a:t>Если этого не сделать, точно будут негативные последствия</a:t>
            </a:r>
            <a:r>
              <a:rPr lang="ru-RU" dirty="0" smtClean="0"/>
              <a:t>. </a:t>
            </a:r>
            <a:r>
              <a:rPr lang="ru-RU" dirty="0"/>
              <a:t>Вы что, хотите, чтобы … А то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будет как в прошлый раз</a:t>
            </a:r>
            <a:r>
              <a:rPr lang="ru-RU" dirty="0" smtClean="0"/>
              <a:t>…»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 startAt="6"/>
            </a:pP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r>
              <a:rPr lang="ru-RU" i="1" dirty="0" smtClean="0">
                <a:solidFill>
                  <a:schemeClr val="bg1"/>
                </a:solidFill>
              </a:rPr>
              <a:t>Ориентировать на постоянное </a:t>
            </a:r>
            <a:r>
              <a:rPr lang="ru-RU" i="1" dirty="0">
                <a:solidFill>
                  <a:schemeClr val="bg1"/>
                </a:solidFill>
              </a:rPr>
              <a:t>избегание неудач – самый неблагодарный способ влияния на </a:t>
            </a:r>
            <a:r>
              <a:rPr lang="ru-RU" i="1" dirty="0" smtClean="0">
                <a:solidFill>
                  <a:schemeClr val="bg1"/>
                </a:solidFill>
              </a:rPr>
              <a:t>вовлеченность, который гарантирует </a:t>
            </a:r>
            <a:r>
              <a:rPr lang="ru-RU" i="1" dirty="0">
                <a:solidFill>
                  <a:schemeClr val="bg1"/>
                </a:solidFill>
              </a:rPr>
              <a:t>отсутствие интереса к амбициозным или сложным </a:t>
            </a:r>
            <a:r>
              <a:rPr lang="ru-RU" i="1" dirty="0" smtClean="0">
                <a:solidFill>
                  <a:schemeClr val="bg1"/>
                </a:solidFill>
              </a:rPr>
              <a:t>задачам.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104902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Ошибки. Смотрим в зеркало…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72886" y="1746211"/>
            <a:ext cx="11419114" cy="12080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 startAt="4"/>
            </a:pPr>
            <a:r>
              <a:rPr lang="ru-RU" dirty="0" smtClean="0"/>
              <a:t>Я </a:t>
            </a:r>
            <a:r>
              <a:rPr lang="ru-RU" dirty="0"/>
              <a:t>же объяснил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зачем</a:t>
            </a:r>
            <a:r>
              <a:rPr lang="ru-RU" dirty="0"/>
              <a:t> и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почему </a:t>
            </a:r>
            <a:r>
              <a:rPr lang="ru-RU" dirty="0"/>
              <a:t>это важно? Что опять-то не так</a:t>
            </a:r>
            <a:r>
              <a:rPr lang="ru-RU" dirty="0" smtClean="0"/>
              <a:t>?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r>
              <a:rPr lang="ru-RU" i="1" dirty="0"/>
              <a:t>Насадить </a:t>
            </a:r>
            <a:r>
              <a:rPr lang="ru-RU" i="1" dirty="0"/>
              <a:t>смысл нельзя. Написать </a:t>
            </a:r>
            <a:r>
              <a:rPr lang="ru-RU" i="1" dirty="0"/>
              <a:t>его в должностной инструкции или на плакате </a:t>
            </a:r>
            <a:r>
              <a:rPr lang="ru-RU" i="1" dirty="0" smtClean="0"/>
              <a:t>можно, но совершенно бесполезно.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72886" y="3200894"/>
            <a:ext cx="11259457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5">
                  <a:lumMod val="50000"/>
                </a:schemeClr>
              </a:buClr>
              <a:buSzPct val="150000"/>
              <a:buFont typeface="+mj-lt"/>
              <a:buAutoNum type="arabicPeriod" startAt="5"/>
            </a:pPr>
            <a:r>
              <a:rPr lang="ru-RU" dirty="0"/>
              <a:t>Показатели знаешь?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KPI</a:t>
            </a:r>
            <a:r>
              <a:rPr lang="ru-RU" dirty="0"/>
              <a:t> з наешь?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Цели по 100 раз </a:t>
            </a:r>
            <a:r>
              <a:rPr lang="ru-RU" dirty="0"/>
              <a:t>на планерках проговариваю! Что еще не ясно?</a:t>
            </a:r>
            <a:r>
              <a:rPr lang="ru-RU" dirty="0"/>
              <a:t> </a:t>
            </a: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 startAt="5"/>
            </a:pPr>
            <a:endParaRPr lang="ru-RU" i="1" dirty="0" smtClean="0"/>
          </a:p>
          <a:p>
            <a:pPr marL="1698625"/>
            <a:r>
              <a:rPr lang="ru-RU" i="1" dirty="0"/>
              <a:t>Цифры и показатели само по себе не способны стать тем, ради чего стоит вовлекаться. Видение результата – это не показатели, а событие, которое  влечет за собой массу важных позитивных изменений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2886" y="4901798"/>
            <a:ext cx="11259457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5">
                  <a:lumMod val="50000"/>
                </a:schemeClr>
              </a:buClr>
              <a:buSzPct val="150000"/>
              <a:buFont typeface="+mj-lt"/>
              <a:buAutoNum type="arabicPeriod" startAt="6"/>
            </a:pPr>
            <a:r>
              <a:rPr lang="ru-RU" dirty="0"/>
              <a:t>Если этого не сделать, точно будут негативные последствия</a:t>
            </a:r>
            <a:r>
              <a:rPr lang="ru-RU" dirty="0" smtClean="0"/>
              <a:t>. </a:t>
            </a:r>
            <a:r>
              <a:rPr lang="ru-RU" dirty="0"/>
              <a:t>Вы что, хотите, чтобы … А то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будет как в прошлый раз</a:t>
            </a:r>
            <a:r>
              <a:rPr lang="ru-RU" dirty="0" smtClean="0"/>
              <a:t>…»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 startAt="6"/>
            </a:pP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r>
              <a:rPr lang="ru-RU" i="1" dirty="0" smtClean="0"/>
              <a:t>Ориентировать на постоянное </a:t>
            </a:r>
            <a:r>
              <a:rPr lang="ru-RU" i="1" dirty="0"/>
              <a:t>избегание неудач – самый неблагодарный способ влияния на </a:t>
            </a:r>
            <a:r>
              <a:rPr lang="ru-RU" i="1" dirty="0" smtClean="0"/>
              <a:t>вовлеченность, который гарантирует </a:t>
            </a:r>
            <a:r>
              <a:rPr lang="ru-RU" i="1" dirty="0"/>
              <a:t>отсутствие интереса к амбициозным или сложным </a:t>
            </a:r>
            <a:r>
              <a:rPr lang="ru-RU" i="1" dirty="0" smtClean="0"/>
              <a:t>задачам.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9492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/>
          <a:stretch/>
        </p:blipFill>
        <p:spPr>
          <a:xfrm>
            <a:off x="0" y="157756"/>
            <a:ext cx="4807964" cy="670024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11564257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Proxima Nova semibold" panose="02000506030000020004" pitchFamily="2" charset="0"/>
              </a:rPr>
              <a:t>ONLINE. </a:t>
            </a:r>
            <a:r>
              <a:rPr lang="ru-RU" dirty="0" smtClean="0">
                <a:latin typeface="Proxima Nova semibold" panose="02000506030000020004" pitchFamily="2" charset="0"/>
              </a:rPr>
              <a:t>САМООЦЕНКА СТИЛЯ ВОВЛЕЧЕНИЯ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700" y="2335772"/>
            <a:ext cx="3026754" cy="2958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48917" y="5412120"/>
            <a:ext cx="51939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a typeface="Roboto" panose="02000000000000000000" pitchFamily="2" charset="0"/>
              </a:rPr>
              <a:t>Код:</a:t>
            </a:r>
            <a:r>
              <a:rPr lang="en-US" sz="2000" b="1" dirty="0" smtClean="0">
                <a:solidFill>
                  <a:srgbClr val="FF0000"/>
                </a:solidFill>
                <a:ea typeface="Roboto" panose="02000000000000000000" pitchFamily="2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a typeface="Roboto" panose="02000000000000000000" pitchFamily="2" charset="0"/>
              </a:rPr>
              <a:t>KUPNO</a:t>
            </a:r>
            <a:r>
              <a:rPr lang="ru-RU" sz="2000" b="1" dirty="0" smtClean="0">
                <a:solidFill>
                  <a:srgbClr val="FF0000"/>
                </a:solidFill>
                <a:ea typeface="Roboto" panose="02000000000000000000" pitchFamily="2" charset="0"/>
              </a:rPr>
              <a:t>300922 </a:t>
            </a:r>
            <a:endParaRPr lang="ru-RU" sz="2000" b="1" dirty="0">
              <a:solidFill>
                <a:srgbClr val="FF0000"/>
              </a:solidFill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2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8" b="34400"/>
          <a:stretch/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5915" y="0"/>
            <a:ext cx="4821906" cy="685800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средней длины"/>
          <p:cNvSpPr txBox="1"/>
          <p:nvPr/>
        </p:nvSpPr>
        <p:spPr>
          <a:xfrm>
            <a:off x="1765081" y="1241864"/>
            <a:ext cx="3960948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7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Gramatika Medium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Механизм вовлечения</a:t>
            </a:r>
            <a:endParaRPr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16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7732486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4 драйвера вовлечения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pic>
        <p:nvPicPr>
          <p:cNvPr id="4" name="Picture 12" descr="http://files.softicons.com/download/toolbar-icons/mono-general-icons-4-by-custom-icon-design/png/512x512/power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60" y="2608945"/>
            <a:ext cx="1134850" cy="10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http://parkovy.com.ua/wp-content/uploads/2013/09/magnifying-glass-with-an-eye_318-9915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16297" r="13839" b="16516"/>
          <a:stretch/>
        </p:blipFill>
        <p:spPr bwMode="auto">
          <a:xfrm>
            <a:off x="6576999" y="4332230"/>
            <a:ext cx="1242327" cy="100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5" descr="https://cdn0.iconfinder.com/data/icons/mobile-development-svg-icons/60/Map_marker-51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5487" y="4332230"/>
            <a:ext cx="1389950" cy="107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http://simpleicon.com/wp-content/uploads/smile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13" y="2543137"/>
            <a:ext cx="1272070" cy="114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814010" y="2163557"/>
            <a:ext cx="372010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ru-RU" sz="1600" dirty="0">
                <a:ea typeface="Roboto" panose="02000000000000000000" pitchFamily="2" charset="0"/>
              </a:rPr>
              <a:t>Знаю, понимаю, разделяю «зачем? ради чего?» это необходимо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978410" y="4021092"/>
            <a:ext cx="3720104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ru-RU" sz="1600" dirty="0">
                <a:ea typeface="Roboto" panose="02000000000000000000" pitchFamily="2" charset="0"/>
              </a:rPr>
              <a:t>Есть представление о позитивном будущем (как это вижу,  как представляю).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86088" y="2237889"/>
            <a:ext cx="2317859" cy="154637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t"/>
          <a:lstStyle/>
          <a:p>
            <a:pPr algn="ctr"/>
            <a:r>
              <a:rPr lang="ru-RU" b="1" dirty="0">
                <a:solidFill>
                  <a:srgbClr val="D57347"/>
                </a:solidFill>
                <a:ea typeface="Roboto" panose="02000000000000000000" pitchFamily="2" charset="0"/>
              </a:rPr>
              <a:t>СМЫСЛ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35963" y="4055819"/>
            <a:ext cx="2317859" cy="154637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t"/>
          <a:lstStyle/>
          <a:p>
            <a:pPr algn="ctr"/>
            <a:r>
              <a:rPr lang="ru-RU" b="1" dirty="0">
                <a:solidFill>
                  <a:srgbClr val="D57347"/>
                </a:solidFill>
                <a:ea typeface="Roboto" panose="02000000000000000000" pitchFamily="2" charset="0"/>
              </a:rPr>
              <a:t>ВИДЕНИЕ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71935" y="2273995"/>
            <a:ext cx="2317859" cy="154637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t"/>
          <a:lstStyle/>
          <a:p>
            <a:pPr lvl="0" algn="ctr" eaLnBrk="1" hangingPunct="1"/>
            <a:r>
              <a:rPr lang="ru-RU" b="1" dirty="0">
                <a:solidFill>
                  <a:srgbClr val="D57347"/>
                </a:solidFill>
                <a:ea typeface="Roboto" panose="02000000000000000000" pitchFamily="2" charset="0"/>
              </a:rPr>
              <a:t>ЭМОЦИИ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13512" y="4055818"/>
            <a:ext cx="2317859" cy="154637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t"/>
          <a:lstStyle/>
          <a:p>
            <a:pPr lvl="0" algn="ctr" eaLnBrk="1" hangingPunct="1"/>
            <a:r>
              <a:rPr lang="ru-RU" b="1" dirty="0">
                <a:solidFill>
                  <a:srgbClr val="D57347"/>
                </a:solidFill>
                <a:ea typeface="Roboto" panose="02000000000000000000" pitchFamily="2" charset="0"/>
              </a:rPr>
              <a:t>ДЕЙСТВИЕ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6290" y="4027665"/>
            <a:ext cx="3299197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>
              <a:spcAft>
                <a:spcPts val="600"/>
              </a:spcAft>
              <a:buClr>
                <a:schemeClr val="tx1"/>
              </a:buClr>
            </a:pPr>
            <a:r>
              <a:rPr lang="ru-RU" sz="1600" dirty="0">
                <a:ea typeface="Roboto" panose="02000000000000000000" pitchFamily="2" charset="0"/>
              </a:rPr>
              <a:t>Знаю простые шаги/действия для движения к привлекательному видению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5033" y="2237889"/>
            <a:ext cx="3299198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>
              <a:spcAft>
                <a:spcPts val="600"/>
              </a:spcAft>
              <a:buClr>
                <a:schemeClr val="tx1"/>
              </a:buClr>
            </a:pPr>
            <a:r>
              <a:rPr lang="ru-RU" sz="1600" dirty="0" smtClean="0">
                <a:ea typeface="Roboto" panose="02000000000000000000" pitchFamily="2" charset="0"/>
              </a:rPr>
              <a:t>Яркая </a:t>
            </a:r>
            <a:r>
              <a:rPr lang="ru-RU" sz="1600" dirty="0">
                <a:ea typeface="Roboto" panose="02000000000000000000" pitchFamily="2" charset="0"/>
              </a:rPr>
              <a:t>эмоция, желательно позитивная</a:t>
            </a:r>
          </a:p>
        </p:txBody>
      </p:sp>
    </p:spTree>
    <p:extLst>
      <p:ext uri="{BB962C8B-B14F-4D97-AF65-F5344CB8AC3E}">
        <p14:creationId xmlns:p14="http://schemas.microsoft.com/office/powerpoint/2010/main" val="23762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7921171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Работают примерно так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11623" y="1906239"/>
            <a:ext cx="2276282" cy="3726414"/>
          </a:xfrm>
          <a:prstGeom prst="ellipse">
            <a:avLst/>
          </a:prstGeom>
          <a:noFill/>
          <a:ln w="508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ctr"/>
          <a:lstStyle/>
          <a:p>
            <a:pPr algn="ctr"/>
            <a:endParaRPr lang="ru-RU" sz="1200" dirty="0">
              <a:solidFill>
                <a:srgbClr val="5B9BD5"/>
              </a:solidFill>
              <a:latin typeface="Lato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178921" y="1878448"/>
            <a:ext cx="2276282" cy="3753417"/>
          </a:xfrm>
          <a:prstGeom prst="ellipse">
            <a:avLst/>
          </a:prstGeom>
          <a:noFill/>
          <a:ln w="508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Lato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16200000">
            <a:off x="5685180" y="2723799"/>
            <a:ext cx="552824" cy="117013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9BFA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Lato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Выгнутая вправо стрелка 15"/>
          <p:cNvSpPr/>
          <p:nvPr/>
        </p:nvSpPr>
        <p:spPr>
          <a:xfrm rot="5400000">
            <a:off x="5633131" y="3546653"/>
            <a:ext cx="552824" cy="117013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9BFAC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Lato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81026" y="3339405"/>
            <a:ext cx="1944662" cy="860082"/>
          </a:xfrm>
          <a:prstGeom prst="rect">
            <a:avLst/>
          </a:prstGeom>
        </p:spPr>
        <p:txBody>
          <a:bodyPr wrap="square" lIns="28804" tIns="14402" rIns="28804" bIns="14402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Roboto" panose="02000000000000000000" pitchFamily="2" charset="0"/>
              </a:rPr>
              <a:t>Ограниченная сила влияния на вовлеченность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a typeface="Roboto" panose="02000000000000000000" pitchFamily="2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48914" y="3323856"/>
            <a:ext cx="2317858" cy="860082"/>
          </a:xfrm>
          <a:prstGeom prst="rect">
            <a:avLst/>
          </a:prstGeom>
        </p:spPr>
        <p:txBody>
          <a:bodyPr wrap="square" lIns="28804" tIns="14402" rIns="28804" bIns="14402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ea typeface="Roboto" panose="02000000000000000000" pitchFamily="2" charset="0"/>
              </a:rPr>
              <a:t>Неограниченная сила влияния на вовлеченность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796614" y="6139748"/>
            <a:ext cx="4235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D57347"/>
                </a:solidFill>
                <a:ea typeface="Roboto" panose="02000000000000000000" pitchFamily="2" charset="0"/>
              </a:rPr>
              <a:t>4 </a:t>
            </a:r>
            <a:r>
              <a:rPr lang="ru-RU" sz="1600" dirty="0">
                <a:solidFill>
                  <a:srgbClr val="D57347"/>
                </a:solidFill>
                <a:ea typeface="Roboto" panose="02000000000000000000" pitchFamily="2" charset="0"/>
              </a:rPr>
              <a:t>драйвера </a:t>
            </a:r>
            <a:r>
              <a:rPr lang="ru-RU" sz="1600" dirty="0" smtClean="0">
                <a:solidFill>
                  <a:srgbClr val="D57347"/>
                </a:solidFill>
                <a:ea typeface="Roboto" panose="02000000000000000000" pitchFamily="2" charset="0"/>
              </a:rPr>
              <a:t>вовлечения, 2011 </a:t>
            </a:r>
            <a:r>
              <a:rPr lang="ru-RU" sz="1600" dirty="0" err="1" smtClean="0">
                <a:solidFill>
                  <a:srgbClr val="D57347"/>
                </a:solidFill>
                <a:ea typeface="Roboto" panose="02000000000000000000" pitchFamily="2" charset="0"/>
              </a:rPr>
              <a:t>А.Волобуева</a:t>
            </a:r>
            <a:endParaRPr lang="ru-RU" sz="1600" dirty="0">
              <a:solidFill>
                <a:srgbClr val="D57347"/>
              </a:solidFill>
              <a:ea typeface="Roboto" panose="02000000000000000000" pitchFamily="2" charset="0"/>
            </a:endParaRPr>
          </a:p>
        </p:txBody>
      </p:sp>
      <p:pic>
        <p:nvPicPr>
          <p:cNvPr id="21" name="Picture 12" descr="http://files.softicons.com/download/toolbar-icons/mono-general-icons-4-by-custom-icon-design/png/512x512/power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60" y="2492829"/>
            <a:ext cx="1134850" cy="10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 descr="http://parkovy.com.ua/wp-content/uploads/2013/09/magnifying-glass-with-an-eye_318-9915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16297" r="13839" b="16516"/>
          <a:stretch/>
        </p:blipFill>
        <p:spPr bwMode="auto">
          <a:xfrm>
            <a:off x="6695899" y="4216114"/>
            <a:ext cx="1242327" cy="100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5" descr="https://cdn0.iconfinder.com/data/icons/mobile-development-svg-icons/60/Map_marker-51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4387" y="4216114"/>
            <a:ext cx="1389950" cy="107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7" descr="http://simpleicon.com/wp-content/uploads/smile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513" y="2427021"/>
            <a:ext cx="1272070" cy="114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6204988" y="2121773"/>
            <a:ext cx="2317859" cy="154637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t"/>
          <a:lstStyle/>
          <a:p>
            <a:pPr algn="ctr"/>
            <a:r>
              <a:rPr lang="ru-RU" b="1" dirty="0">
                <a:solidFill>
                  <a:srgbClr val="D57347"/>
                </a:solidFill>
                <a:ea typeface="Roboto" panose="02000000000000000000" pitchFamily="2" charset="0"/>
              </a:rPr>
              <a:t>СМЫСЛ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254863" y="3939703"/>
            <a:ext cx="2317859" cy="154637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t"/>
          <a:lstStyle/>
          <a:p>
            <a:pPr algn="ctr"/>
            <a:r>
              <a:rPr lang="ru-RU" b="1" dirty="0">
                <a:solidFill>
                  <a:srgbClr val="D57347"/>
                </a:solidFill>
                <a:ea typeface="Roboto" panose="02000000000000000000" pitchFamily="2" charset="0"/>
              </a:rPr>
              <a:t>ВИДЕНИЕ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90835" y="2157879"/>
            <a:ext cx="2317859" cy="154637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t"/>
          <a:lstStyle/>
          <a:p>
            <a:pPr lvl="0" algn="ctr" eaLnBrk="1" hangingPunct="1"/>
            <a:r>
              <a:rPr lang="ru-RU" b="1" dirty="0">
                <a:solidFill>
                  <a:srgbClr val="D57347"/>
                </a:solidFill>
                <a:ea typeface="Roboto" panose="02000000000000000000" pitchFamily="2" charset="0"/>
              </a:rPr>
              <a:t>ЭМОЦИИ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432412" y="3939702"/>
            <a:ext cx="2317859" cy="154637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4" tIns="14402" rIns="28804" bIns="14402" rtlCol="0" anchor="t"/>
          <a:lstStyle/>
          <a:p>
            <a:pPr lvl="0" algn="ctr" eaLnBrk="1" hangingPunct="1"/>
            <a:r>
              <a:rPr lang="ru-RU" b="1" dirty="0">
                <a:solidFill>
                  <a:srgbClr val="D57347"/>
                </a:solidFill>
                <a:ea typeface="Roboto" panose="02000000000000000000" pitchFamily="2" charset="0"/>
              </a:rPr>
              <a:t>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9932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utterstock_728800402.jpg" descr="shutterstock_728800402.jpg"/>
          <p:cNvPicPr>
            <a:picLocks noChangeAspect="1"/>
          </p:cNvPicPr>
          <p:nvPr/>
        </p:nvPicPr>
        <p:blipFill>
          <a:blip r:embed="rId2"/>
          <a:srcRect t="25001" b="25001"/>
          <a:stretch>
            <a:fillRect/>
          </a:stretch>
        </p:blipFill>
        <p:spPr>
          <a:xfrm>
            <a:off x="-11113" y="459"/>
            <a:ext cx="12214270" cy="685708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Прямоугольник 3"/>
          <p:cNvSpPr/>
          <p:nvPr/>
        </p:nvSpPr>
        <p:spPr>
          <a:xfrm>
            <a:off x="1205915" y="0"/>
            <a:ext cx="4821906" cy="685800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средней длины"/>
          <p:cNvSpPr txBox="1"/>
          <p:nvPr/>
        </p:nvSpPr>
        <p:spPr>
          <a:xfrm>
            <a:off x="1765081" y="1241864"/>
            <a:ext cx="3960948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7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Gramatika Medium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Коротко </a:t>
            </a:r>
          </a:p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о необходимых навыках коррекции вовлеченности</a:t>
            </a:r>
            <a:endParaRPr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84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2605" r="3688" b="2176"/>
          <a:stretch/>
        </p:blipFill>
        <p:spPr>
          <a:xfrm>
            <a:off x="5887872" y="1206628"/>
            <a:ext cx="2423312" cy="3437721"/>
          </a:xfrm>
          <a:prstGeom prst="rect">
            <a:avLst/>
          </a:prstGeom>
        </p:spPr>
      </p:pic>
      <p:sp>
        <p:nvSpPr>
          <p:cNvPr id="4" name="Текст 6"/>
          <p:cNvSpPr txBox="1">
            <a:spLocks/>
          </p:cNvSpPr>
          <p:nvPr/>
        </p:nvSpPr>
        <p:spPr>
          <a:xfrm>
            <a:off x="6171826" y="4366913"/>
            <a:ext cx="1861640" cy="554873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КОМАНДЫ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(группа до 17 человек)</a:t>
            </a:r>
          </a:p>
        </p:txBody>
      </p:sp>
      <p:sp>
        <p:nvSpPr>
          <p:cNvPr id="6" name="Текст 7"/>
          <p:cNvSpPr txBox="1">
            <a:spLocks/>
          </p:cNvSpPr>
          <p:nvPr/>
        </p:nvSpPr>
        <p:spPr>
          <a:xfrm>
            <a:off x="3624482" y="4366913"/>
            <a:ext cx="1861640" cy="449631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ДРУГОГО</a:t>
            </a:r>
          </a:p>
        </p:txBody>
      </p:sp>
      <p:sp>
        <p:nvSpPr>
          <p:cNvPr id="7" name="Текст 9"/>
          <p:cNvSpPr txBox="1">
            <a:spLocks/>
          </p:cNvSpPr>
          <p:nvPr/>
        </p:nvSpPr>
        <p:spPr>
          <a:xfrm>
            <a:off x="8663052" y="4366913"/>
            <a:ext cx="2278333" cy="554873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ОРГАНИЗАЦИИ 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ru-RU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1133256" y="4308287"/>
            <a:ext cx="1861640" cy="55487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СЕБЯ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48" y="2220527"/>
            <a:ext cx="1397661" cy="19966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3429" y="2360421"/>
            <a:ext cx="1312733" cy="18567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7166" y="2345907"/>
            <a:ext cx="1312733" cy="18567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6" y="5162376"/>
            <a:ext cx="12200656" cy="1695623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236445"/>
            <a:ext cx="11114314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Корректируем вовлеченность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clrChange>
              <a:clrFrom>
                <a:srgbClr val="EDE9E6"/>
              </a:clrFrom>
              <a:clrTo>
                <a:srgbClr val="EDE9E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48" y="1574552"/>
            <a:ext cx="2633538" cy="28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519363" y="315153"/>
            <a:ext cx="11399317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Поле вовлеченности в…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705142" y="1678796"/>
            <a:ext cx="0" cy="467845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05142" y="6403971"/>
            <a:ext cx="11233151" cy="2902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 rot="16200000">
            <a:off x="-79359" y="3207645"/>
            <a:ext cx="1197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ВЛИЯНИЕ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82955" y="6406818"/>
            <a:ext cx="4819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ВОВЛЕЧЕННОСТЬ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8606" y="1678796"/>
            <a:ext cx="156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Противники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26812" y="4168742"/>
            <a:ext cx="240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Тихие саботажники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6568006" y="1678796"/>
            <a:ext cx="38130" cy="47074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724754" y="3933203"/>
            <a:ext cx="11193926" cy="77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628771" y="1672024"/>
            <a:ext cx="176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Вовлеченные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28771" y="4119209"/>
            <a:ext cx="359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Последователи вовлеченных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27403" y="2088569"/>
            <a:ext cx="54519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Lato Light"/>
                <a:ea typeface="Verdana" pitchFamily="34" charset="0"/>
                <a:cs typeface="Verdana" pitchFamily="34" charset="0"/>
              </a:rPr>
              <a:t>Активны в разных темах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Lato Light"/>
                <a:ea typeface="Verdana" pitchFamily="34" charset="0"/>
                <a:cs typeface="Verdana" pitchFamily="34" charset="0"/>
              </a:rPr>
              <a:t>Организуют коллективные обсуждения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Lato Light"/>
                <a:ea typeface="Verdana" pitchFamily="34" charset="0"/>
                <a:cs typeface="Verdana" pitchFamily="34" charset="0"/>
              </a:rPr>
              <a:t>Демонстрируют личный пример, вовлекают других</a:t>
            </a:r>
            <a:endParaRPr lang="ru-RU" sz="1600" dirty="0"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06136" y="4628005"/>
            <a:ext cx="5585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Lato Light"/>
                <a:ea typeface="Verdana" pitchFamily="34" charset="0"/>
                <a:cs typeface="Verdana" pitchFamily="34" charset="0"/>
              </a:rPr>
              <a:t>Исключают саботаж, оказывают поддержку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Lato Light"/>
                <a:ea typeface="Verdana" pitchFamily="34" charset="0"/>
                <a:cs typeface="Verdana" pitchFamily="34" charset="0"/>
              </a:rPr>
              <a:t>Не отказываются участвовать в обсуждениях и пробах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Lato Light"/>
                <a:ea typeface="Verdana" pitchFamily="34" charset="0"/>
                <a:cs typeface="Verdana" pitchFamily="34" charset="0"/>
              </a:rPr>
              <a:t>Готовы выполнять понятные им задачи, запросы</a:t>
            </a:r>
            <a:endParaRPr lang="ru-RU" sz="1600" dirty="0"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7266" y="2199001"/>
            <a:ext cx="5717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Lato Light"/>
                <a:ea typeface="Verdana" pitchFamily="34" charset="0"/>
                <a:cs typeface="Verdana" pitchFamily="34" charset="0"/>
              </a:rPr>
              <a:t>Демонстрируют позицию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Lato Light"/>
                <a:ea typeface="Verdana" pitchFamily="34" charset="0"/>
                <a:cs typeface="Verdana" pitchFamily="34" charset="0"/>
              </a:rPr>
              <a:t>Открыто высказывают свое негативное отношение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Lato Light"/>
                <a:ea typeface="Verdana" pitchFamily="34" charset="0"/>
                <a:cs typeface="Verdana" pitchFamily="34" charset="0"/>
              </a:rPr>
              <a:t>Создают напряженные ситуации с Вовлеченными</a:t>
            </a:r>
            <a:endParaRPr lang="ru-RU" sz="1600" dirty="0"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19668" y="4458727"/>
            <a:ext cx="557103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Lato Light"/>
                <a:ea typeface="Verdana" pitchFamily="34" charset="0"/>
                <a:cs typeface="Verdana" pitchFamily="34" charset="0"/>
              </a:rPr>
              <a:t>Замалчивают позицию</a:t>
            </a: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Lato Light"/>
                <a:ea typeface="Verdana" pitchFamily="34" charset="0"/>
                <a:cs typeface="Verdana" pitchFamily="34" charset="0"/>
              </a:rPr>
              <a:t>Публично соглашаются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Lato Light"/>
                <a:ea typeface="Verdana" pitchFamily="34" charset="0"/>
                <a:cs typeface="Verdana" pitchFamily="34" charset="0"/>
              </a:rPr>
              <a:t>По «объективным причинам» не выполняют обязательства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80623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128001" y="0"/>
            <a:ext cx="406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89836" y="3182832"/>
            <a:ext cx="4964491" cy="2076533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spcBef>
                <a:spcPts val="1000"/>
              </a:spcBef>
            </a:pPr>
            <a:r>
              <a:rPr lang="ru-RU" sz="2000" b="1" dirty="0">
                <a:latin typeface="+mn-lt"/>
                <a:ea typeface="+mn-ea"/>
                <a:cs typeface="+mn-cs"/>
              </a:rPr>
              <a:t>Анна Волобуева</a:t>
            </a:r>
            <a:br>
              <a:rPr lang="ru-RU" sz="2000" b="1" dirty="0">
                <a:latin typeface="+mn-lt"/>
                <a:ea typeface="+mn-ea"/>
                <a:cs typeface="+mn-cs"/>
              </a:rPr>
            </a:br>
            <a:r>
              <a:rPr lang="ru-RU" sz="1400" dirty="0">
                <a:latin typeface="+mn-lt"/>
                <a:ea typeface="+mn-ea"/>
                <a:cs typeface="+mn-cs"/>
              </a:rPr>
              <a:t>Управляющий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>партнер</a:t>
            </a:r>
            <a:br>
              <a:rPr lang="ru-RU" sz="1400" dirty="0" smtClean="0"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atin typeface="+mn-lt"/>
                <a:ea typeface="+mn-ea"/>
                <a:cs typeface="+mn-cs"/>
              </a:rPr>
              <a:t>Центра </a:t>
            </a:r>
            <a:r>
              <a:rPr lang="ru-RU" sz="1400" dirty="0">
                <a:latin typeface="+mn-lt"/>
                <a:ea typeface="+mn-ea"/>
                <a:cs typeface="+mn-cs"/>
              </a:rPr>
              <a:t>Командных Компетенций</a:t>
            </a:r>
            <a:endParaRPr lang="ru-RU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" y="5153682"/>
            <a:ext cx="2525723" cy="890862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072C91B2-E6EF-5C40-BFE3-106F53BB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954" y="5405631"/>
            <a:ext cx="1075763" cy="387844"/>
          </a:xfrm>
          <a:prstGeom prst="rect">
            <a:avLst/>
          </a:prstGeom>
        </p:spPr>
      </p:pic>
      <p:sp>
        <p:nvSpPr>
          <p:cNvPr id="6" name="Google Shape;60;p14"/>
          <p:cNvSpPr txBox="1">
            <a:spLocks/>
          </p:cNvSpPr>
          <p:nvPr/>
        </p:nvSpPr>
        <p:spPr>
          <a:xfrm>
            <a:off x="511567" y="2182713"/>
            <a:ext cx="6549238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руководитель проектов национального, федерального, регионального уровней 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преподаватель курсов МВА, МРА, МРР (МГУ, МГУУ Правительства </a:t>
            </a:r>
            <a:r>
              <a:rPr lang="ru-RU" sz="1700" dirty="0" err="1" smtClean="0">
                <a:ea typeface="Lato Light" panose="020F0502020204030203" pitchFamily="34" charset="0"/>
                <a:cs typeface="Lato Light" panose="020F0502020204030203" pitchFamily="34" charset="0"/>
              </a:rPr>
              <a:t>г.Москвы</a:t>
            </a: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, ВШГУ РАНХиГС, МШБ ФУ Правительства РФ, УрФУ и др.)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разработчик программ развития для корпоративных </a:t>
            </a: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университетов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ea typeface="Lato Light" panose="020F0502020204030203" pitchFamily="34" charset="0"/>
                <a:cs typeface="Lato Light" panose="020F0502020204030203" pitchFamily="34" charset="0"/>
              </a:rPr>
              <a:t>р</a:t>
            </a: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уководитель проектов в государственных органах РФ</a:t>
            </a:r>
            <a:endParaRPr lang="ru-RU" sz="1700" dirty="0" smtClean="0"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автор статей в научной  и деловой прессе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sz="17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Google Shape;60;p14"/>
          <p:cNvSpPr txBox="1">
            <a:spLocks/>
          </p:cNvSpPr>
          <p:nvPr/>
        </p:nvSpPr>
        <p:spPr>
          <a:xfrm>
            <a:off x="511567" y="593196"/>
            <a:ext cx="8263166" cy="17449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эксперт высшего экспертного совета кафедры Технологии Командного Менеджмента АСТ (Академии Социальных Технологий)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исследователь, </a:t>
            </a: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практик развития управленческих команд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автор модели «Механизм вовлечения: 4 драйвера»;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700" dirty="0" smtClean="0">
                <a:ea typeface="Lato Light" panose="020F0502020204030203" pitchFamily="34" charset="0"/>
                <a:cs typeface="Lato Light" panose="020F0502020204030203" pitchFamily="34" charset="0"/>
              </a:rPr>
              <a:t>тренер (более 20 лет)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418" y="722454"/>
            <a:ext cx="3545910" cy="35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4"/>
          <p:cNvCxnSpPr/>
          <p:nvPr/>
        </p:nvCxnSpPr>
        <p:spPr>
          <a:xfrm flipV="1">
            <a:off x="705142" y="1678796"/>
            <a:ext cx="0" cy="467845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05142" y="6403971"/>
            <a:ext cx="11233151" cy="2902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 rot="16200000">
            <a:off x="-79359" y="3207645"/>
            <a:ext cx="1197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ВЛИЯНИЕ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82955" y="6406818"/>
            <a:ext cx="4819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ВОВЛЕЧЕННОСТЬ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8606" y="1678796"/>
            <a:ext cx="156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Противники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8606" y="4924760"/>
            <a:ext cx="240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Тихие саботажники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6568006" y="1678796"/>
            <a:ext cx="38130" cy="47074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705142" y="4822857"/>
            <a:ext cx="11193926" cy="77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628771" y="1672024"/>
            <a:ext cx="176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Вовлеченные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37691" y="4924760"/>
            <a:ext cx="359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Последователи вовлеченных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15979" y="1932784"/>
            <a:ext cx="5525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Активировать разъяснение смысла и необходимого видения</a:t>
            </a:r>
          </a:p>
          <a:p>
            <a:pPr defTabSz="1219170">
              <a:defRPr/>
            </a:pPr>
            <a:endParaRPr lang="ru-RU" sz="2400" b="1" kern="0" dirty="0">
              <a:solidFill>
                <a:srgbClr val="6600FF"/>
              </a:solidFill>
              <a:latin typeface="Rostelecom Basis" panose="020B0503030604040103" pitchFamily="34" charset="0"/>
              <a:cs typeface="Trebuchet M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37691" y="2424790"/>
            <a:ext cx="6142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Публично спрашивать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Зачем, для чего, по твоему мнению?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В чем важность именно сейчас?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207729" y="3183638"/>
            <a:ext cx="41478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Научить диалогу с Противниками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Расскажи подробнее…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Как думаешь, что сделать, чтобы…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Интересно…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628771" y="416226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Научить замечать вклад Последователей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Спасибо тебе за… Хорошо, что ты …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519363" y="315153"/>
            <a:ext cx="11399317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Так влияет подготовленный руководитель </a:t>
            </a:r>
            <a:endParaRPr lang="ru-RU" dirty="0"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4"/>
          <p:cNvCxnSpPr/>
          <p:nvPr/>
        </p:nvCxnSpPr>
        <p:spPr>
          <a:xfrm flipV="1">
            <a:off x="705142" y="1678796"/>
            <a:ext cx="0" cy="467845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05142" y="6403971"/>
            <a:ext cx="11233151" cy="2902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 rot="16200000">
            <a:off x="-79359" y="3207645"/>
            <a:ext cx="1197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ВЛИЯНИЕ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82955" y="6406818"/>
            <a:ext cx="4819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ВОВЛЕЧЕННОСТЬ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8606" y="1678796"/>
            <a:ext cx="156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Противники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8606" y="4924760"/>
            <a:ext cx="240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Тихие саботажники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6568006" y="1678796"/>
            <a:ext cx="38130" cy="47074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705142" y="4822857"/>
            <a:ext cx="11193926" cy="77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628771" y="1672024"/>
            <a:ext cx="176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Вовлеченные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37691" y="4924760"/>
            <a:ext cx="359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Последователи вовлеченных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15979" y="1932784"/>
            <a:ext cx="5525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Активировать разъяснение смысла и необходимого видения</a:t>
            </a:r>
          </a:p>
          <a:p>
            <a:pPr defTabSz="1219170">
              <a:defRPr/>
            </a:pPr>
            <a:endParaRPr lang="ru-RU" sz="2400" b="1" kern="0" dirty="0">
              <a:solidFill>
                <a:srgbClr val="6600FF"/>
              </a:solidFill>
              <a:latin typeface="Rostelecom Basis" panose="020B0503030604040103" pitchFamily="34" charset="0"/>
              <a:cs typeface="Trebuchet M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37691" y="2424790"/>
            <a:ext cx="6142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Публично спрашивать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Зачем, для чего, по твоему мнению?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В чем важность именно сейчас?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207729" y="3183638"/>
            <a:ext cx="41478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Научить диалогу с Противниками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Расскажи подробнее…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Как думаешь, что сделать, чтобы…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Интересно…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628771" y="416226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Научить замечать вклад Последователей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Спасибо тебе за… Хорошо, что ты …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643464" y="5212742"/>
            <a:ext cx="5497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Поддерживать инициативы и поощрять результаты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665177" y="5627042"/>
            <a:ext cx="4725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Спасибо за… Отлично, что…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Благодаря тебе …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519363" y="315153"/>
            <a:ext cx="11399317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Так влияет подготовленный руководитель </a:t>
            </a:r>
            <a:endParaRPr lang="ru-RU" dirty="0"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8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4"/>
          <p:cNvCxnSpPr/>
          <p:nvPr/>
        </p:nvCxnSpPr>
        <p:spPr>
          <a:xfrm flipV="1">
            <a:off x="705142" y="1678796"/>
            <a:ext cx="0" cy="467845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05142" y="6403971"/>
            <a:ext cx="11233151" cy="2902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 rot="16200000">
            <a:off x="-79359" y="3207645"/>
            <a:ext cx="1197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ВЛИЯНИЕ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82955" y="6406818"/>
            <a:ext cx="4819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ВОВЛЕЧЕННОСТЬ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8606" y="1678796"/>
            <a:ext cx="156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Противники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8606" y="4924760"/>
            <a:ext cx="240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Тихие саботажники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6568006" y="1678796"/>
            <a:ext cx="38130" cy="47074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705142" y="4822857"/>
            <a:ext cx="11193926" cy="77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628771" y="1672024"/>
            <a:ext cx="176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Вовлеченные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37691" y="4924760"/>
            <a:ext cx="359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Последователи вовлеченных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18606" y="2279159"/>
            <a:ext cx="3897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Диагностика (смысл? видение?)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Что именно не так?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В чем риски?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538853" y="3077252"/>
            <a:ext cx="40291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Коррекция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Это важно…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Нужен вот такой результат…. Что учесть…? Что стоит сделать?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18606" y="4159698"/>
            <a:ext cx="5619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Проявление уважения</a:t>
            </a:r>
            <a:endParaRPr lang="ru-RU" sz="1600" kern="0" dirty="0">
              <a:solidFill>
                <a:schemeClr val="tx1">
                  <a:lumMod val="50000"/>
                  <a:lumOff val="50000"/>
                </a:schemeClr>
              </a:solidFill>
              <a:cs typeface="Trebuchet MS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Спасибо, что сказал. Надо бы подумать (учесть)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18606" y="1990434"/>
            <a:ext cx="61337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Выяснять, уточнять, интересоваться, информировать.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endParaRPr lang="ru-RU" sz="1400" kern="0" dirty="0">
              <a:solidFill>
                <a:srgbClr val="669900"/>
              </a:solidFill>
              <a:cs typeface="Trebuchet M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15979" y="1932784"/>
            <a:ext cx="5525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Активировать разъяснение смысла и необходимого видения</a:t>
            </a:r>
          </a:p>
          <a:p>
            <a:pPr defTabSz="1219170">
              <a:defRPr/>
            </a:pPr>
            <a:endParaRPr lang="ru-RU" sz="2400" b="1" kern="0" dirty="0">
              <a:solidFill>
                <a:srgbClr val="6600FF"/>
              </a:solidFill>
              <a:latin typeface="Rostelecom Basis" panose="020B0503030604040103" pitchFamily="34" charset="0"/>
              <a:cs typeface="Trebuchet M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37691" y="2424790"/>
            <a:ext cx="6142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Публично спрашивать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Зачем, для чего, по твоему мнению?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В чем важность именно сейчас?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207729" y="3183638"/>
            <a:ext cx="41478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Научить диалогу с Противниками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Расскажи подробнее…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Как думаешь, что сделать, чтобы…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Интересно…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628771" y="416226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Научить замечать вклад Последователей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Спасибо тебе за… Хорошо, что ты …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643464" y="5212742"/>
            <a:ext cx="5497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Поддерживать инициативы и поощрять результаты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665177" y="5627042"/>
            <a:ext cx="4725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Спасибо за… Отлично, что…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Благодаря тебе …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519363" y="315153"/>
            <a:ext cx="11399317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Так влияет подготовленный руководитель </a:t>
            </a:r>
            <a:endParaRPr lang="ru-RU" dirty="0"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4"/>
          <p:cNvCxnSpPr/>
          <p:nvPr/>
        </p:nvCxnSpPr>
        <p:spPr>
          <a:xfrm flipV="1">
            <a:off x="705142" y="1678796"/>
            <a:ext cx="0" cy="467845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05142" y="6403971"/>
            <a:ext cx="11233151" cy="2902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 rot="16200000">
            <a:off x="-79359" y="3207645"/>
            <a:ext cx="1197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ВЛИЯНИЕ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582955" y="6406818"/>
            <a:ext cx="4819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a typeface="Verdana" pitchFamily="34" charset="0"/>
                <a:cs typeface="Verdana" pitchFamily="34" charset="0"/>
              </a:rPr>
              <a:t>ВОВЛЕЧЕННОСТЬ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8606" y="1678796"/>
            <a:ext cx="1567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Противники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8606" y="4924760"/>
            <a:ext cx="2405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Тихие саботажники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6568006" y="1678796"/>
            <a:ext cx="38130" cy="47074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705142" y="4822857"/>
            <a:ext cx="11193926" cy="772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628771" y="1672024"/>
            <a:ext cx="176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Вовлеченные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37691" y="4924760"/>
            <a:ext cx="359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57347"/>
                </a:solidFill>
                <a:latin typeface="Lato Light"/>
                <a:ea typeface="Verdana" pitchFamily="34" charset="0"/>
                <a:cs typeface="Verdana" pitchFamily="34" charset="0"/>
              </a:rPr>
              <a:t>Последователи вовлеченных</a:t>
            </a:r>
            <a:endParaRPr lang="ru-RU" b="1" dirty="0">
              <a:solidFill>
                <a:srgbClr val="D57347"/>
              </a:solidFill>
              <a:latin typeface="Lato Ligh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18606" y="2279159"/>
            <a:ext cx="3897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Диагностика (смысл? видение?)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Что именно не так?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В чем риски?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538853" y="3077252"/>
            <a:ext cx="40291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Коррекция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Это важно…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Нужен вот такой результат…. Что учесть…? Что стоит сделать?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18606" y="4159698"/>
            <a:ext cx="5619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Проявление уважения</a:t>
            </a:r>
            <a:endParaRPr lang="ru-RU" sz="1600" kern="0" dirty="0">
              <a:solidFill>
                <a:schemeClr val="tx1">
                  <a:lumMod val="50000"/>
                  <a:lumOff val="50000"/>
                </a:schemeClr>
              </a:solidFill>
              <a:cs typeface="Trebuchet MS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Спасибо, что сказал. Надо бы подумать (учесть)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18606" y="1990434"/>
            <a:ext cx="61337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Выяснять, уточнять, интересоваться, информировать.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endParaRPr lang="ru-RU" sz="1400" kern="0" dirty="0">
              <a:solidFill>
                <a:srgbClr val="669900"/>
              </a:solidFill>
              <a:cs typeface="Trebuchet M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15979" y="1932784"/>
            <a:ext cx="5525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Активировать разъяснение смысла и необходимого видения</a:t>
            </a:r>
          </a:p>
          <a:p>
            <a:pPr defTabSz="1219170">
              <a:defRPr/>
            </a:pPr>
            <a:endParaRPr lang="ru-RU" sz="2400" b="1" kern="0" dirty="0">
              <a:solidFill>
                <a:srgbClr val="6600FF"/>
              </a:solidFill>
              <a:latin typeface="Rostelecom Basis" panose="020B0503030604040103" pitchFamily="34" charset="0"/>
              <a:cs typeface="Trebuchet M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37691" y="2424790"/>
            <a:ext cx="6142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Публично спрашивать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Зачем, для чего, по твоему мнению?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В чем важность именно сейчас?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207729" y="3183638"/>
            <a:ext cx="41478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Научить диалогу с Противниками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Расскажи подробнее…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Как думаешь, что сделать, чтобы…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Интересно…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628771" y="416226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ru-RU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Научить замечать вклад Последователей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Спасибо тебе за… Хорошо, что ты …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19974" y="5185417"/>
            <a:ext cx="5748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Оставить возможность присоединиться, замечать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57748" y="5620034"/>
            <a:ext cx="5710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Видишь себя в задаче?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Что для тебя важно сейчас?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643464" y="5212742"/>
            <a:ext cx="54978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kern="0" dirty="0">
                <a:solidFill>
                  <a:srgbClr val="669900"/>
                </a:solidFill>
                <a:cs typeface="Trebuchet MS"/>
              </a:rPr>
              <a:t>Поддерживать инициативы и поощрять результаты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665177" y="5627042"/>
            <a:ext cx="4725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Спасибо за… Отлично, что…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Trebuchet MS"/>
              </a:rPr>
              <a:t>Благодаря тебе …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519363" y="315153"/>
            <a:ext cx="11399317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Так влияет подготовленный руководитель </a:t>
            </a:r>
            <a:endParaRPr lang="ru-RU" dirty="0"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352740"/>
            <a:ext cx="104902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Команда как ресурс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29713" y="2111129"/>
            <a:ext cx="4717143" cy="268535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У кого из сотрудников какой драйвер больше прокачан?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Как Вы можете опираться на их навыки применения этих драйверов?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Хотите команду? Опирайтесь на сильных.</a:t>
            </a:r>
            <a:endParaRPr lang="en-US" sz="2000" dirty="0" smtClean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27743" y="2005659"/>
            <a:ext cx="5533882" cy="3771027"/>
            <a:chOff x="627743" y="2005659"/>
            <a:chExt cx="5533882" cy="3771027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627743" y="2005659"/>
              <a:ext cx="5416785" cy="3771027"/>
              <a:chOff x="3155937" y="2121773"/>
              <a:chExt cx="5416785" cy="3771027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6204988" y="2121773"/>
                <a:ext cx="2317859" cy="1546375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4" tIns="14402" rIns="28804" bIns="14402" rtlCol="0" anchor="t"/>
              <a:lstStyle/>
              <a:p>
                <a:pPr algn="ctr"/>
                <a:r>
                  <a:rPr lang="ru-RU" b="1" dirty="0">
                    <a:solidFill>
                      <a:srgbClr val="D57347"/>
                    </a:solidFill>
                    <a:ea typeface="Roboto" panose="02000000000000000000" pitchFamily="2" charset="0"/>
                  </a:rPr>
                  <a:t>СМЫСЛ</a:t>
                </a: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6254863" y="3939703"/>
                <a:ext cx="2317859" cy="1546375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4" tIns="14402" rIns="28804" bIns="14402" rtlCol="0" anchor="t"/>
              <a:lstStyle/>
              <a:p>
                <a:pPr algn="ctr"/>
                <a:r>
                  <a:rPr lang="ru-RU" b="1" dirty="0">
                    <a:solidFill>
                      <a:srgbClr val="D57347"/>
                    </a:solidFill>
                    <a:ea typeface="Roboto" panose="02000000000000000000" pitchFamily="2" charset="0"/>
                  </a:rPr>
                  <a:t>ВИДЕНИЕ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3390835" y="2157879"/>
                <a:ext cx="2317859" cy="1546375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4" tIns="14402" rIns="28804" bIns="14402" rtlCol="0" anchor="t"/>
              <a:lstStyle/>
              <a:p>
                <a:pPr lvl="0" algn="ctr" eaLnBrk="1" hangingPunct="1"/>
                <a:r>
                  <a:rPr lang="ru-RU" b="1" dirty="0">
                    <a:solidFill>
                      <a:srgbClr val="D57347"/>
                    </a:solidFill>
                    <a:ea typeface="Roboto" panose="02000000000000000000" pitchFamily="2" charset="0"/>
                  </a:rPr>
                  <a:t>ЭМОЦИИ</a:t>
                </a: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3432412" y="3939702"/>
                <a:ext cx="2317859" cy="1546375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804" tIns="14402" rIns="28804" bIns="14402" rtlCol="0" anchor="t"/>
              <a:lstStyle/>
              <a:p>
                <a:pPr lvl="0" algn="ctr" eaLnBrk="1" hangingPunct="1"/>
                <a:r>
                  <a:rPr lang="ru-RU" b="1" dirty="0">
                    <a:solidFill>
                      <a:srgbClr val="D57347"/>
                    </a:solidFill>
                    <a:ea typeface="Roboto" panose="02000000000000000000" pitchFamily="2" charset="0"/>
                  </a:rPr>
                  <a:t>ДЕЙСТВИЕ</a:t>
                </a:r>
              </a:p>
            </p:txBody>
          </p:sp>
          <p:cxnSp>
            <p:nvCxnSpPr>
              <p:cNvPr id="14" name="Прямая соединительная линия 13"/>
              <p:cNvCxnSpPr/>
              <p:nvPr/>
            </p:nvCxnSpPr>
            <p:spPr>
              <a:xfrm flipH="1">
                <a:off x="5965405" y="2121773"/>
                <a:ext cx="10906" cy="3771027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 flipH="1">
                <a:off x="3155937" y="3732574"/>
                <a:ext cx="5366910" cy="42587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Прямоугольник с одним вырезанным углом 15"/>
            <p:cNvSpPr/>
            <p:nvPr/>
          </p:nvSpPr>
          <p:spPr>
            <a:xfrm>
              <a:off x="3898009" y="2731394"/>
              <a:ext cx="1265623" cy="47897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ФИО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с одним вырезанным углом 16"/>
            <p:cNvSpPr/>
            <p:nvPr/>
          </p:nvSpPr>
          <p:spPr>
            <a:xfrm>
              <a:off x="1824690" y="2920719"/>
              <a:ext cx="1265623" cy="47897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ФИО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с одним вырезанным углом 17"/>
            <p:cNvSpPr/>
            <p:nvPr/>
          </p:nvSpPr>
          <p:spPr>
            <a:xfrm>
              <a:off x="1022099" y="2550233"/>
              <a:ext cx="1265623" cy="47897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ФИО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с одним вырезанным углом 19"/>
            <p:cNvSpPr/>
            <p:nvPr/>
          </p:nvSpPr>
          <p:spPr>
            <a:xfrm>
              <a:off x="689138" y="4334775"/>
              <a:ext cx="1265623" cy="47897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ФИО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с одним вырезанным углом 20"/>
            <p:cNvSpPr/>
            <p:nvPr/>
          </p:nvSpPr>
          <p:spPr>
            <a:xfrm>
              <a:off x="1737704" y="4596775"/>
              <a:ext cx="1265623" cy="47897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ФИО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" name="Прямоугольник с одним вырезанным углом 21"/>
            <p:cNvSpPr/>
            <p:nvPr/>
          </p:nvSpPr>
          <p:spPr>
            <a:xfrm>
              <a:off x="3924325" y="4357289"/>
              <a:ext cx="1265623" cy="47897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ФИО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3" name="Прямоугольник с одним вырезанным углом 22"/>
            <p:cNvSpPr/>
            <p:nvPr/>
          </p:nvSpPr>
          <p:spPr>
            <a:xfrm>
              <a:off x="4896002" y="4624140"/>
              <a:ext cx="1265623" cy="47897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ФИО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4" name="Прямоугольник с одним вырезанным углом 23"/>
            <p:cNvSpPr/>
            <p:nvPr/>
          </p:nvSpPr>
          <p:spPr>
            <a:xfrm>
              <a:off x="3758598" y="5071792"/>
              <a:ext cx="1265623" cy="478972"/>
            </a:xfrm>
            <a:prstGeom prst="snip1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ФИО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7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352740"/>
            <a:ext cx="104902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Важно учесть руководителям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7743" y="1652707"/>
            <a:ext cx="11419114" cy="445506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Самим разобраться! Что это, как работает, как на это влиять.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Научиться определять барьеры вовлеченности в повседневной речи сотрудников.</a:t>
            </a:r>
            <a:endParaRPr lang="en-US" sz="2000" dirty="0" smtClean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Разобраться со своей вовлеченностью: во что вовлекаюсь, а во что нет и почему.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«Начистить медали» - гордитесь тем, что уже делаете сами, Ваши коллеги равного статуса, влияя на вовлеченность других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Прекратить «</a:t>
            </a:r>
            <a:r>
              <a:rPr lang="ru-RU" sz="2000" dirty="0" err="1" smtClean="0">
                <a:ea typeface="Verdana" panose="020B0604030504040204" pitchFamily="34" charset="0"/>
                <a:cs typeface="Arial" panose="020B0604020202020204" pitchFamily="34" charset="0"/>
              </a:rPr>
              <a:t>хомячить</a:t>
            </a: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» – делитесь сами, инициативно запрашивайте опыт других.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Разнообразьте свой стиль вовлечения. Усильте драйверы, которых не хватает!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Делайте! Спрашивайте! Интересуйтесь!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endParaRPr lang="ru-RU" sz="2000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8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FDA1AA24-6617-410F-80E0-422AEFEDB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05915" y="0"/>
            <a:ext cx="4821906" cy="685800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средней длины"/>
          <p:cNvSpPr txBox="1"/>
          <p:nvPr/>
        </p:nvSpPr>
        <p:spPr>
          <a:xfrm>
            <a:off x="1765081" y="1241864"/>
            <a:ext cx="3997090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7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Gramatika Medium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Частые </a:t>
            </a:r>
          </a:p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ошибки </a:t>
            </a:r>
          </a:p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chemeClr val="bg1"/>
                </a:solidFill>
              </a:rPr>
              <a:t>HR, HRD, HRBP</a:t>
            </a:r>
            <a:endParaRPr lang="ru-RU" sz="40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и других уважаемых людей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74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2605" r="3688" b="2176"/>
          <a:stretch/>
        </p:blipFill>
        <p:spPr>
          <a:xfrm>
            <a:off x="6277577" y="2220527"/>
            <a:ext cx="1761157" cy="2317468"/>
          </a:xfrm>
          <a:prstGeom prst="rect">
            <a:avLst/>
          </a:prstGeom>
        </p:spPr>
      </p:pic>
      <p:sp>
        <p:nvSpPr>
          <p:cNvPr id="4" name="Текст 6"/>
          <p:cNvSpPr txBox="1">
            <a:spLocks/>
          </p:cNvSpPr>
          <p:nvPr/>
        </p:nvSpPr>
        <p:spPr>
          <a:xfrm>
            <a:off x="6171826" y="4366913"/>
            <a:ext cx="1861640" cy="554873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КОМАНДЫ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(группа до 17 человек)</a:t>
            </a:r>
          </a:p>
        </p:txBody>
      </p:sp>
      <p:sp>
        <p:nvSpPr>
          <p:cNvPr id="6" name="Текст 7"/>
          <p:cNvSpPr txBox="1">
            <a:spLocks/>
          </p:cNvSpPr>
          <p:nvPr/>
        </p:nvSpPr>
        <p:spPr>
          <a:xfrm>
            <a:off x="3624482" y="4366913"/>
            <a:ext cx="1861640" cy="449631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ДРУГОГО</a:t>
            </a:r>
          </a:p>
        </p:txBody>
      </p:sp>
      <p:sp>
        <p:nvSpPr>
          <p:cNvPr id="7" name="Текст 9"/>
          <p:cNvSpPr txBox="1">
            <a:spLocks/>
          </p:cNvSpPr>
          <p:nvPr/>
        </p:nvSpPr>
        <p:spPr>
          <a:xfrm>
            <a:off x="8663052" y="4366913"/>
            <a:ext cx="2278333" cy="554873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ОРГАНИЗАЦИИ 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ru-RU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1133256" y="4308287"/>
            <a:ext cx="1861640" cy="55487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СЕБЯ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48" y="2220527"/>
            <a:ext cx="1397661" cy="199665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8200156" y="1224067"/>
            <a:ext cx="3048628" cy="3020755"/>
            <a:chOff x="8693429" y="2345907"/>
            <a:chExt cx="2016470" cy="187127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93429" y="2360421"/>
              <a:ext cx="1312733" cy="185676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97166" y="2345907"/>
              <a:ext cx="1312733" cy="1856765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6" y="5162376"/>
            <a:ext cx="12200656" cy="1695623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236445"/>
            <a:ext cx="11114314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Корректируем вовлеченность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clrChange>
              <a:clrFrom>
                <a:srgbClr val="EDE9E6"/>
              </a:clrFrom>
              <a:clrTo>
                <a:srgbClr val="EDE9E6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53" y="2360421"/>
            <a:ext cx="1866861" cy="202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0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104902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Ошибки. Смотрим в зеркало…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7743" y="1569535"/>
            <a:ext cx="11419114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Измеряем то, что никому не понятно. Вынуждаем к двойным стандартам.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Штурмим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в стакане»</a:t>
            </a:r>
            <a:endParaRPr lang="ru-RU" sz="2000" b="1" dirty="0" smtClean="0">
              <a:solidFill>
                <a:schemeClr val="bg2">
                  <a:lumMod val="50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7743" y="2722709"/>
            <a:ext cx="11419114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 startAt="2"/>
            </a:pPr>
            <a:r>
              <a:rPr lang="ru-RU" sz="2000" dirty="0">
                <a:ea typeface="Verdana" panose="020B0604030504040204" pitchFamily="34" charset="0"/>
                <a:cs typeface="Arial" panose="020B0604020202020204" pitchFamily="34" charset="0"/>
              </a:rPr>
              <a:t>Спускаем показатели и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ждем планы</a:t>
            </a: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 развития от «западающих и отстающих»</a:t>
            </a:r>
            <a:endParaRPr lang="ru-RU" i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27743" y="3568106"/>
            <a:ext cx="1141911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 startAt="3"/>
            </a:pPr>
            <a:r>
              <a:rPr lang="ru-RU" dirty="0" smtClean="0"/>
              <a:t>Руководители как не понимали, так и не понимают особенности вовлеченности, чем она отличается от удовлетворенности, мотивации, лояльности,  </a:t>
            </a:r>
            <a:r>
              <a:rPr lang="en-US" dirty="0" err="1" smtClean="0"/>
              <a:t>eNPS</a:t>
            </a:r>
            <a:r>
              <a:rPr lang="ru-RU" dirty="0" smtClean="0"/>
              <a:t> но «готовы все исправить»</a:t>
            </a: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7743" y="4659725"/>
            <a:ext cx="11419114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 startAt="4"/>
            </a:pPr>
            <a:r>
              <a:rPr lang="ru-RU" dirty="0" smtClean="0"/>
              <a:t>Руководителям понятно, что не так, но ЧТО ДЕЛАТЬ толком не знает ни кто. Далее – формальные, малоосмысленные действия.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7743" y="5751344"/>
            <a:ext cx="11259457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5">
                  <a:lumMod val="50000"/>
                </a:schemeClr>
              </a:buClr>
              <a:buSzPct val="150000"/>
              <a:buFont typeface="+mj-lt"/>
              <a:buAutoNum type="arabicPeriod" startAt="5"/>
            </a:pPr>
            <a:r>
              <a:rPr lang="ru-RU" dirty="0" smtClean="0"/>
              <a:t>Работу с вовлекающей средой превращаем в </a:t>
            </a:r>
            <a:r>
              <a:rPr lang="en-US" dirty="0" smtClean="0"/>
              <a:t>HR-</a:t>
            </a:r>
            <a:r>
              <a:rPr lang="ru-RU" dirty="0" err="1" smtClean="0"/>
              <a:t>ивентагентство</a:t>
            </a:r>
            <a:r>
              <a:rPr lang="ru-RU" dirty="0" smtClean="0"/>
              <a:t>.</a:t>
            </a:r>
            <a:endParaRPr lang="ru-RU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71285" y="121696"/>
            <a:ext cx="11273971" cy="1475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Вариант для экспресс-анализа мероприятий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271344"/>
              </p:ext>
            </p:extLst>
          </p:nvPr>
        </p:nvGraphicFramePr>
        <p:xfrm>
          <a:off x="1719883" y="2154777"/>
          <a:ext cx="9427089" cy="39323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79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r>
                        <a:rPr lang="ru-RU" sz="2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для поддержки и развития вовлеченности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00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Мероприятие</a:t>
                      </a:r>
                      <a:r>
                        <a:rPr lang="ru-RU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29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Мероприятие 2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И т.д.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360">
                <a:tc>
                  <a:txBody>
                    <a:bodyPr/>
                    <a:lstStyle/>
                    <a:p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" b="1145"/>
          <a:stretch>
            <a:fillRect/>
          </a:stretch>
        </p:blipFill>
        <p:spPr>
          <a:xfrm>
            <a:off x="7013173" y="2209706"/>
            <a:ext cx="533400" cy="533400"/>
          </a:xfrm>
          <a:prstGeom prst="ellipse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82" b="5682"/>
          <a:stretch>
            <a:fillRect/>
          </a:stretch>
        </p:blipFill>
        <p:spPr>
          <a:xfrm>
            <a:off x="8101087" y="2202086"/>
            <a:ext cx="548640" cy="548640"/>
          </a:xfrm>
          <a:prstGeom prst="ellipse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8" r="2468"/>
          <a:stretch>
            <a:fillRect/>
          </a:stretch>
        </p:blipFill>
        <p:spPr>
          <a:xfrm>
            <a:off x="9204241" y="2161860"/>
            <a:ext cx="677546" cy="677546"/>
          </a:xfrm>
          <a:prstGeom prst="ellipse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1" r="10131"/>
          <a:stretch>
            <a:fillRect/>
          </a:stretch>
        </p:blipFill>
        <p:spPr>
          <a:xfrm rot="542316">
            <a:off x="10328059" y="2141878"/>
            <a:ext cx="629368" cy="6293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402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36914" y="1828800"/>
            <a:ext cx="10087430" cy="23948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33343" y="2467428"/>
            <a:ext cx="9999114" cy="2090057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r>
              <a:rPr lang="ru-RU" sz="2800" i="1" dirty="0" smtClean="0">
                <a:solidFill>
                  <a:schemeClr val="tx1"/>
                </a:solidFill>
              </a:rPr>
              <a:t>- Какие инструменты развития Вы используете?</a:t>
            </a:r>
          </a:p>
          <a:p>
            <a:pPr marL="623888"/>
            <a:r>
              <a:rPr lang="ru-RU" sz="2800" i="1" dirty="0" smtClean="0">
                <a:solidFill>
                  <a:schemeClr val="tx1"/>
                </a:solidFill>
              </a:rPr>
              <a:t>- Грабли и бумеранг.</a:t>
            </a:r>
            <a:endParaRPr lang="ru-RU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062162" y="2824162"/>
            <a:ext cx="8067675" cy="80676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366189" y="5077544"/>
            <a:ext cx="129396" cy="12939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3737789" y="3458294"/>
            <a:ext cx="129396" cy="12939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031301" y="2761680"/>
            <a:ext cx="129396" cy="12939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8309789" y="3458294"/>
            <a:ext cx="129396" cy="12939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9681389" y="5077544"/>
            <a:ext cx="129396" cy="12939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Freeform 31"/>
          <p:cNvSpPr>
            <a:spLocks noEditPoints="1"/>
          </p:cNvSpPr>
          <p:nvPr/>
        </p:nvSpPr>
        <p:spPr bwMode="auto">
          <a:xfrm>
            <a:off x="5814114" y="3055268"/>
            <a:ext cx="548674" cy="616170"/>
          </a:xfrm>
          <a:custGeom>
            <a:avLst/>
            <a:gdLst>
              <a:gd name="T0" fmla="*/ 34 w 105"/>
              <a:gd name="T1" fmla="*/ 92 h 118"/>
              <a:gd name="T2" fmla="*/ 25 w 105"/>
              <a:gd name="T3" fmla="*/ 71 h 118"/>
              <a:gd name="T4" fmla="*/ 20 w 105"/>
              <a:gd name="T5" fmla="*/ 53 h 118"/>
              <a:gd name="T6" fmla="*/ 53 w 105"/>
              <a:gd name="T7" fmla="*/ 20 h 118"/>
              <a:gd name="T8" fmla="*/ 85 w 105"/>
              <a:gd name="T9" fmla="*/ 53 h 118"/>
              <a:gd name="T10" fmla="*/ 80 w 105"/>
              <a:gd name="T11" fmla="*/ 71 h 118"/>
              <a:gd name="T12" fmla="*/ 72 w 105"/>
              <a:gd name="T13" fmla="*/ 88 h 118"/>
              <a:gd name="T14" fmla="*/ 53 w 105"/>
              <a:gd name="T15" fmla="*/ 32 h 118"/>
              <a:gd name="T16" fmla="*/ 33 w 105"/>
              <a:gd name="T17" fmla="*/ 52 h 118"/>
              <a:gd name="T18" fmla="*/ 53 w 105"/>
              <a:gd name="T19" fmla="*/ 72 h 118"/>
              <a:gd name="T20" fmla="*/ 72 w 105"/>
              <a:gd name="T21" fmla="*/ 52 h 118"/>
              <a:gd name="T22" fmla="*/ 53 w 105"/>
              <a:gd name="T23" fmla="*/ 32 h 118"/>
              <a:gd name="T24" fmla="*/ 45 w 105"/>
              <a:gd name="T25" fmla="*/ 55 h 118"/>
              <a:gd name="T26" fmla="*/ 51 w 105"/>
              <a:gd name="T27" fmla="*/ 62 h 118"/>
              <a:gd name="T28" fmla="*/ 60 w 105"/>
              <a:gd name="T29" fmla="*/ 46 h 118"/>
              <a:gd name="T30" fmla="*/ 53 w 105"/>
              <a:gd name="T31" fmla="*/ 10 h 118"/>
              <a:gd name="T32" fmla="*/ 53 w 105"/>
              <a:gd name="T33" fmla="*/ 0 h 118"/>
              <a:gd name="T34" fmla="*/ 32 w 105"/>
              <a:gd name="T35" fmla="*/ 15 h 118"/>
              <a:gd name="T36" fmla="*/ 27 w 105"/>
              <a:gd name="T37" fmla="*/ 7 h 118"/>
              <a:gd name="T38" fmla="*/ 7 w 105"/>
              <a:gd name="T39" fmla="*/ 26 h 118"/>
              <a:gd name="T40" fmla="*/ 16 w 105"/>
              <a:gd name="T41" fmla="*/ 31 h 118"/>
              <a:gd name="T42" fmla="*/ 0 w 105"/>
              <a:gd name="T43" fmla="*/ 52 h 118"/>
              <a:gd name="T44" fmla="*/ 11 w 105"/>
              <a:gd name="T45" fmla="*/ 52 h 118"/>
              <a:gd name="T46" fmla="*/ 79 w 105"/>
              <a:gd name="T47" fmla="*/ 7 h 118"/>
              <a:gd name="T48" fmla="*/ 74 w 105"/>
              <a:gd name="T49" fmla="*/ 15 h 118"/>
              <a:gd name="T50" fmla="*/ 98 w 105"/>
              <a:gd name="T51" fmla="*/ 26 h 118"/>
              <a:gd name="T52" fmla="*/ 89 w 105"/>
              <a:gd name="T53" fmla="*/ 31 h 118"/>
              <a:gd name="T54" fmla="*/ 95 w 105"/>
              <a:gd name="T55" fmla="*/ 52 h 118"/>
              <a:gd name="T56" fmla="*/ 105 w 105"/>
              <a:gd name="T57" fmla="*/ 52 h 118"/>
              <a:gd name="T58" fmla="*/ 64 w 105"/>
              <a:gd name="T59" fmla="*/ 95 h 118"/>
              <a:gd name="T60" fmla="*/ 39 w 105"/>
              <a:gd name="T61" fmla="*/ 102 h 118"/>
              <a:gd name="T62" fmla="*/ 36 w 105"/>
              <a:gd name="T63" fmla="*/ 106 h 118"/>
              <a:gd name="T64" fmla="*/ 40 w 105"/>
              <a:gd name="T65" fmla="*/ 110 h 118"/>
              <a:gd name="T66" fmla="*/ 42 w 105"/>
              <a:gd name="T67" fmla="*/ 110 h 118"/>
              <a:gd name="T68" fmla="*/ 64 w 105"/>
              <a:gd name="T69" fmla="*/ 104 h 118"/>
              <a:gd name="T70" fmla="*/ 65 w 105"/>
              <a:gd name="T71" fmla="*/ 104 h 118"/>
              <a:gd name="T72" fmla="*/ 65 w 105"/>
              <a:gd name="T73" fmla="*/ 104 h 118"/>
              <a:gd name="T74" fmla="*/ 70 w 105"/>
              <a:gd name="T75" fmla="*/ 108 h 118"/>
              <a:gd name="T76" fmla="*/ 67 w 105"/>
              <a:gd name="T77" fmla="*/ 112 h 118"/>
              <a:gd name="T78" fmla="*/ 45 w 105"/>
              <a:gd name="T7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5" h="118">
                <a:moveTo>
                  <a:pt x="34" y="92"/>
                </a:moveTo>
                <a:cubicBezTo>
                  <a:pt x="34" y="87"/>
                  <a:pt x="32" y="81"/>
                  <a:pt x="25" y="71"/>
                </a:cubicBezTo>
                <a:cubicBezTo>
                  <a:pt x="22" y="65"/>
                  <a:pt x="20" y="59"/>
                  <a:pt x="20" y="53"/>
                </a:cubicBezTo>
                <a:cubicBezTo>
                  <a:pt x="20" y="35"/>
                  <a:pt x="35" y="20"/>
                  <a:pt x="53" y="20"/>
                </a:cubicBezTo>
                <a:cubicBezTo>
                  <a:pt x="71" y="20"/>
                  <a:pt x="85" y="35"/>
                  <a:pt x="85" y="53"/>
                </a:cubicBezTo>
                <a:cubicBezTo>
                  <a:pt x="85" y="59"/>
                  <a:pt x="84" y="65"/>
                  <a:pt x="80" y="71"/>
                </a:cubicBezTo>
                <a:cubicBezTo>
                  <a:pt x="75" y="79"/>
                  <a:pt x="72" y="84"/>
                  <a:pt x="72" y="88"/>
                </a:cubicBezTo>
                <a:moveTo>
                  <a:pt x="53" y="32"/>
                </a:moveTo>
                <a:cubicBezTo>
                  <a:pt x="42" y="32"/>
                  <a:pt x="33" y="41"/>
                  <a:pt x="33" y="52"/>
                </a:cubicBezTo>
                <a:cubicBezTo>
                  <a:pt x="33" y="63"/>
                  <a:pt x="42" y="72"/>
                  <a:pt x="53" y="72"/>
                </a:cubicBezTo>
                <a:cubicBezTo>
                  <a:pt x="64" y="72"/>
                  <a:pt x="72" y="63"/>
                  <a:pt x="72" y="52"/>
                </a:cubicBezTo>
                <a:cubicBezTo>
                  <a:pt x="72" y="41"/>
                  <a:pt x="64" y="32"/>
                  <a:pt x="53" y="32"/>
                </a:cubicBezTo>
                <a:close/>
                <a:moveTo>
                  <a:pt x="45" y="55"/>
                </a:moveTo>
                <a:cubicBezTo>
                  <a:pt x="51" y="62"/>
                  <a:pt x="51" y="62"/>
                  <a:pt x="51" y="62"/>
                </a:cubicBezTo>
                <a:cubicBezTo>
                  <a:pt x="60" y="46"/>
                  <a:pt x="60" y="46"/>
                  <a:pt x="60" y="46"/>
                </a:cubicBezTo>
                <a:moveTo>
                  <a:pt x="53" y="10"/>
                </a:moveTo>
                <a:cubicBezTo>
                  <a:pt x="53" y="0"/>
                  <a:pt x="53" y="0"/>
                  <a:pt x="53" y="0"/>
                </a:cubicBezTo>
                <a:moveTo>
                  <a:pt x="32" y="15"/>
                </a:moveTo>
                <a:cubicBezTo>
                  <a:pt x="27" y="7"/>
                  <a:pt x="27" y="7"/>
                  <a:pt x="27" y="7"/>
                </a:cubicBezTo>
                <a:moveTo>
                  <a:pt x="7" y="26"/>
                </a:moveTo>
                <a:cubicBezTo>
                  <a:pt x="16" y="31"/>
                  <a:pt x="16" y="31"/>
                  <a:pt x="16" y="31"/>
                </a:cubicBezTo>
                <a:moveTo>
                  <a:pt x="0" y="52"/>
                </a:moveTo>
                <a:cubicBezTo>
                  <a:pt x="11" y="52"/>
                  <a:pt x="11" y="52"/>
                  <a:pt x="11" y="52"/>
                </a:cubicBezTo>
                <a:moveTo>
                  <a:pt x="79" y="7"/>
                </a:moveTo>
                <a:cubicBezTo>
                  <a:pt x="74" y="15"/>
                  <a:pt x="74" y="15"/>
                  <a:pt x="74" y="15"/>
                </a:cubicBezTo>
                <a:moveTo>
                  <a:pt x="98" y="26"/>
                </a:moveTo>
                <a:cubicBezTo>
                  <a:pt x="89" y="31"/>
                  <a:pt x="89" y="31"/>
                  <a:pt x="89" y="31"/>
                </a:cubicBezTo>
                <a:moveTo>
                  <a:pt x="95" y="52"/>
                </a:moveTo>
                <a:cubicBezTo>
                  <a:pt x="105" y="52"/>
                  <a:pt x="105" y="52"/>
                  <a:pt x="105" y="52"/>
                </a:cubicBezTo>
                <a:moveTo>
                  <a:pt x="64" y="95"/>
                </a:moveTo>
                <a:cubicBezTo>
                  <a:pt x="64" y="95"/>
                  <a:pt x="39" y="102"/>
                  <a:pt x="39" y="102"/>
                </a:cubicBezTo>
                <a:cubicBezTo>
                  <a:pt x="37" y="102"/>
                  <a:pt x="36" y="104"/>
                  <a:pt x="36" y="106"/>
                </a:cubicBezTo>
                <a:cubicBezTo>
                  <a:pt x="36" y="108"/>
                  <a:pt x="38" y="110"/>
                  <a:pt x="40" y="110"/>
                </a:cubicBezTo>
                <a:cubicBezTo>
                  <a:pt x="41" y="110"/>
                  <a:pt x="42" y="110"/>
                  <a:pt x="42" y="110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8" y="104"/>
                  <a:pt x="70" y="105"/>
                  <a:pt x="70" y="108"/>
                </a:cubicBezTo>
                <a:cubicBezTo>
                  <a:pt x="70" y="110"/>
                  <a:pt x="69" y="111"/>
                  <a:pt x="67" y="112"/>
                </a:cubicBezTo>
                <a:cubicBezTo>
                  <a:pt x="45" y="118"/>
                  <a:pt x="45" y="118"/>
                  <a:pt x="45" y="118"/>
                </a:cubicBez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" name="Freeform 33"/>
          <p:cNvSpPr>
            <a:spLocks noEditPoints="1"/>
          </p:cNvSpPr>
          <p:nvPr/>
        </p:nvSpPr>
        <p:spPr bwMode="auto">
          <a:xfrm>
            <a:off x="3758868" y="3767372"/>
            <a:ext cx="870791" cy="495901"/>
          </a:xfrm>
          <a:custGeom>
            <a:avLst/>
            <a:gdLst>
              <a:gd name="T0" fmla="*/ 36 w 153"/>
              <a:gd name="T1" fmla="*/ 71 h 87"/>
              <a:gd name="T2" fmla="*/ 36 w 153"/>
              <a:gd name="T3" fmla="*/ 64 h 87"/>
              <a:gd name="T4" fmla="*/ 45 w 153"/>
              <a:gd name="T5" fmla="*/ 56 h 87"/>
              <a:gd name="T6" fmla="*/ 50 w 153"/>
              <a:gd name="T7" fmla="*/ 60 h 87"/>
              <a:gd name="T8" fmla="*/ 43 w 153"/>
              <a:gd name="T9" fmla="*/ 70 h 87"/>
              <a:gd name="T10" fmla="*/ 93 w 153"/>
              <a:gd name="T11" fmla="*/ 63 h 87"/>
              <a:gd name="T12" fmla="*/ 112 w 153"/>
              <a:gd name="T13" fmla="*/ 71 h 87"/>
              <a:gd name="T14" fmla="*/ 113 w 153"/>
              <a:gd name="T15" fmla="*/ 63 h 87"/>
              <a:gd name="T16" fmla="*/ 94 w 153"/>
              <a:gd name="T17" fmla="*/ 77 h 87"/>
              <a:gd name="T18" fmla="*/ 102 w 153"/>
              <a:gd name="T19" fmla="*/ 77 h 87"/>
              <a:gd name="T20" fmla="*/ 104 w 153"/>
              <a:gd name="T21" fmla="*/ 71 h 87"/>
              <a:gd name="T22" fmla="*/ 84 w 153"/>
              <a:gd name="T23" fmla="*/ 83 h 87"/>
              <a:gd name="T24" fmla="*/ 92 w 153"/>
              <a:gd name="T25" fmla="*/ 83 h 87"/>
              <a:gd name="T26" fmla="*/ 94 w 153"/>
              <a:gd name="T27" fmla="*/ 77 h 87"/>
              <a:gd name="T28" fmla="*/ 72 w 153"/>
              <a:gd name="T29" fmla="*/ 85 h 87"/>
              <a:gd name="T30" fmla="*/ 82 w 153"/>
              <a:gd name="T31" fmla="*/ 84 h 87"/>
              <a:gd name="T32" fmla="*/ 49 w 153"/>
              <a:gd name="T33" fmla="*/ 77 h 87"/>
              <a:gd name="T34" fmla="*/ 59 w 153"/>
              <a:gd name="T35" fmla="*/ 59 h 87"/>
              <a:gd name="T36" fmla="*/ 53 w 153"/>
              <a:gd name="T37" fmla="*/ 59 h 87"/>
              <a:gd name="T38" fmla="*/ 42 w 153"/>
              <a:gd name="T39" fmla="*/ 78 h 87"/>
              <a:gd name="T40" fmla="*/ 49 w 153"/>
              <a:gd name="T41" fmla="*/ 77 h 87"/>
              <a:gd name="T42" fmla="*/ 67 w 153"/>
              <a:gd name="T43" fmla="*/ 71 h 87"/>
              <a:gd name="T44" fmla="*/ 63 w 153"/>
              <a:gd name="T45" fmla="*/ 63 h 87"/>
              <a:gd name="T46" fmla="*/ 51 w 153"/>
              <a:gd name="T47" fmla="*/ 75 h 87"/>
              <a:gd name="T48" fmla="*/ 55 w 153"/>
              <a:gd name="T49" fmla="*/ 83 h 87"/>
              <a:gd name="T50" fmla="*/ 71 w 153"/>
              <a:gd name="T51" fmla="*/ 80 h 87"/>
              <a:gd name="T52" fmla="*/ 72 w 153"/>
              <a:gd name="T53" fmla="*/ 72 h 87"/>
              <a:gd name="T54" fmla="*/ 65 w 153"/>
              <a:gd name="T55" fmla="*/ 73 h 87"/>
              <a:gd name="T56" fmla="*/ 60 w 153"/>
              <a:gd name="T57" fmla="*/ 85 h 87"/>
              <a:gd name="T58" fmla="*/ 67 w 153"/>
              <a:gd name="T59" fmla="*/ 85 h 87"/>
              <a:gd name="T60" fmla="*/ 131 w 153"/>
              <a:gd name="T61" fmla="*/ 1 h 87"/>
              <a:gd name="T62" fmla="*/ 127 w 153"/>
              <a:gd name="T63" fmla="*/ 52 h 87"/>
              <a:gd name="T64" fmla="*/ 153 w 153"/>
              <a:gd name="T65" fmla="*/ 41 h 87"/>
              <a:gd name="T66" fmla="*/ 83 w 153"/>
              <a:gd name="T67" fmla="*/ 23 h 87"/>
              <a:gd name="T68" fmla="*/ 75 w 153"/>
              <a:gd name="T69" fmla="*/ 23 h 87"/>
              <a:gd name="T70" fmla="*/ 53 w 153"/>
              <a:gd name="T71" fmla="*/ 34 h 87"/>
              <a:gd name="T72" fmla="*/ 73 w 153"/>
              <a:gd name="T73" fmla="*/ 39 h 87"/>
              <a:gd name="T74" fmla="*/ 113 w 153"/>
              <a:gd name="T75" fmla="*/ 63 h 87"/>
              <a:gd name="T76" fmla="*/ 119 w 153"/>
              <a:gd name="T77" fmla="*/ 54 h 87"/>
              <a:gd name="T78" fmla="*/ 113 w 153"/>
              <a:gd name="T79" fmla="*/ 63 h 87"/>
              <a:gd name="T80" fmla="*/ 39 w 153"/>
              <a:gd name="T81" fmla="*/ 62 h 87"/>
              <a:gd name="T82" fmla="*/ 22 w 153"/>
              <a:gd name="T83" fmla="*/ 57 h 87"/>
              <a:gd name="T84" fmla="*/ 32 w 153"/>
              <a:gd name="T85" fmla="*/ 0 h 87"/>
              <a:gd name="T86" fmla="*/ 37 w 153"/>
              <a:gd name="T87" fmla="*/ 63 h 87"/>
              <a:gd name="T88" fmla="*/ 51 w 153"/>
              <a:gd name="T89" fmla="*/ 2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3" h="87">
                <a:moveTo>
                  <a:pt x="40" y="72"/>
                </a:moveTo>
                <a:cubicBezTo>
                  <a:pt x="39" y="72"/>
                  <a:pt x="37" y="72"/>
                  <a:pt x="36" y="71"/>
                </a:cubicBezTo>
                <a:cubicBezTo>
                  <a:pt x="35" y="70"/>
                  <a:pt x="35" y="69"/>
                  <a:pt x="35" y="67"/>
                </a:cubicBezTo>
                <a:cubicBezTo>
                  <a:pt x="35" y="66"/>
                  <a:pt x="35" y="65"/>
                  <a:pt x="36" y="64"/>
                </a:cubicBezTo>
                <a:cubicBezTo>
                  <a:pt x="42" y="58"/>
                  <a:pt x="42" y="58"/>
                  <a:pt x="42" y="58"/>
                </a:cubicBezTo>
                <a:cubicBezTo>
                  <a:pt x="43" y="57"/>
                  <a:pt x="44" y="56"/>
                  <a:pt x="45" y="56"/>
                </a:cubicBezTo>
                <a:cubicBezTo>
                  <a:pt x="46" y="56"/>
                  <a:pt x="47" y="56"/>
                  <a:pt x="48" y="57"/>
                </a:cubicBezTo>
                <a:cubicBezTo>
                  <a:pt x="49" y="58"/>
                  <a:pt x="50" y="59"/>
                  <a:pt x="50" y="60"/>
                </a:cubicBezTo>
                <a:cubicBezTo>
                  <a:pt x="50" y="62"/>
                  <a:pt x="50" y="63"/>
                  <a:pt x="49" y="64"/>
                </a:cubicBezTo>
                <a:cubicBezTo>
                  <a:pt x="43" y="70"/>
                  <a:pt x="43" y="70"/>
                  <a:pt x="43" y="70"/>
                </a:cubicBezTo>
                <a:cubicBezTo>
                  <a:pt x="42" y="71"/>
                  <a:pt x="41" y="72"/>
                  <a:pt x="40" y="72"/>
                </a:cubicBezTo>
                <a:close/>
                <a:moveTo>
                  <a:pt x="93" y="63"/>
                </a:moveTo>
                <a:cubicBezTo>
                  <a:pt x="93" y="63"/>
                  <a:pt x="104" y="72"/>
                  <a:pt x="107" y="72"/>
                </a:cubicBezTo>
                <a:cubicBezTo>
                  <a:pt x="110" y="73"/>
                  <a:pt x="110" y="72"/>
                  <a:pt x="112" y="71"/>
                </a:cubicBezTo>
                <a:cubicBezTo>
                  <a:pt x="113" y="70"/>
                  <a:pt x="114" y="68"/>
                  <a:pt x="114" y="66"/>
                </a:cubicBezTo>
                <a:cubicBezTo>
                  <a:pt x="114" y="65"/>
                  <a:pt x="113" y="64"/>
                  <a:pt x="113" y="63"/>
                </a:cubicBezTo>
                <a:moveTo>
                  <a:pt x="84" y="69"/>
                </a:moveTo>
                <a:cubicBezTo>
                  <a:pt x="94" y="77"/>
                  <a:pt x="94" y="77"/>
                  <a:pt x="94" y="77"/>
                </a:cubicBezTo>
                <a:cubicBezTo>
                  <a:pt x="95" y="78"/>
                  <a:pt x="96" y="79"/>
                  <a:pt x="98" y="79"/>
                </a:cubicBezTo>
                <a:cubicBezTo>
                  <a:pt x="99" y="79"/>
                  <a:pt x="101" y="79"/>
                  <a:pt x="102" y="77"/>
                </a:cubicBezTo>
                <a:cubicBezTo>
                  <a:pt x="104" y="76"/>
                  <a:pt x="104" y="75"/>
                  <a:pt x="104" y="73"/>
                </a:cubicBezTo>
                <a:cubicBezTo>
                  <a:pt x="104" y="72"/>
                  <a:pt x="104" y="71"/>
                  <a:pt x="104" y="71"/>
                </a:cubicBezTo>
                <a:moveTo>
                  <a:pt x="79" y="79"/>
                </a:moveTo>
                <a:cubicBezTo>
                  <a:pt x="84" y="83"/>
                  <a:pt x="84" y="83"/>
                  <a:pt x="84" y="83"/>
                </a:cubicBezTo>
                <a:cubicBezTo>
                  <a:pt x="85" y="84"/>
                  <a:pt x="86" y="85"/>
                  <a:pt x="88" y="85"/>
                </a:cubicBezTo>
                <a:cubicBezTo>
                  <a:pt x="89" y="85"/>
                  <a:pt x="91" y="85"/>
                  <a:pt x="92" y="83"/>
                </a:cubicBezTo>
                <a:cubicBezTo>
                  <a:pt x="93" y="82"/>
                  <a:pt x="94" y="81"/>
                  <a:pt x="94" y="79"/>
                </a:cubicBezTo>
                <a:cubicBezTo>
                  <a:pt x="94" y="78"/>
                  <a:pt x="94" y="78"/>
                  <a:pt x="94" y="77"/>
                </a:cubicBezTo>
                <a:moveTo>
                  <a:pt x="68" y="83"/>
                </a:moveTo>
                <a:cubicBezTo>
                  <a:pt x="72" y="85"/>
                  <a:pt x="72" y="85"/>
                  <a:pt x="72" y="85"/>
                </a:cubicBezTo>
                <a:cubicBezTo>
                  <a:pt x="72" y="85"/>
                  <a:pt x="75" y="86"/>
                  <a:pt x="77" y="85"/>
                </a:cubicBezTo>
                <a:cubicBezTo>
                  <a:pt x="79" y="85"/>
                  <a:pt x="80" y="85"/>
                  <a:pt x="82" y="84"/>
                </a:cubicBezTo>
                <a:cubicBezTo>
                  <a:pt x="82" y="83"/>
                  <a:pt x="83" y="83"/>
                  <a:pt x="83" y="82"/>
                </a:cubicBezTo>
                <a:moveTo>
                  <a:pt x="49" y="77"/>
                </a:moveTo>
                <a:cubicBezTo>
                  <a:pt x="59" y="66"/>
                  <a:pt x="59" y="66"/>
                  <a:pt x="59" y="66"/>
                </a:cubicBezTo>
                <a:cubicBezTo>
                  <a:pt x="61" y="64"/>
                  <a:pt x="61" y="61"/>
                  <a:pt x="59" y="59"/>
                </a:cubicBezTo>
                <a:cubicBezTo>
                  <a:pt x="58" y="58"/>
                  <a:pt x="57" y="58"/>
                  <a:pt x="55" y="58"/>
                </a:cubicBezTo>
                <a:cubicBezTo>
                  <a:pt x="54" y="58"/>
                  <a:pt x="53" y="59"/>
                  <a:pt x="53" y="59"/>
                </a:cubicBezTo>
                <a:cubicBezTo>
                  <a:pt x="42" y="71"/>
                  <a:pt x="42" y="71"/>
                  <a:pt x="42" y="71"/>
                </a:cubicBezTo>
                <a:cubicBezTo>
                  <a:pt x="40" y="73"/>
                  <a:pt x="41" y="76"/>
                  <a:pt x="42" y="78"/>
                </a:cubicBezTo>
                <a:cubicBezTo>
                  <a:pt x="43" y="78"/>
                  <a:pt x="45" y="79"/>
                  <a:pt x="46" y="79"/>
                </a:cubicBezTo>
                <a:cubicBezTo>
                  <a:pt x="47" y="79"/>
                  <a:pt x="48" y="78"/>
                  <a:pt x="49" y="77"/>
                </a:cubicBezTo>
                <a:close/>
                <a:moveTo>
                  <a:pt x="58" y="81"/>
                </a:moveTo>
                <a:cubicBezTo>
                  <a:pt x="67" y="71"/>
                  <a:pt x="67" y="71"/>
                  <a:pt x="67" y="71"/>
                </a:cubicBezTo>
                <a:cubicBezTo>
                  <a:pt x="69" y="69"/>
                  <a:pt x="69" y="66"/>
                  <a:pt x="67" y="64"/>
                </a:cubicBezTo>
                <a:cubicBezTo>
                  <a:pt x="66" y="63"/>
                  <a:pt x="64" y="63"/>
                  <a:pt x="63" y="63"/>
                </a:cubicBezTo>
                <a:cubicBezTo>
                  <a:pt x="62" y="63"/>
                  <a:pt x="61" y="64"/>
                  <a:pt x="60" y="64"/>
                </a:cubicBezTo>
                <a:cubicBezTo>
                  <a:pt x="51" y="75"/>
                  <a:pt x="51" y="75"/>
                  <a:pt x="51" y="75"/>
                </a:cubicBezTo>
                <a:cubicBezTo>
                  <a:pt x="49" y="77"/>
                  <a:pt x="49" y="80"/>
                  <a:pt x="51" y="82"/>
                </a:cubicBezTo>
                <a:cubicBezTo>
                  <a:pt x="52" y="83"/>
                  <a:pt x="53" y="83"/>
                  <a:pt x="55" y="83"/>
                </a:cubicBezTo>
                <a:cubicBezTo>
                  <a:pt x="56" y="83"/>
                  <a:pt x="57" y="82"/>
                  <a:pt x="58" y="81"/>
                </a:cubicBezTo>
                <a:close/>
                <a:moveTo>
                  <a:pt x="71" y="80"/>
                </a:moveTo>
                <a:cubicBezTo>
                  <a:pt x="72" y="79"/>
                  <a:pt x="72" y="79"/>
                  <a:pt x="72" y="79"/>
                </a:cubicBezTo>
                <a:cubicBezTo>
                  <a:pt x="74" y="77"/>
                  <a:pt x="74" y="74"/>
                  <a:pt x="72" y="72"/>
                </a:cubicBezTo>
                <a:cubicBezTo>
                  <a:pt x="71" y="71"/>
                  <a:pt x="69" y="71"/>
                  <a:pt x="68" y="71"/>
                </a:cubicBezTo>
                <a:cubicBezTo>
                  <a:pt x="67" y="71"/>
                  <a:pt x="66" y="72"/>
                  <a:pt x="65" y="73"/>
                </a:cubicBezTo>
                <a:cubicBezTo>
                  <a:pt x="60" y="79"/>
                  <a:pt x="60" y="79"/>
                  <a:pt x="60" y="79"/>
                </a:cubicBezTo>
                <a:cubicBezTo>
                  <a:pt x="58" y="81"/>
                  <a:pt x="58" y="84"/>
                  <a:pt x="60" y="85"/>
                </a:cubicBezTo>
                <a:cubicBezTo>
                  <a:pt x="61" y="86"/>
                  <a:pt x="62" y="87"/>
                  <a:pt x="64" y="86"/>
                </a:cubicBezTo>
                <a:cubicBezTo>
                  <a:pt x="65" y="86"/>
                  <a:pt x="66" y="86"/>
                  <a:pt x="67" y="85"/>
                </a:cubicBezTo>
                <a:lnTo>
                  <a:pt x="71" y="80"/>
                </a:lnTo>
                <a:close/>
                <a:moveTo>
                  <a:pt x="131" y="1"/>
                </a:moveTo>
                <a:cubicBezTo>
                  <a:pt x="122" y="6"/>
                  <a:pt x="108" y="13"/>
                  <a:pt x="105" y="15"/>
                </a:cubicBezTo>
                <a:cubicBezTo>
                  <a:pt x="107" y="18"/>
                  <a:pt x="116" y="33"/>
                  <a:pt x="127" y="52"/>
                </a:cubicBezTo>
                <a:cubicBezTo>
                  <a:pt x="129" y="54"/>
                  <a:pt x="129" y="54"/>
                  <a:pt x="129" y="54"/>
                </a:cubicBezTo>
                <a:cubicBezTo>
                  <a:pt x="153" y="41"/>
                  <a:pt x="153" y="41"/>
                  <a:pt x="153" y="41"/>
                </a:cubicBezTo>
                <a:moveTo>
                  <a:pt x="109" y="20"/>
                </a:moveTo>
                <a:cubicBezTo>
                  <a:pt x="96" y="15"/>
                  <a:pt x="90" y="23"/>
                  <a:pt x="83" y="23"/>
                </a:cubicBezTo>
                <a:cubicBezTo>
                  <a:pt x="80" y="23"/>
                  <a:pt x="77" y="23"/>
                  <a:pt x="76" y="23"/>
                </a:cubicBezTo>
                <a:cubicBezTo>
                  <a:pt x="76" y="23"/>
                  <a:pt x="76" y="23"/>
                  <a:pt x="75" y="23"/>
                </a:cubicBezTo>
                <a:cubicBezTo>
                  <a:pt x="75" y="23"/>
                  <a:pt x="74" y="23"/>
                  <a:pt x="73" y="23"/>
                </a:cubicBezTo>
                <a:cubicBezTo>
                  <a:pt x="53" y="34"/>
                  <a:pt x="53" y="34"/>
                  <a:pt x="53" y="34"/>
                </a:cubicBezTo>
                <a:cubicBezTo>
                  <a:pt x="43" y="39"/>
                  <a:pt x="53" y="46"/>
                  <a:pt x="56" y="45"/>
                </a:cubicBezTo>
                <a:cubicBezTo>
                  <a:pt x="59" y="45"/>
                  <a:pt x="67" y="41"/>
                  <a:pt x="73" y="39"/>
                </a:cubicBezTo>
                <a:cubicBezTo>
                  <a:pt x="76" y="38"/>
                  <a:pt x="80" y="38"/>
                  <a:pt x="83" y="40"/>
                </a:cubicBezTo>
                <a:cubicBezTo>
                  <a:pt x="92" y="47"/>
                  <a:pt x="111" y="61"/>
                  <a:pt x="113" y="63"/>
                </a:cubicBezTo>
                <a:moveTo>
                  <a:pt x="126" y="50"/>
                </a:moveTo>
                <a:cubicBezTo>
                  <a:pt x="124" y="51"/>
                  <a:pt x="120" y="53"/>
                  <a:pt x="119" y="54"/>
                </a:cubicBezTo>
                <a:cubicBezTo>
                  <a:pt x="119" y="55"/>
                  <a:pt x="118" y="56"/>
                  <a:pt x="117" y="57"/>
                </a:cubicBezTo>
                <a:cubicBezTo>
                  <a:pt x="116" y="59"/>
                  <a:pt x="114" y="62"/>
                  <a:pt x="113" y="63"/>
                </a:cubicBezTo>
                <a:moveTo>
                  <a:pt x="39" y="62"/>
                </a:moveTo>
                <a:cubicBezTo>
                  <a:pt x="39" y="62"/>
                  <a:pt x="39" y="62"/>
                  <a:pt x="39" y="62"/>
                </a:cubicBezTo>
                <a:moveTo>
                  <a:pt x="0" y="39"/>
                </a:moveTo>
                <a:cubicBezTo>
                  <a:pt x="22" y="57"/>
                  <a:pt x="22" y="57"/>
                  <a:pt x="22" y="57"/>
                </a:cubicBezTo>
                <a:cubicBezTo>
                  <a:pt x="53" y="18"/>
                  <a:pt x="53" y="18"/>
                  <a:pt x="53" y="18"/>
                </a:cubicBezTo>
                <a:cubicBezTo>
                  <a:pt x="32" y="0"/>
                  <a:pt x="32" y="0"/>
                  <a:pt x="32" y="0"/>
                </a:cubicBezTo>
                <a:moveTo>
                  <a:pt x="25" y="55"/>
                </a:moveTo>
                <a:cubicBezTo>
                  <a:pt x="31" y="59"/>
                  <a:pt x="37" y="63"/>
                  <a:pt x="37" y="63"/>
                </a:cubicBezTo>
                <a:moveTo>
                  <a:pt x="66" y="27"/>
                </a:moveTo>
                <a:cubicBezTo>
                  <a:pt x="63" y="26"/>
                  <a:pt x="57" y="23"/>
                  <a:pt x="51" y="21"/>
                </a:cubicBez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34"/>
          <p:cNvSpPr>
            <a:spLocks noEditPoints="1"/>
          </p:cNvSpPr>
          <p:nvPr/>
        </p:nvSpPr>
        <p:spPr bwMode="auto">
          <a:xfrm>
            <a:off x="7562339" y="3581520"/>
            <a:ext cx="706437" cy="568167"/>
          </a:xfrm>
          <a:custGeom>
            <a:avLst/>
            <a:gdLst>
              <a:gd name="T0" fmla="*/ 117 w 117"/>
              <a:gd name="T1" fmla="*/ 94 h 94"/>
              <a:gd name="T2" fmla="*/ 0 w 117"/>
              <a:gd name="T3" fmla="*/ 94 h 94"/>
              <a:gd name="T4" fmla="*/ 28 w 117"/>
              <a:gd name="T5" fmla="*/ 69 h 94"/>
              <a:gd name="T6" fmla="*/ 12 w 117"/>
              <a:gd name="T7" fmla="*/ 69 h 94"/>
              <a:gd name="T8" fmla="*/ 12 w 117"/>
              <a:gd name="T9" fmla="*/ 94 h 94"/>
              <a:gd name="T10" fmla="*/ 28 w 117"/>
              <a:gd name="T11" fmla="*/ 94 h 94"/>
              <a:gd name="T12" fmla="*/ 28 w 117"/>
              <a:gd name="T13" fmla="*/ 69 h 94"/>
              <a:gd name="T14" fmla="*/ 54 w 117"/>
              <a:gd name="T15" fmla="*/ 44 h 94"/>
              <a:gd name="T16" fmla="*/ 38 w 117"/>
              <a:gd name="T17" fmla="*/ 44 h 94"/>
              <a:gd name="T18" fmla="*/ 38 w 117"/>
              <a:gd name="T19" fmla="*/ 94 h 94"/>
              <a:gd name="T20" fmla="*/ 54 w 117"/>
              <a:gd name="T21" fmla="*/ 94 h 94"/>
              <a:gd name="T22" fmla="*/ 54 w 117"/>
              <a:gd name="T23" fmla="*/ 44 h 94"/>
              <a:gd name="T24" fmla="*/ 79 w 117"/>
              <a:gd name="T25" fmla="*/ 54 h 94"/>
              <a:gd name="T26" fmla="*/ 63 w 117"/>
              <a:gd name="T27" fmla="*/ 54 h 94"/>
              <a:gd name="T28" fmla="*/ 63 w 117"/>
              <a:gd name="T29" fmla="*/ 94 h 94"/>
              <a:gd name="T30" fmla="*/ 79 w 117"/>
              <a:gd name="T31" fmla="*/ 94 h 94"/>
              <a:gd name="T32" fmla="*/ 79 w 117"/>
              <a:gd name="T33" fmla="*/ 54 h 94"/>
              <a:gd name="T34" fmla="*/ 104 w 117"/>
              <a:gd name="T35" fmla="*/ 29 h 94"/>
              <a:gd name="T36" fmla="*/ 88 w 117"/>
              <a:gd name="T37" fmla="*/ 29 h 94"/>
              <a:gd name="T38" fmla="*/ 88 w 117"/>
              <a:gd name="T39" fmla="*/ 94 h 94"/>
              <a:gd name="T40" fmla="*/ 104 w 117"/>
              <a:gd name="T41" fmla="*/ 94 h 94"/>
              <a:gd name="T42" fmla="*/ 104 w 117"/>
              <a:gd name="T43" fmla="*/ 29 h 94"/>
              <a:gd name="T44" fmla="*/ 20 w 117"/>
              <a:gd name="T45" fmla="*/ 41 h 94"/>
              <a:gd name="T46" fmla="*/ 16 w 117"/>
              <a:gd name="T47" fmla="*/ 45 h 94"/>
              <a:gd name="T48" fmla="*/ 20 w 117"/>
              <a:gd name="T49" fmla="*/ 50 h 94"/>
              <a:gd name="T50" fmla="*/ 25 w 117"/>
              <a:gd name="T51" fmla="*/ 45 h 94"/>
              <a:gd name="T52" fmla="*/ 20 w 117"/>
              <a:gd name="T53" fmla="*/ 41 h 94"/>
              <a:gd name="T54" fmla="*/ 46 w 117"/>
              <a:gd name="T55" fmla="*/ 17 h 94"/>
              <a:gd name="T56" fmla="*/ 41 w 117"/>
              <a:gd name="T57" fmla="*/ 21 h 94"/>
              <a:gd name="T58" fmla="*/ 46 w 117"/>
              <a:gd name="T59" fmla="*/ 26 h 94"/>
              <a:gd name="T60" fmla="*/ 50 w 117"/>
              <a:gd name="T61" fmla="*/ 21 h 94"/>
              <a:gd name="T62" fmla="*/ 46 w 117"/>
              <a:gd name="T63" fmla="*/ 17 h 94"/>
              <a:gd name="T64" fmla="*/ 71 w 117"/>
              <a:gd name="T65" fmla="*/ 29 h 94"/>
              <a:gd name="T66" fmla="*/ 66 w 117"/>
              <a:gd name="T67" fmla="*/ 33 h 94"/>
              <a:gd name="T68" fmla="*/ 71 w 117"/>
              <a:gd name="T69" fmla="*/ 38 h 94"/>
              <a:gd name="T70" fmla="*/ 76 w 117"/>
              <a:gd name="T71" fmla="*/ 33 h 94"/>
              <a:gd name="T72" fmla="*/ 71 w 117"/>
              <a:gd name="T73" fmla="*/ 29 h 94"/>
              <a:gd name="T74" fmla="*/ 96 w 117"/>
              <a:gd name="T75" fmla="*/ 0 h 94"/>
              <a:gd name="T76" fmla="*/ 92 w 117"/>
              <a:gd name="T77" fmla="*/ 5 h 94"/>
              <a:gd name="T78" fmla="*/ 96 w 117"/>
              <a:gd name="T79" fmla="*/ 9 h 94"/>
              <a:gd name="T80" fmla="*/ 101 w 117"/>
              <a:gd name="T81" fmla="*/ 5 h 94"/>
              <a:gd name="T82" fmla="*/ 96 w 117"/>
              <a:gd name="T83" fmla="*/ 0 h 94"/>
              <a:gd name="T84" fmla="*/ 74 w 117"/>
              <a:gd name="T85" fmla="*/ 30 h 94"/>
              <a:gd name="T86" fmla="*/ 93 w 117"/>
              <a:gd name="T87" fmla="*/ 8 h 94"/>
              <a:gd name="T88" fmla="*/ 50 w 117"/>
              <a:gd name="T89" fmla="*/ 23 h 94"/>
              <a:gd name="T90" fmla="*/ 67 w 117"/>
              <a:gd name="T91" fmla="*/ 31 h 94"/>
              <a:gd name="T92" fmla="*/ 42 w 117"/>
              <a:gd name="T93" fmla="*/ 24 h 94"/>
              <a:gd name="T94" fmla="*/ 24 w 117"/>
              <a:gd name="T95" fmla="*/ 42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7" h="94">
                <a:moveTo>
                  <a:pt x="117" y="94"/>
                </a:moveTo>
                <a:cubicBezTo>
                  <a:pt x="0" y="94"/>
                  <a:pt x="0" y="94"/>
                  <a:pt x="0" y="94"/>
                </a:cubicBezTo>
                <a:moveTo>
                  <a:pt x="28" y="69"/>
                </a:moveTo>
                <a:cubicBezTo>
                  <a:pt x="12" y="69"/>
                  <a:pt x="12" y="69"/>
                  <a:pt x="12" y="69"/>
                </a:cubicBezTo>
                <a:cubicBezTo>
                  <a:pt x="12" y="94"/>
                  <a:pt x="12" y="94"/>
                  <a:pt x="12" y="94"/>
                </a:cubicBezTo>
                <a:cubicBezTo>
                  <a:pt x="28" y="94"/>
                  <a:pt x="28" y="94"/>
                  <a:pt x="28" y="94"/>
                </a:cubicBezTo>
                <a:lnTo>
                  <a:pt x="28" y="69"/>
                </a:lnTo>
                <a:close/>
                <a:moveTo>
                  <a:pt x="54" y="44"/>
                </a:moveTo>
                <a:cubicBezTo>
                  <a:pt x="38" y="44"/>
                  <a:pt x="38" y="44"/>
                  <a:pt x="38" y="44"/>
                </a:cubicBezTo>
                <a:cubicBezTo>
                  <a:pt x="38" y="94"/>
                  <a:pt x="38" y="94"/>
                  <a:pt x="38" y="94"/>
                </a:cubicBezTo>
                <a:cubicBezTo>
                  <a:pt x="54" y="94"/>
                  <a:pt x="54" y="94"/>
                  <a:pt x="54" y="94"/>
                </a:cubicBezTo>
                <a:lnTo>
                  <a:pt x="54" y="44"/>
                </a:lnTo>
                <a:close/>
                <a:moveTo>
                  <a:pt x="79" y="54"/>
                </a:moveTo>
                <a:cubicBezTo>
                  <a:pt x="63" y="54"/>
                  <a:pt x="63" y="54"/>
                  <a:pt x="63" y="54"/>
                </a:cubicBezTo>
                <a:cubicBezTo>
                  <a:pt x="63" y="94"/>
                  <a:pt x="63" y="94"/>
                  <a:pt x="63" y="94"/>
                </a:cubicBezTo>
                <a:cubicBezTo>
                  <a:pt x="79" y="94"/>
                  <a:pt x="79" y="94"/>
                  <a:pt x="79" y="94"/>
                </a:cubicBezTo>
                <a:lnTo>
                  <a:pt x="79" y="54"/>
                </a:lnTo>
                <a:close/>
                <a:moveTo>
                  <a:pt x="104" y="29"/>
                </a:moveTo>
                <a:cubicBezTo>
                  <a:pt x="88" y="29"/>
                  <a:pt x="88" y="29"/>
                  <a:pt x="88" y="29"/>
                </a:cubicBezTo>
                <a:cubicBezTo>
                  <a:pt x="88" y="94"/>
                  <a:pt x="88" y="94"/>
                  <a:pt x="88" y="94"/>
                </a:cubicBezTo>
                <a:cubicBezTo>
                  <a:pt x="104" y="94"/>
                  <a:pt x="104" y="94"/>
                  <a:pt x="104" y="94"/>
                </a:cubicBezTo>
                <a:lnTo>
                  <a:pt x="104" y="29"/>
                </a:lnTo>
                <a:close/>
                <a:moveTo>
                  <a:pt x="20" y="41"/>
                </a:moveTo>
                <a:cubicBezTo>
                  <a:pt x="18" y="41"/>
                  <a:pt x="16" y="43"/>
                  <a:pt x="16" y="45"/>
                </a:cubicBezTo>
                <a:cubicBezTo>
                  <a:pt x="16" y="48"/>
                  <a:pt x="18" y="50"/>
                  <a:pt x="20" y="50"/>
                </a:cubicBezTo>
                <a:cubicBezTo>
                  <a:pt x="23" y="50"/>
                  <a:pt x="25" y="48"/>
                  <a:pt x="25" y="45"/>
                </a:cubicBezTo>
                <a:cubicBezTo>
                  <a:pt x="25" y="43"/>
                  <a:pt x="23" y="41"/>
                  <a:pt x="20" y="41"/>
                </a:cubicBezTo>
                <a:close/>
                <a:moveTo>
                  <a:pt x="46" y="17"/>
                </a:moveTo>
                <a:cubicBezTo>
                  <a:pt x="43" y="17"/>
                  <a:pt x="41" y="19"/>
                  <a:pt x="41" y="21"/>
                </a:cubicBezTo>
                <a:cubicBezTo>
                  <a:pt x="41" y="24"/>
                  <a:pt x="43" y="26"/>
                  <a:pt x="46" y="26"/>
                </a:cubicBezTo>
                <a:cubicBezTo>
                  <a:pt x="48" y="26"/>
                  <a:pt x="50" y="24"/>
                  <a:pt x="50" y="21"/>
                </a:cubicBezTo>
                <a:cubicBezTo>
                  <a:pt x="50" y="19"/>
                  <a:pt x="48" y="17"/>
                  <a:pt x="46" y="17"/>
                </a:cubicBezTo>
                <a:close/>
                <a:moveTo>
                  <a:pt x="71" y="29"/>
                </a:moveTo>
                <a:cubicBezTo>
                  <a:pt x="68" y="29"/>
                  <a:pt x="66" y="31"/>
                  <a:pt x="66" y="33"/>
                </a:cubicBezTo>
                <a:cubicBezTo>
                  <a:pt x="66" y="36"/>
                  <a:pt x="68" y="38"/>
                  <a:pt x="71" y="38"/>
                </a:cubicBezTo>
                <a:cubicBezTo>
                  <a:pt x="74" y="38"/>
                  <a:pt x="76" y="36"/>
                  <a:pt x="76" y="33"/>
                </a:cubicBezTo>
                <a:cubicBezTo>
                  <a:pt x="76" y="31"/>
                  <a:pt x="74" y="29"/>
                  <a:pt x="71" y="29"/>
                </a:cubicBezTo>
                <a:close/>
                <a:moveTo>
                  <a:pt x="96" y="0"/>
                </a:moveTo>
                <a:cubicBezTo>
                  <a:pt x="94" y="0"/>
                  <a:pt x="92" y="2"/>
                  <a:pt x="92" y="5"/>
                </a:cubicBezTo>
                <a:cubicBezTo>
                  <a:pt x="92" y="7"/>
                  <a:pt x="94" y="9"/>
                  <a:pt x="96" y="9"/>
                </a:cubicBezTo>
                <a:cubicBezTo>
                  <a:pt x="99" y="9"/>
                  <a:pt x="101" y="7"/>
                  <a:pt x="101" y="5"/>
                </a:cubicBezTo>
                <a:cubicBezTo>
                  <a:pt x="101" y="2"/>
                  <a:pt x="99" y="0"/>
                  <a:pt x="96" y="0"/>
                </a:cubicBezTo>
                <a:close/>
                <a:moveTo>
                  <a:pt x="74" y="30"/>
                </a:moveTo>
                <a:cubicBezTo>
                  <a:pt x="93" y="8"/>
                  <a:pt x="93" y="8"/>
                  <a:pt x="93" y="8"/>
                </a:cubicBezTo>
                <a:moveTo>
                  <a:pt x="50" y="23"/>
                </a:moveTo>
                <a:cubicBezTo>
                  <a:pt x="67" y="31"/>
                  <a:pt x="67" y="31"/>
                  <a:pt x="67" y="31"/>
                </a:cubicBezTo>
                <a:moveTo>
                  <a:pt x="42" y="24"/>
                </a:moveTo>
                <a:cubicBezTo>
                  <a:pt x="24" y="42"/>
                  <a:pt x="24" y="42"/>
                  <a:pt x="24" y="42"/>
                </a:cubicBez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3699260" y="4459318"/>
            <a:ext cx="4797363" cy="4797363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>
            <a:outerShdw blurRad="508000" dist="88900" dir="18900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116115" y="3671438"/>
            <a:ext cx="2309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 smtClean="0">
                <a:solidFill>
                  <a:srgbClr val="CB7C57"/>
                </a:solidFill>
                <a:latin typeface="proxima nova bold"/>
                <a:ea typeface="Open Sans" panose="020B0606030504020204" pitchFamily="34" charset="0"/>
                <a:cs typeface="Open Sans" panose="020B0606030504020204" pitchFamily="34" charset="0"/>
              </a:rPr>
              <a:t>Нормы и правила = идее</a:t>
            </a:r>
            <a:endParaRPr lang="ru-RU" b="1" dirty="0">
              <a:solidFill>
                <a:srgbClr val="CB7C57"/>
              </a:solidFill>
              <a:latin typeface="proxima nova bold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r"/>
            <a:r>
              <a:rPr lang="ru-RU" sz="1200" dirty="0" smtClean="0">
                <a:solidFill>
                  <a:prstClr val="black"/>
                </a:solidFill>
              </a:rPr>
              <a:t>Работа руководителей о нормах, правилах, договоренностях, которые поддерживают идею. Формируется культура «У нас ТАК принято»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80292" y="5232091"/>
            <a:ext cx="3233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Вовлекающая </a:t>
            </a:r>
            <a:r>
              <a:rPr lang="ru-RU" b="1" dirty="0" smtClean="0">
                <a:solidFill>
                  <a:schemeClr val="bg1"/>
                </a:solidFill>
              </a:rPr>
              <a:t>среда учитывает одновременную работу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 5-ти направлениях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 err="1" smtClean="0">
                <a:solidFill>
                  <a:schemeClr val="bg1"/>
                </a:solidFill>
              </a:rPr>
              <a:t>А.Мудрый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85371" y="2011860"/>
            <a:ext cx="29096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 smtClean="0">
                <a:solidFill>
                  <a:srgbClr val="CB7C57"/>
                </a:solidFill>
                <a:latin typeface="proxima nova bold"/>
                <a:ea typeface="Open Sans" panose="020B0606030504020204" pitchFamily="34" charset="0"/>
                <a:cs typeface="Open Sans" panose="020B0606030504020204" pitchFamily="34" charset="0"/>
              </a:rPr>
              <a:t>Лидеры </a:t>
            </a:r>
          </a:p>
          <a:p>
            <a:pPr lvl="0" algn="r"/>
            <a:r>
              <a:rPr lang="ru-RU" b="1" dirty="0">
                <a:solidFill>
                  <a:srgbClr val="CB7C57"/>
                </a:solidFill>
                <a:latin typeface="proxima nova bold"/>
                <a:ea typeface="Open Sans" panose="020B0606030504020204" pitchFamily="34" charset="0"/>
                <a:cs typeface="Open Sans" panose="020B0606030504020204" pitchFamily="34" charset="0"/>
              </a:rPr>
              <a:t>о</a:t>
            </a:r>
            <a:r>
              <a:rPr lang="ru-RU" b="1" dirty="0" smtClean="0">
                <a:solidFill>
                  <a:srgbClr val="CB7C57"/>
                </a:solidFill>
                <a:latin typeface="proxima nova bold"/>
                <a:ea typeface="Open Sans" panose="020B0606030504020204" pitchFamily="34" charset="0"/>
                <a:cs typeface="Open Sans" panose="020B0606030504020204" pitchFamily="34" charset="0"/>
              </a:rPr>
              <a:t>лицетворение  идеи</a:t>
            </a:r>
            <a:endParaRPr lang="ru-RU" b="1" dirty="0">
              <a:solidFill>
                <a:srgbClr val="CB7C57"/>
              </a:solidFill>
              <a:latin typeface="proxima nova bold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r"/>
            <a:r>
              <a:rPr lang="ru-RU" sz="1200" dirty="0" smtClean="0">
                <a:solidFill>
                  <a:prstClr val="black"/>
                </a:solidFill>
              </a:rPr>
              <a:t>У каждой идеи – свои герои. Их важно обнаружить, сконцентрировать внимание всех на их действиях, оказать им поддержку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480292" y="1520121"/>
            <a:ext cx="32334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B7C57"/>
                </a:solidFill>
                <a:latin typeface="proxima nova bold"/>
                <a:ea typeface="Open Sans" panose="020B0606030504020204" pitchFamily="34" charset="0"/>
                <a:cs typeface="Open Sans" panose="020B0606030504020204" pitchFamily="34" charset="0"/>
              </a:rPr>
              <a:t>Идея (во что вовлекаете?)</a:t>
            </a:r>
            <a:endParaRPr lang="ru-RU" b="1" dirty="0">
              <a:solidFill>
                <a:srgbClr val="CB7C57"/>
              </a:solidFill>
              <a:latin typeface="proxima nova bold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Пишите, говорите, размещайте в </a:t>
            </a:r>
            <a:r>
              <a:rPr lang="ru-RU" sz="1200" dirty="0" err="1" smtClean="0">
                <a:solidFill>
                  <a:prstClr val="black"/>
                </a:solidFill>
              </a:rPr>
              <a:t>оффлайне</a:t>
            </a:r>
            <a:r>
              <a:rPr lang="ru-RU" sz="1200" dirty="0" smtClean="0">
                <a:solidFill>
                  <a:prstClr val="black"/>
                </a:solidFill>
              </a:rPr>
              <a:t> и </a:t>
            </a:r>
            <a:r>
              <a:rPr lang="ru-RU" sz="1200" dirty="0" err="1" smtClean="0">
                <a:solidFill>
                  <a:prstClr val="black"/>
                </a:solidFill>
              </a:rPr>
              <a:t>онлайне</a:t>
            </a:r>
            <a:r>
              <a:rPr lang="ru-RU" sz="1200" dirty="0" smtClean="0">
                <a:solidFill>
                  <a:prstClr val="black"/>
                </a:solidFill>
              </a:rPr>
              <a:t>. 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Создайте впечатление: 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куда ни пойду – везде об этом!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8381928" y="2011860"/>
            <a:ext cx="2819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CB7C57"/>
                </a:solidFill>
                <a:latin typeface="proxima nova bold"/>
                <a:ea typeface="Open Sans" panose="020B0606030504020204" pitchFamily="34" charset="0"/>
                <a:cs typeface="Open Sans" panose="020B0606030504020204" pitchFamily="34" charset="0"/>
              </a:rPr>
              <a:t>Развлечения </a:t>
            </a:r>
          </a:p>
          <a:p>
            <a:pPr lvl="0"/>
            <a:r>
              <a:rPr lang="ru-RU" b="1" dirty="0" smtClean="0">
                <a:solidFill>
                  <a:srgbClr val="CB7C57"/>
                </a:solidFill>
                <a:latin typeface="proxima nova bold"/>
                <a:ea typeface="Open Sans" panose="020B0606030504020204" pitchFamily="34" charset="0"/>
                <a:cs typeface="Open Sans" panose="020B0606030504020204" pitchFamily="34" charset="0"/>
              </a:rPr>
              <a:t>близкие идее</a:t>
            </a:r>
            <a:endParaRPr lang="ru-RU" b="1" dirty="0">
              <a:solidFill>
                <a:srgbClr val="CB7C57"/>
              </a:solidFill>
              <a:latin typeface="proxima nova bold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</a:rPr>
              <a:t>Позитивные мероприятия любого масштаба, любого содержания так или иначе упоминают идею или даже построены вокруг нее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37380" y="3671438"/>
            <a:ext cx="21965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CB7C57"/>
                </a:solidFill>
                <a:latin typeface="proxima nova bold"/>
                <a:ea typeface="Open Sans" panose="020B0606030504020204" pitchFamily="34" charset="0"/>
                <a:cs typeface="Open Sans" panose="020B0606030504020204" pitchFamily="34" charset="0"/>
              </a:rPr>
              <a:t>Драйв + деньги</a:t>
            </a:r>
            <a:endParaRPr lang="ru-RU" b="1" dirty="0">
              <a:solidFill>
                <a:srgbClr val="CB7C57"/>
              </a:solidFill>
              <a:latin typeface="proxima nova bold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</a:rPr>
              <a:t>Смещайте интерес на идею! Соревнования, геймификации, где материальный стимул – приятный бонус к остальному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2" name="Freeform 37"/>
          <p:cNvSpPr>
            <a:spLocks noEditPoints="1"/>
          </p:cNvSpPr>
          <p:nvPr/>
        </p:nvSpPr>
        <p:spPr bwMode="auto">
          <a:xfrm>
            <a:off x="8756607" y="5106334"/>
            <a:ext cx="642047" cy="590015"/>
          </a:xfrm>
          <a:custGeom>
            <a:avLst/>
            <a:gdLst>
              <a:gd name="T0" fmla="*/ 18 w 111"/>
              <a:gd name="T1" fmla="*/ 53 h 97"/>
              <a:gd name="T2" fmla="*/ 12 w 111"/>
              <a:gd name="T3" fmla="*/ 43 h 97"/>
              <a:gd name="T4" fmla="*/ 13 w 111"/>
              <a:gd name="T5" fmla="*/ 37 h 97"/>
              <a:gd name="T6" fmla="*/ 14 w 111"/>
              <a:gd name="T7" fmla="*/ 36 h 97"/>
              <a:gd name="T8" fmla="*/ 21 w 111"/>
              <a:gd name="T9" fmla="*/ 37 h 97"/>
              <a:gd name="T10" fmla="*/ 36 w 111"/>
              <a:gd name="T11" fmla="*/ 62 h 97"/>
              <a:gd name="T12" fmla="*/ 36 w 111"/>
              <a:gd name="T13" fmla="*/ 82 h 97"/>
              <a:gd name="T14" fmla="*/ 18 w 111"/>
              <a:gd name="T15" fmla="*/ 82 h 97"/>
              <a:gd name="T16" fmla="*/ 18 w 111"/>
              <a:gd name="T17" fmla="*/ 75 h 97"/>
              <a:gd name="T18" fmla="*/ 0 w 111"/>
              <a:gd name="T19" fmla="*/ 55 h 97"/>
              <a:gd name="T20" fmla="*/ 0 w 111"/>
              <a:gd name="T21" fmla="*/ 17 h 97"/>
              <a:gd name="T22" fmla="*/ 5 w 111"/>
              <a:gd name="T23" fmla="*/ 12 h 97"/>
              <a:gd name="T24" fmla="*/ 5 w 111"/>
              <a:gd name="T25" fmla="*/ 12 h 97"/>
              <a:gd name="T26" fmla="*/ 9 w 111"/>
              <a:gd name="T27" fmla="*/ 17 h 97"/>
              <a:gd name="T28" fmla="*/ 9 w 111"/>
              <a:gd name="T29" fmla="*/ 32 h 97"/>
              <a:gd name="T30" fmla="*/ 41 w 111"/>
              <a:gd name="T31" fmla="*/ 97 h 97"/>
              <a:gd name="T32" fmla="*/ 41 w 111"/>
              <a:gd name="T33" fmla="*/ 82 h 97"/>
              <a:gd name="T34" fmla="*/ 13 w 111"/>
              <a:gd name="T35" fmla="*/ 82 h 97"/>
              <a:gd name="T36" fmla="*/ 13 w 111"/>
              <a:gd name="T37" fmla="*/ 97 h 97"/>
              <a:gd name="T38" fmla="*/ 93 w 111"/>
              <a:gd name="T39" fmla="*/ 53 h 97"/>
              <a:gd name="T40" fmla="*/ 99 w 111"/>
              <a:gd name="T41" fmla="*/ 43 h 97"/>
              <a:gd name="T42" fmla="*/ 98 w 111"/>
              <a:gd name="T43" fmla="*/ 37 h 97"/>
              <a:gd name="T44" fmla="*/ 97 w 111"/>
              <a:gd name="T45" fmla="*/ 36 h 97"/>
              <a:gd name="T46" fmla="*/ 91 w 111"/>
              <a:gd name="T47" fmla="*/ 37 h 97"/>
              <a:gd name="T48" fmla="*/ 75 w 111"/>
              <a:gd name="T49" fmla="*/ 62 h 97"/>
              <a:gd name="T50" fmla="*/ 75 w 111"/>
              <a:gd name="T51" fmla="*/ 82 h 97"/>
              <a:gd name="T52" fmla="*/ 93 w 111"/>
              <a:gd name="T53" fmla="*/ 82 h 97"/>
              <a:gd name="T54" fmla="*/ 93 w 111"/>
              <a:gd name="T55" fmla="*/ 75 h 97"/>
              <a:gd name="T56" fmla="*/ 111 w 111"/>
              <a:gd name="T57" fmla="*/ 55 h 97"/>
              <a:gd name="T58" fmla="*/ 111 w 111"/>
              <a:gd name="T59" fmla="*/ 17 h 97"/>
              <a:gd name="T60" fmla="*/ 107 w 111"/>
              <a:gd name="T61" fmla="*/ 12 h 97"/>
              <a:gd name="T62" fmla="*/ 107 w 111"/>
              <a:gd name="T63" fmla="*/ 12 h 97"/>
              <a:gd name="T64" fmla="*/ 102 w 111"/>
              <a:gd name="T65" fmla="*/ 17 h 97"/>
              <a:gd name="T66" fmla="*/ 102 w 111"/>
              <a:gd name="T67" fmla="*/ 32 h 97"/>
              <a:gd name="T68" fmla="*/ 98 w 111"/>
              <a:gd name="T69" fmla="*/ 97 h 97"/>
              <a:gd name="T70" fmla="*/ 98 w 111"/>
              <a:gd name="T71" fmla="*/ 82 h 97"/>
              <a:gd name="T72" fmla="*/ 70 w 111"/>
              <a:gd name="T73" fmla="*/ 82 h 97"/>
              <a:gd name="T74" fmla="*/ 70 w 111"/>
              <a:gd name="T75" fmla="*/ 97 h 97"/>
              <a:gd name="T76" fmla="*/ 56 w 111"/>
              <a:gd name="T77" fmla="*/ 0 h 97"/>
              <a:gd name="T78" fmla="*/ 30 w 111"/>
              <a:gd name="T79" fmla="*/ 26 h 97"/>
              <a:gd name="T80" fmla="*/ 56 w 111"/>
              <a:gd name="T81" fmla="*/ 51 h 97"/>
              <a:gd name="T82" fmla="*/ 81 w 111"/>
              <a:gd name="T83" fmla="*/ 26 h 97"/>
              <a:gd name="T84" fmla="*/ 56 w 111"/>
              <a:gd name="T85" fmla="*/ 0 h 97"/>
              <a:gd name="T86" fmla="*/ 49 w 111"/>
              <a:gd name="T87" fmla="*/ 34 h 97"/>
              <a:gd name="T88" fmla="*/ 56 w 111"/>
              <a:gd name="T89" fmla="*/ 38 h 97"/>
              <a:gd name="T90" fmla="*/ 62 w 111"/>
              <a:gd name="T91" fmla="*/ 32 h 97"/>
              <a:gd name="T92" fmla="*/ 56 w 111"/>
              <a:gd name="T93" fmla="*/ 26 h 97"/>
              <a:gd name="T94" fmla="*/ 49 w 111"/>
              <a:gd name="T95" fmla="*/ 19 h 97"/>
              <a:gd name="T96" fmla="*/ 56 w 111"/>
              <a:gd name="T97" fmla="*/ 13 h 97"/>
              <a:gd name="T98" fmla="*/ 62 w 111"/>
              <a:gd name="T99" fmla="*/ 17 h 97"/>
              <a:gd name="T100" fmla="*/ 56 w 111"/>
              <a:gd name="T101" fmla="*/ 13 h 97"/>
              <a:gd name="T102" fmla="*/ 56 w 111"/>
              <a:gd name="T103" fmla="*/ 10 h 97"/>
              <a:gd name="T104" fmla="*/ 56 w 111"/>
              <a:gd name="T105" fmla="*/ 42 h 97"/>
              <a:gd name="T106" fmla="*/ 56 w 111"/>
              <a:gd name="T107" fmla="*/ 38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1" h="97">
                <a:moveTo>
                  <a:pt x="18" y="53"/>
                </a:moveTo>
                <a:cubicBezTo>
                  <a:pt x="12" y="43"/>
                  <a:pt x="12" y="43"/>
                  <a:pt x="12" y="43"/>
                </a:cubicBezTo>
                <a:cubicBezTo>
                  <a:pt x="10" y="41"/>
                  <a:pt x="11" y="38"/>
                  <a:pt x="13" y="37"/>
                </a:cubicBezTo>
                <a:cubicBezTo>
                  <a:pt x="14" y="36"/>
                  <a:pt x="14" y="36"/>
                  <a:pt x="14" y="36"/>
                </a:cubicBezTo>
                <a:cubicBezTo>
                  <a:pt x="16" y="34"/>
                  <a:pt x="19" y="35"/>
                  <a:pt x="21" y="37"/>
                </a:cubicBezTo>
                <a:cubicBezTo>
                  <a:pt x="36" y="62"/>
                  <a:pt x="36" y="62"/>
                  <a:pt x="36" y="62"/>
                </a:cubicBezTo>
                <a:cubicBezTo>
                  <a:pt x="36" y="82"/>
                  <a:pt x="36" y="82"/>
                  <a:pt x="36" y="82"/>
                </a:cubicBezTo>
                <a:cubicBezTo>
                  <a:pt x="18" y="82"/>
                  <a:pt x="18" y="82"/>
                  <a:pt x="18" y="82"/>
                </a:cubicBezTo>
                <a:cubicBezTo>
                  <a:pt x="18" y="75"/>
                  <a:pt x="18" y="75"/>
                  <a:pt x="18" y="7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4"/>
                  <a:pt x="2" y="12"/>
                  <a:pt x="5" y="12"/>
                </a:cubicBezTo>
                <a:cubicBezTo>
                  <a:pt x="5" y="12"/>
                  <a:pt x="5" y="12"/>
                  <a:pt x="5" y="12"/>
                </a:cubicBezTo>
                <a:cubicBezTo>
                  <a:pt x="7" y="12"/>
                  <a:pt x="9" y="14"/>
                  <a:pt x="9" y="17"/>
                </a:cubicBezTo>
                <a:cubicBezTo>
                  <a:pt x="9" y="32"/>
                  <a:pt x="9" y="32"/>
                  <a:pt x="9" y="32"/>
                </a:cubicBezTo>
                <a:moveTo>
                  <a:pt x="41" y="97"/>
                </a:moveTo>
                <a:cubicBezTo>
                  <a:pt x="41" y="82"/>
                  <a:pt x="41" y="82"/>
                  <a:pt x="41" y="82"/>
                </a:cubicBezTo>
                <a:cubicBezTo>
                  <a:pt x="13" y="82"/>
                  <a:pt x="13" y="82"/>
                  <a:pt x="13" y="82"/>
                </a:cubicBezTo>
                <a:cubicBezTo>
                  <a:pt x="13" y="97"/>
                  <a:pt x="13" y="97"/>
                  <a:pt x="13" y="97"/>
                </a:cubicBezTo>
                <a:moveTo>
                  <a:pt x="93" y="53"/>
                </a:moveTo>
                <a:cubicBezTo>
                  <a:pt x="99" y="43"/>
                  <a:pt x="99" y="43"/>
                  <a:pt x="99" y="43"/>
                </a:cubicBezTo>
                <a:cubicBezTo>
                  <a:pt x="101" y="41"/>
                  <a:pt x="100" y="38"/>
                  <a:pt x="98" y="37"/>
                </a:cubicBezTo>
                <a:cubicBezTo>
                  <a:pt x="97" y="36"/>
                  <a:pt x="97" y="36"/>
                  <a:pt x="97" y="36"/>
                </a:cubicBezTo>
                <a:cubicBezTo>
                  <a:pt x="95" y="34"/>
                  <a:pt x="92" y="35"/>
                  <a:pt x="91" y="37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82"/>
                  <a:pt x="75" y="82"/>
                  <a:pt x="75" y="82"/>
                </a:cubicBezTo>
                <a:cubicBezTo>
                  <a:pt x="93" y="82"/>
                  <a:pt x="93" y="82"/>
                  <a:pt x="93" y="82"/>
                </a:cubicBezTo>
                <a:cubicBezTo>
                  <a:pt x="93" y="75"/>
                  <a:pt x="93" y="75"/>
                  <a:pt x="93" y="75"/>
                </a:cubicBezTo>
                <a:cubicBezTo>
                  <a:pt x="111" y="55"/>
                  <a:pt x="111" y="55"/>
                  <a:pt x="111" y="55"/>
                </a:cubicBezTo>
                <a:cubicBezTo>
                  <a:pt x="111" y="17"/>
                  <a:pt x="111" y="17"/>
                  <a:pt x="111" y="17"/>
                </a:cubicBezTo>
                <a:cubicBezTo>
                  <a:pt x="111" y="14"/>
                  <a:pt x="109" y="12"/>
                  <a:pt x="107" y="12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104" y="12"/>
                  <a:pt x="102" y="14"/>
                  <a:pt x="102" y="17"/>
                </a:cubicBezTo>
                <a:cubicBezTo>
                  <a:pt x="102" y="32"/>
                  <a:pt x="102" y="32"/>
                  <a:pt x="102" y="32"/>
                </a:cubicBezTo>
                <a:moveTo>
                  <a:pt x="98" y="97"/>
                </a:moveTo>
                <a:cubicBezTo>
                  <a:pt x="98" y="82"/>
                  <a:pt x="98" y="82"/>
                  <a:pt x="98" y="82"/>
                </a:cubicBezTo>
                <a:cubicBezTo>
                  <a:pt x="70" y="82"/>
                  <a:pt x="70" y="82"/>
                  <a:pt x="70" y="82"/>
                </a:cubicBezTo>
                <a:cubicBezTo>
                  <a:pt x="70" y="97"/>
                  <a:pt x="70" y="97"/>
                  <a:pt x="70" y="97"/>
                </a:cubicBezTo>
                <a:moveTo>
                  <a:pt x="56" y="0"/>
                </a:moveTo>
                <a:cubicBezTo>
                  <a:pt x="42" y="0"/>
                  <a:pt x="30" y="12"/>
                  <a:pt x="30" y="26"/>
                </a:cubicBezTo>
                <a:cubicBezTo>
                  <a:pt x="30" y="39"/>
                  <a:pt x="42" y="51"/>
                  <a:pt x="56" y="51"/>
                </a:cubicBezTo>
                <a:cubicBezTo>
                  <a:pt x="69" y="51"/>
                  <a:pt x="81" y="39"/>
                  <a:pt x="81" y="26"/>
                </a:cubicBezTo>
                <a:cubicBezTo>
                  <a:pt x="81" y="12"/>
                  <a:pt x="69" y="0"/>
                  <a:pt x="56" y="0"/>
                </a:cubicBezTo>
                <a:close/>
                <a:moveTo>
                  <a:pt x="49" y="34"/>
                </a:moveTo>
                <a:cubicBezTo>
                  <a:pt x="50" y="36"/>
                  <a:pt x="52" y="38"/>
                  <a:pt x="56" y="38"/>
                </a:cubicBezTo>
                <a:cubicBezTo>
                  <a:pt x="59" y="38"/>
                  <a:pt x="62" y="35"/>
                  <a:pt x="62" y="32"/>
                </a:cubicBezTo>
                <a:cubicBezTo>
                  <a:pt x="62" y="28"/>
                  <a:pt x="60" y="26"/>
                  <a:pt x="56" y="26"/>
                </a:cubicBezTo>
                <a:cubicBezTo>
                  <a:pt x="52" y="25"/>
                  <a:pt x="49" y="23"/>
                  <a:pt x="49" y="19"/>
                </a:cubicBezTo>
                <a:cubicBezTo>
                  <a:pt x="49" y="16"/>
                  <a:pt x="52" y="13"/>
                  <a:pt x="56" y="13"/>
                </a:cubicBezTo>
                <a:cubicBezTo>
                  <a:pt x="59" y="13"/>
                  <a:pt x="61" y="15"/>
                  <a:pt x="62" y="17"/>
                </a:cubicBezTo>
                <a:moveTo>
                  <a:pt x="56" y="13"/>
                </a:moveTo>
                <a:cubicBezTo>
                  <a:pt x="56" y="10"/>
                  <a:pt x="56" y="10"/>
                  <a:pt x="56" y="10"/>
                </a:cubicBezTo>
                <a:moveTo>
                  <a:pt x="56" y="42"/>
                </a:moveTo>
                <a:cubicBezTo>
                  <a:pt x="56" y="38"/>
                  <a:pt x="56" y="38"/>
                  <a:pt x="56" y="38"/>
                </a:cubicBez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35"/>
          <p:cNvSpPr>
            <a:spLocks noEditPoints="1"/>
          </p:cNvSpPr>
          <p:nvPr/>
        </p:nvSpPr>
        <p:spPr bwMode="auto">
          <a:xfrm>
            <a:off x="2649304" y="5106334"/>
            <a:ext cx="534094" cy="630977"/>
          </a:xfrm>
          <a:custGeom>
            <a:avLst/>
            <a:gdLst>
              <a:gd name="T0" fmla="*/ 215 w 215"/>
              <a:gd name="T1" fmla="*/ 103 h 254"/>
              <a:gd name="T2" fmla="*/ 215 w 215"/>
              <a:gd name="T3" fmla="*/ 254 h 254"/>
              <a:gd name="T4" fmla="*/ 0 w 215"/>
              <a:gd name="T5" fmla="*/ 254 h 254"/>
              <a:gd name="T6" fmla="*/ 0 w 215"/>
              <a:gd name="T7" fmla="*/ 103 h 254"/>
              <a:gd name="T8" fmla="*/ 215 w 215"/>
              <a:gd name="T9" fmla="*/ 254 h 254"/>
              <a:gd name="T10" fmla="*/ 108 w 215"/>
              <a:gd name="T11" fmla="*/ 180 h 254"/>
              <a:gd name="T12" fmla="*/ 0 w 215"/>
              <a:gd name="T13" fmla="*/ 254 h 254"/>
              <a:gd name="T14" fmla="*/ 215 w 215"/>
              <a:gd name="T15" fmla="*/ 103 h 254"/>
              <a:gd name="T16" fmla="*/ 144 w 215"/>
              <a:gd name="T17" fmla="*/ 180 h 254"/>
              <a:gd name="T18" fmla="*/ 0 w 215"/>
              <a:gd name="T19" fmla="*/ 103 h 254"/>
              <a:gd name="T20" fmla="*/ 72 w 215"/>
              <a:gd name="T21" fmla="*/ 180 h 254"/>
              <a:gd name="T22" fmla="*/ 189 w 215"/>
              <a:gd name="T23" fmla="*/ 98 h 254"/>
              <a:gd name="T24" fmla="*/ 189 w 215"/>
              <a:gd name="T25" fmla="*/ 46 h 254"/>
              <a:gd name="T26" fmla="*/ 141 w 215"/>
              <a:gd name="T27" fmla="*/ 0 h 254"/>
              <a:gd name="T28" fmla="*/ 26 w 215"/>
              <a:gd name="T29" fmla="*/ 0 h 254"/>
              <a:gd name="T30" fmla="*/ 26 w 215"/>
              <a:gd name="T31" fmla="*/ 98 h 254"/>
              <a:gd name="T32" fmla="*/ 189 w 215"/>
              <a:gd name="T33" fmla="*/ 46 h 254"/>
              <a:gd name="T34" fmla="*/ 141 w 215"/>
              <a:gd name="T35" fmla="*/ 0 h 254"/>
              <a:gd name="T36" fmla="*/ 141 w 215"/>
              <a:gd name="T37" fmla="*/ 46 h 254"/>
              <a:gd name="T38" fmla="*/ 189 w 215"/>
              <a:gd name="T39" fmla="*/ 46 h 254"/>
              <a:gd name="T40" fmla="*/ 72 w 215"/>
              <a:gd name="T41" fmla="*/ 74 h 254"/>
              <a:gd name="T42" fmla="*/ 48 w 215"/>
              <a:gd name="T43" fmla="*/ 74 h 254"/>
              <a:gd name="T44" fmla="*/ 160 w 215"/>
              <a:gd name="T45" fmla="*/ 74 h 254"/>
              <a:gd name="T46" fmla="*/ 93 w 215"/>
              <a:gd name="T47" fmla="*/ 74 h 254"/>
              <a:gd name="T48" fmla="*/ 48 w 215"/>
              <a:gd name="T49" fmla="*/ 98 h 254"/>
              <a:gd name="T50" fmla="*/ 110 w 215"/>
              <a:gd name="T51" fmla="*/ 98 h 254"/>
              <a:gd name="T52" fmla="*/ 160 w 215"/>
              <a:gd name="T53" fmla="*/ 98 h 254"/>
              <a:gd name="T54" fmla="*/ 136 w 215"/>
              <a:gd name="T55" fmla="*/ 98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5" h="254">
                <a:moveTo>
                  <a:pt x="215" y="103"/>
                </a:moveTo>
                <a:lnTo>
                  <a:pt x="215" y="254"/>
                </a:lnTo>
                <a:lnTo>
                  <a:pt x="0" y="254"/>
                </a:lnTo>
                <a:lnTo>
                  <a:pt x="0" y="103"/>
                </a:lnTo>
                <a:moveTo>
                  <a:pt x="215" y="254"/>
                </a:moveTo>
                <a:lnTo>
                  <a:pt x="108" y="180"/>
                </a:lnTo>
                <a:lnTo>
                  <a:pt x="0" y="254"/>
                </a:lnTo>
                <a:moveTo>
                  <a:pt x="215" y="103"/>
                </a:moveTo>
                <a:lnTo>
                  <a:pt x="144" y="180"/>
                </a:lnTo>
                <a:moveTo>
                  <a:pt x="0" y="103"/>
                </a:moveTo>
                <a:lnTo>
                  <a:pt x="72" y="180"/>
                </a:lnTo>
                <a:moveTo>
                  <a:pt x="189" y="98"/>
                </a:moveTo>
                <a:lnTo>
                  <a:pt x="189" y="46"/>
                </a:lnTo>
                <a:moveTo>
                  <a:pt x="141" y="0"/>
                </a:moveTo>
                <a:lnTo>
                  <a:pt x="26" y="0"/>
                </a:lnTo>
                <a:lnTo>
                  <a:pt x="26" y="98"/>
                </a:lnTo>
                <a:moveTo>
                  <a:pt x="189" y="46"/>
                </a:moveTo>
                <a:lnTo>
                  <a:pt x="141" y="0"/>
                </a:lnTo>
                <a:lnTo>
                  <a:pt x="141" y="46"/>
                </a:lnTo>
                <a:lnTo>
                  <a:pt x="189" y="46"/>
                </a:lnTo>
                <a:moveTo>
                  <a:pt x="72" y="74"/>
                </a:moveTo>
                <a:lnTo>
                  <a:pt x="48" y="74"/>
                </a:lnTo>
                <a:moveTo>
                  <a:pt x="160" y="74"/>
                </a:moveTo>
                <a:lnTo>
                  <a:pt x="93" y="74"/>
                </a:lnTo>
                <a:moveTo>
                  <a:pt x="48" y="98"/>
                </a:moveTo>
                <a:lnTo>
                  <a:pt x="110" y="98"/>
                </a:lnTo>
                <a:moveTo>
                  <a:pt x="160" y="98"/>
                </a:moveTo>
                <a:lnTo>
                  <a:pt x="136" y="98"/>
                </a:lnTo>
              </a:path>
            </a:pathLst>
          </a:custGeom>
          <a:noFill/>
          <a:ln w="19050" cap="rnd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569686" y="269494"/>
            <a:ext cx="9378419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Вовлекающая среда</a:t>
            </a:r>
            <a:endParaRPr lang="ru-RU" dirty="0"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71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352740"/>
            <a:ext cx="104902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Важно учесть </a:t>
            </a:r>
            <a:r>
              <a:rPr lang="en-US" dirty="0" smtClean="0">
                <a:latin typeface="Proxima Nova semibold" panose="02000506030000020004" pitchFamily="2" charset="0"/>
              </a:rPr>
              <a:t>HR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7743" y="1072136"/>
            <a:ext cx="11419114" cy="60708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Самим разобраться! Что это, как работает, как на это влиять.</a:t>
            </a:r>
          </a:p>
          <a:p>
            <a:pPr marL="457200" indent="-457200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Проект по работе с вовлеченность – проект топ-команды, в крайнем случае – смешанной рабочей группы, а не </a:t>
            </a:r>
            <a:r>
              <a:rPr lang="en-US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HR</a:t>
            </a: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, не руководителей на местах.</a:t>
            </a:r>
            <a:endParaRPr lang="en-US" sz="2000" dirty="0" smtClean="0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Если уж измеряем - разъяснить руководителям: </a:t>
            </a:r>
          </a:p>
          <a:p>
            <a:pPr marL="906462" indent="-457200">
              <a:buClr>
                <a:schemeClr val="accent5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зачем измеряем</a:t>
            </a:r>
          </a:p>
          <a:p>
            <a:pPr marL="906462" indent="-457200">
              <a:buClr>
                <a:schemeClr val="accent5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чем измеряем, что измеряем, структуру опроса</a:t>
            </a:r>
          </a:p>
          <a:p>
            <a:pPr marL="906462" indent="-457200">
              <a:buClr>
                <a:schemeClr val="accent5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важность анонимности</a:t>
            </a:r>
          </a:p>
          <a:p>
            <a:pPr marL="906462" indent="-457200">
              <a:buClr>
                <a:schemeClr val="accent5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информировать о том, что уже хорошо и удается до опроса (</a:t>
            </a:r>
            <a:r>
              <a:rPr lang="ru-RU" sz="2000" dirty="0"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дея: «у нас есть чем гордиться», важно найти, что улучшить)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Обучить базовым навыкам вовлечения руководителей.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Исключить </a:t>
            </a:r>
            <a:r>
              <a:rPr lang="ru-RU" sz="2000" dirty="0">
                <a:ea typeface="Verdana" panose="020B0604030504040204" pitchFamily="34" charset="0"/>
                <a:cs typeface="Arial" panose="020B0604020202020204" pitchFamily="34" charset="0"/>
              </a:rPr>
              <a:t>саму идею «</a:t>
            </a: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планируют работу с вовлеченностью </a:t>
            </a:r>
            <a:r>
              <a:rPr lang="ru-RU" sz="2000" dirty="0">
                <a:ea typeface="Verdana" panose="020B0604030504040204" pitchFamily="34" charset="0"/>
                <a:cs typeface="Arial" panose="020B0604020202020204" pitchFamily="34" charset="0"/>
              </a:rPr>
              <a:t>те, у кого </a:t>
            </a: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плохие показатели»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Важна идея «усиливаем сильное»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Важен </a:t>
            </a:r>
            <a:r>
              <a:rPr lang="en-US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peer-to-peer</a:t>
            </a: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 (групповой, парный в тройка и пр.)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Разобраться как планировать развитие вовлекающей среды комплексно и прекратить тиражировать старьё!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+mj-lt"/>
              <a:buAutoNum type="arabicPeriod" startAt="4"/>
            </a:pPr>
            <a:endParaRPr lang="ru-RU" sz="2000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4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114046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Почитать короткие статьи автора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7743" y="4028105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clck.ru/32ASyp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52" y="1780574"/>
            <a:ext cx="2148199" cy="2131417"/>
          </a:xfrm>
          <a:prstGeom prst="rect">
            <a:avLst/>
          </a:prstGeom>
        </p:spPr>
      </p:pic>
      <p:pic>
        <p:nvPicPr>
          <p:cNvPr id="1026" name="Picture 2" descr="http://disk.yandex.net/qr/?clean=1&amp;text=https://clck.ru/32AT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432" y="3406174"/>
            <a:ext cx="2131417" cy="21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32677" y="5653705"/>
            <a:ext cx="2463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5"/>
              </a:rPr>
              <a:t>https://</a:t>
            </a:r>
            <a:r>
              <a:rPr lang="ru-RU" dirty="0" smtClean="0">
                <a:hlinkClick r:id="rId5"/>
              </a:rPr>
              <a:t>clck.ru/32AT29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0073" y="4028105"/>
            <a:ext cx="2484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https://</a:t>
            </a:r>
            <a:r>
              <a:rPr lang="ru-RU" dirty="0" smtClean="0">
                <a:hlinkClick r:id="rId6"/>
              </a:rPr>
              <a:t>clck.ru/32ATAA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8" name="Picture 4" descr="http://disk.yandex.net/qr/?clean=1&amp;text=https://clck.ru/32AT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11" y="1780574"/>
            <a:ext cx="2150107" cy="215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808885" y="5653705"/>
            <a:ext cx="2501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8"/>
              </a:rPr>
              <a:t>https://</a:t>
            </a:r>
            <a:r>
              <a:rPr lang="ru-RU" dirty="0" smtClean="0">
                <a:hlinkClick r:id="rId8"/>
              </a:rPr>
              <a:t>clck.ru/32ATC7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30" name="Picture 6" descr="http://disk.yandex.net/qr/?clean=1&amp;text=https://clck.ru/32ATC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280" y="3426521"/>
            <a:ext cx="2146035" cy="21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18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2" r="10685"/>
          <a:stretch/>
        </p:blipFill>
        <p:spPr>
          <a:xfrm>
            <a:off x="0" y="0"/>
            <a:ext cx="60769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5293" y="2495112"/>
            <a:ext cx="5142592" cy="207653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800" dirty="0" smtClean="0">
                <a:solidFill>
                  <a:srgbClr val="D57347"/>
                </a:solidFill>
              </a:rPr>
              <a:t>СПАСИБО </a:t>
            </a:r>
            <a:br>
              <a:rPr lang="ru-RU" sz="2800" dirty="0" smtClean="0">
                <a:solidFill>
                  <a:srgbClr val="D57347"/>
                </a:solidFill>
              </a:rPr>
            </a:br>
            <a:r>
              <a:rPr lang="ru-RU" sz="2800" dirty="0" smtClean="0">
                <a:solidFill>
                  <a:srgbClr val="D57347"/>
                </a:solidFill>
              </a:rPr>
              <a:t>ЗА ИНТЕРЕС К ТЕМЕ!</a:t>
            </a:r>
            <a:endParaRPr lang="ru-RU" sz="2800" dirty="0">
              <a:solidFill>
                <a:srgbClr val="D57347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80" y="146253"/>
            <a:ext cx="2525723" cy="8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" y="5153682"/>
            <a:ext cx="2525723" cy="8908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20FAEC-8993-406F-B309-F2639CBA3DF7}"/>
              </a:ext>
            </a:extLst>
          </p:cNvPr>
          <p:cNvSpPr txBox="1"/>
          <p:nvPr/>
        </p:nvSpPr>
        <p:spPr>
          <a:xfrm>
            <a:off x="890337" y="3214250"/>
            <a:ext cx="3522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Сопоставите </a:t>
            </a:r>
            <a:endParaRPr lang="ru-RU" dirty="0" smtClean="0"/>
          </a:p>
          <a:p>
            <a:r>
              <a:rPr lang="ru-RU" b="1" dirty="0" smtClean="0"/>
              <a:t>собственные действия </a:t>
            </a:r>
            <a:r>
              <a:rPr lang="ru-RU" dirty="0"/>
              <a:t>с ошибками и рекомендациями </a:t>
            </a:r>
            <a:r>
              <a:rPr lang="ru-RU" dirty="0"/>
              <a:t>в </a:t>
            </a:r>
            <a:r>
              <a:rPr lang="ru-RU" dirty="0"/>
              <a:t>направлении </a:t>
            </a:r>
            <a:r>
              <a:rPr lang="ru-RU" dirty="0"/>
              <a:t>вовлеченности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AB38D-24D8-47F1-BE07-79F679DF3EF4}"/>
              </a:ext>
            </a:extLst>
          </p:cNvPr>
          <p:cNvSpPr txBox="1"/>
          <p:nvPr/>
        </p:nvSpPr>
        <p:spPr>
          <a:xfrm>
            <a:off x="4763220" y="3214250"/>
            <a:ext cx="3104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Коротко рассмотрите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b="1" dirty="0" smtClean="0"/>
              <a:t>как </a:t>
            </a:r>
            <a:r>
              <a:rPr lang="ru-RU" b="1" dirty="0" smtClean="0"/>
              <a:t>работает</a:t>
            </a:r>
            <a:r>
              <a:rPr lang="ru-RU" dirty="0" smtClean="0"/>
              <a:t>» </a:t>
            </a:r>
          </a:p>
          <a:p>
            <a:r>
              <a:rPr lang="ru-RU" dirty="0" smtClean="0"/>
              <a:t>и почему «не работает</a:t>
            </a:r>
            <a:r>
              <a:rPr lang="ru-RU" dirty="0" smtClean="0"/>
              <a:t>» вовлеченность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678FD-02D9-4460-BA0D-B07657B263AF}"/>
              </a:ext>
            </a:extLst>
          </p:cNvPr>
          <p:cNvSpPr txBox="1"/>
          <p:nvPr/>
        </p:nvSpPr>
        <p:spPr>
          <a:xfrm>
            <a:off x="8635968" y="3214250"/>
            <a:ext cx="2796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Рассмотрите </a:t>
            </a:r>
          </a:p>
          <a:p>
            <a:r>
              <a:rPr lang="ru-RU" dirty="0"/>
              <a:t>б</a:t>
            </a:r>
            <a:r>
              <a:rPr lang="ru-RU" dirty="0" smtClean="0"/>
              <a:t>азовые акценты </a:t>
            </a:r>
            <a:r>
              <a:rPr lang="ru-RU" b="1" dirty="0" smtClean="0"/>
              <a:t>создания вовлекающей среды</a:t>
            </a:r>
            <a:endParaRPr lang="ru-RU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50997B-9F44-411C-ABCA-53FE7D3E9598}"/>
              </a:ext>
            </a:extLst>
          </p:cNvPr>
          <p:cNvSpPr txBox="1"/>
          <p:nvPr/>
        </p:nvSpPr>
        <p:spPr>
          <a:xfrm>
            <a:off x="890337" y="2250322"/>
            <a:ext cx="889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1"/>
                </a:solidFill>
                <a:latin typeface="Proxima Nova Lt" panose="02000506030000020004" pitchFamily="2" charset="0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669B8-4E11-4D90-9254-A22F3FF40F5E}"/>
              </a:ext>
            </a:extLst>
          </p:cNvPr>
          <p:cNvSpPr txBox="1"/>
          <p:nvPr/>
        </p:nvSpPr>
        <p:spPr>
          <a:xfrm>
            <a:off x="4720022" y="2250322"/>
            <a:ext cx="10999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1"/>
                </a:solidFill>
                <a:latin typeface="Proxima Nova Lt" panose="02000506030000020004" pitchFamily="2" charset="0"/>
              </a:rPr>
              <a:t>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A8204F-CCC5-4394-8D8B-2B563B515497}"/>
              </a:ext>
            </a:extLst>
          </p:cNvPr>
          <p:cNvSpPr txBox="1"/>
          <p:nvPr/>
        </p:nvSpPr>
        <p:spPr>
          <a:xfrm>
            <a:off x="8595909" y="2250322"/>
            <a:ext cx="1071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1"/>
                </a:solidFill>
                <a:latin typeface="Proxima Nova Lt" panose="02000506030000020004" pitchFamily="2" charset="0"/>
              </a:rPr>
              <a:t>03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74259D3-068E-43B3-98CD-A1BCB510EBE4}"/>
              </a:ext>
            </a:extLst>
          </p:cNvPr>
          <p:cNvCxnSpPr>
            <a:cxnSpLocks/>
          </p:cNvCxnSpPr>
          <p:nvPr/>
        </p:nvCxnSpPr>
        <p:spPr>
          <a:xfrm flipH="1">
            <a:off x="1895476" y="2758154"/>
            <a:ext cx="2714625" cy="0"/>
          </a:xfrm>
          <a:prstGeom prst="straightConnector1">
            <a:avLst/>
          </a:prstGeom>
          <a:ln w="19050" cap="rnd">
            <a:solidFill>
              <a:schemeClr val="tx2">
                <a:lumMod val="40000"/>
                <a:lumOff val="60000"/>
              </a:schemeClr>
            </a:solidFill>
            <a:prstDash val="sysDot"/>
            <a:headEnd type="arrow" w="lg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454DE25-1555-42E6-BC1D-1A15C90ED2F0}"/>
              </a:ext>
            </a:extLst>
          </p:cNvPr>
          <p:cNvCxnSpPr>
            <a:cxnSpLocks/>
          </p:cNvCxnSpPr>
          <p:nvPr/>
        </p:nvCxnSpPr>
        <p:spPr>
          <a:xfrm flipH="1">
            <a:off x="5881284" y="2758154"/>
            <a:ext cx="2714625" cy="0"/>
          </a:xfrm>
          <a:prstGeom prst="straightConnector1">
            <a:avLst/>
          </a:prstGeom>
          <a:ln w="19050" cap="rnd">
            <a:solidFill>
              <a:schemeClr val="tx2">
                <a:lumMod val="40000"/>
                <a:lumOff val="60000"/>
              </a:schemeClr>
            </a:solidFill>
            <a:prstDash val="sysDot"/>
            <a:headEnd type="arrow" w="lg" len="sm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5395555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СОДЕРЖАНИЕ</a:t>
            </a:r>
            <a:endParaRPr lang="ru-RU" dirty="0">
              <a:latin typeface="Proxima Nova semibold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7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44" b="77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5915" y="0"/>
            <a:ext cx="4821906" cy="685800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средней длины"/>
          <p:cNvSpPr txBox="1"/>
          <p:nvPr/>
        </p:nvSpPr>
        <p:spPr>
          <a:xfrm>
            <a:off x="1765081" y="1241864"/>
            <a:ext cx="3960948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7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Gramatika Medium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Вовлеченность как понятие</a:t>
            </a:r>
            <a:endParaRPr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56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5395555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Вовлеченность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7744" y="2021623"/>
            <a:ext cx="64987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kern="0" dirty="0">
                <a:solidFill>
                  <a:srgbClr val="1F497D">
                    <a:lumMod val="50000"/>
                  </a:srgbClr>
                </a:solidFill>
                <a:latin typeface="Lato Light"/>
                <a:cs typeface="Trebuchet MS"/>
              </a:rPr>
              <a:t>повышенная эмоциональная связь с делом, задачей</a:t>
            </a:r>
          </a:p>
          <a:p>
            <a:pPr>
              <a:lnSpc>
                <a:spcPct val="200000"/>
              </a:lnSpc>
            </a:pPr>
            <a:r>
              <a:rPr lang="ru-RU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Trebuchet MS"/>
              </a:rPr>
              <a:t>(как следствие разделяемого смысла и видения результата)</a:t>
            </a:r>
            <a:r>
              <a:rPr lang="ru-RU" sz="2000" kern="0" dirty="0">
                <a:solidFill>
                  <a:srgbClr val="1F497D">
                    <a:lumMod val="50000"/>
                  </a:srgbClr>
                </a:solidFill>
                <a:latin typeface="Lato Light"/>
                <a:cs typeface="Trebuchet MS"/>
              </a:rPr>
              <a:t>, благодаря которой человек добровольно прилагает больше усилий к достижению результата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CFFC11-39E7-460D-91E1-93DABBB013CF}"/>
              </a:ext>
            </a:extLst>
          </p:cNvPr>
          <p:cNvSpPr txBox="1"/>
          <p:nvPr/>
        </p:nvSpPr>
        <p:spPr>
          <a:xfrm>
            <a:off x="3325520" y="5191722"/>
            <a:ext cx="36721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accent1"/>
                </a:solidFill>
              </a:rPr>
              <a:t>Анна Волобуева</a:t>
            </a:r>
            <a:r>
              <a:rPr lang="ru-RU" sz="1400" dirty="0">
                <a:solidFill>
                  <a:schemeClr val="accent1"/>
                </a:solidFill>
              </a:rPr>
              <a:t/>
            </a:r>
            <a:br>
              <a:rPr lang="ru-RU" sz="1400" dirty="0">
                <a:solidFill>
                  <a:schemeClr val="accent1"/>
                </a:solidFill>
              </a:rPr>
            </a:br>
            <a:endParaRPr lang="ru-RU" sz="700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DF3169-BB29-407B-BE90-C23E1EDEC2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6"/>
          <a:stretch/>
        </p:blipFill>
        <p:spPr>
          <a:xfrm>
            <a:off x="7257779" y="1"/>
            <a:ext cx="4934221" cy="68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5395555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Вовлекают 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4" name="Текст 6"/>
          <p:cNvSpPr txBox="1">
            <a:spLocks/>
          </p:cNvSpPr>
          <p:nvPr/>
        </p:nvSpPr>
        <p:spPr>
          <a:xfrm>
            <a:off x="6171826" y="4366913"/>
            <a:ext cx="1861640" cy="554873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КОМАНДУ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(группа до 17 человек)</a:t>
            </a:r>
          </a:p>
        </p:txBody>
      </p:sp>
      <p:sp>
        <p:nvSpPr>
          <p:cNvPr id="6" name="Текст 7"/>
          <p:cNvSpPr txBox="1">
            <a:spLocks/>
          </p:cNvSpPr>
          <p:nvPr/>
        </p:nvSpPr>
        <p:spPr>
          <a:xfrm>
            <a:off x="3624482" y="4366913"/>
            <a:ext cx="1861640" cy="449631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ДРУГОГО</a:t>
            </a:r>
          </a:p>
        </p:txBody>
      </p:sp>
      <p:sp>
        <p:nvSpPr>
          <p:cNvPr id="7" name="Текст 9"/>
          <p:cNvSpPr txBox="1">
            <a:spLocks/>
          </p:cNvSpPr>
          <p:nvPr/>
        </p:nvSpPr>
        <p:spPr>
          <a:xfrm>
            <a:off x="8663052" y="4366913"/>
            <a:ext cx="2278333" cy="554873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ОРГАНИЗАЦИЮ </a:t>
            </a:r>
          </a:p>
          <a:p>
            <a:pPr marL="0" indent="0">
              <a:buNone/>
            </a:pPr>
            <a:endParaRPr lang="ru-RU" sz="1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1133256" y="4308287"/>
            <a:ext cx="1861640" cy="55487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СЕБЯ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48" y="2220527"/>
            <a:ext cx="1397661" cy="1996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2605" r="3688" b="2176"/>
          <a:stretch/>
        </p:blipFill>
        <p:spPr>
          <a:xfrm>
            <a:off x="6369104" y="2140280"/>
            <a:ext cx="1467084" cy="20812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EDE9E6"/>
              </a:clrFrom>
              <a:clrTo>
                <a:srgbClr val="EDE9E6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35" y="2451647"/>
            <a:ext cx="1769186" cy="19152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3429" y="2360421"/>
            <a:ext cx="1312733" cy="18567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7166" y="2345907"/>
            <a:ext cx="1312733" cy="18567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6" y="5162376"/>
            <a:ext cx="12200656" cy="16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FDA1AA24-6617-410F-80E0-422AEFEDB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05915" y="0"/>
            <a:ext cx="4821906" cy="6858001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средней длины"/>
          <p:cNvSpPr txBox="1"/>
          <p:nvPr/>
        </p:nvSpPr>
        <p:spPr>
          <a:xfrm>
            <a:off x="1765081" y="1241864"/>
            <a:ext cx="3997090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7000"/>
              </a:lnSpc>
              <a:spcBef>
                <a:spcPts val="0"/>
              </a:spcBef>
              <a:defRPr sz="7000">
                <a:latin typeface="+mn-lt"/>
                <a:ea typeface="+mn-ea"/>
                <a:cs typeface="+mn-cs"/>
                <a:sym typeface="Gramatika Medium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Частые </a:t>
            </a:r>
          </a:p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ошибки руководителей</a:t>
            </a:r>
            <a:endParaRPr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36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D14C85-7C54-4D7E-942F-C12FAB7131A9}"/>
              </a:ext>
            </a:extLst>
          </p:cNvPr>
          <p:cNvSpPr txBox="1">
            <a:spLocks/>
          </p:cNvSpPr>
          <p:nvPr/>
        </p:nvSpPr>
        <p:spPr>
          <a:xfrm>
            <a:off x="627743" y="555940"/>
            <a:ext cx="10490200" cy="71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Proxima Nova semibold" panose="02000506030000020004" pitchFamily="2" charset="0"/>
              </a:rPr>
              <a:t>Ошибки. Смотрим в зеркало…</a:t>
            </a:r>
            <a:endParaRPr lang="ru-RU" dirty="0">
              <a:latin typeface="Proxima Nova semibold" panose="02000506030000020004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7743" y="1502722"/>
            <a:ext cx="11419114" cy="148502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Сотрудник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должен </a:t>
            </a: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быть вовлечен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r>
              <a:rPr lang="ru-RU" i="1" dirty="0" smtClean="0">
                <a:solidFill>
                  <a:schemeClr val="bg1"/>
                </a:solidFill>
              </a:rPr>
              <a:t>«</a:t>
            </a:r>
            <a:r>
              <a:rPr lang="ru-RU" i="1" dirty="0">
                <a:solidFill>
                  <a:schemeClr val="bg1"/>
                </a:solidFill>
              </a:rPr>
              <a:t>Есть слова “для себя”, а есть слова “для других”. Слово “должен” – слово “для себя”, так как только я знаю что, кому, в каком объеме я должен. Это связано с важными ценными для моей личности </a:t>
            </a:r>
            <a:r>
              <a:rPr lang="ru-RU" i="1" dirty="0" smtClean="0">
                <a:solidFill>
                  <a:schemeClr val="bg1"/>
                </a:solidFill>
              </a:rPr>
              <a:t>смыслами». </a:t>
            </a:r>
            <a:r>
              <a:rPr lang="ru-RU" i="1" dirty="0">
                <a:solidFill>
                  <a:schemeClr val="bg1"/>
                </a:solidFill>
              </a:rPr>
              <a:t>Д.А. </a:t>
            </a:r>
            <a:r>
              <a:rPr lang="ru-RU" i="1" dirty="0" smtClean="0">
                <a:solidFill>
                  <a:schemeClr val="bg1"/>
                </a:solidFill>
              </a:rPr>
              <a:t>Леонтьев 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7743" y="3433736"/>
            <a:ext cx="11419114" cy="120802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 startAt="2"/>
            </a:pPr>
            <a:r>
              <a:rPr lang="ru-RU" sz="2000" dirty="0" smtClean="0">
                <a:ea typeface="Verdana" panose="020B0604030504040204" pitchFamily="34" charset="0"/>
                <a:cs typeface="Arial" panose="020B0604020202020204" pitchFamily="34" charset="0"/>
              </a:rPr>
              <a:t>Вовлечены </a:t>
            </a:r>
            <a:r>
              <a:rPr lang="ru-RU" sz="2000" dirty="0">
                <a:ea typeface="Verdana" panose="020B0604030504040204" pitchFamily="34" charset="0"/>
                <a:cs typeface="Arial" panose="020B0604020202020204" pitchFamily="34" charset="0"/>
              </a:rPr>
              <a:t>должны быть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ВСЕ</a:t>
            </a: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endParaRPr lang="ru-RU" i="1" dirty="0" smtClean="0"/>
          </a:p>
          <a:p>
            <a:pPr marL="1698625">
              <a:buClr>
                <a:schemeClr val="accent6">
                  <a:lumMod val="75000"/>
                </a:schemeClr>
              </a:buClr>
            </a:pPr>
            <a:r>
              <a:rPr lang="ru-RU" i="1" dirty="0" smtClean="0">
                <a:solidFill>
                  <a:schemeClr val="bg1"/>
                </a:solidFill>
              </a:rPr>
              <a:t>«</a:t>
            </a:r>
            <a:r>
              <a:rPr lang="ru-RU" i="1" dirty="0">
                <a:solidFill>
                  <a:schemeClr val="bg1"/>
                </a:solidFill>
              </a:rPr>
              <a:t>Носорог, взявший разбег, сам по себе проблемой не является, даже если не может остановиться. </a:t>
            </a:r>
            <a:r>
              <a:rPr lang="ru-RU" i="1" dirty="0" smtClean="0">
                <a:solidFill>
                  <a:schemeClr val="bg1"/>
                </a:solidFill>
              </a:rPr>
              <a:t>Теперь - это </a:t>
            </a:r>
            <a:r>
              <a:rPr lang="ru-RU" i="1" dirty="0">
                <a:solidFill>
                  <a:schemeClr val="bg1"/>
                </a:solidFill>
              </a:rPr>
              <a:t>не его проблема</a:t>
            </a:r>
            <a:r>
              <a:rPr lang="ru-RU" i="1" dirty="0" smtClean="0">
                <a:solidFill>
                  <a:schemeClr val="bg1"/>
                </a:solidFill>
              </a:rPr>
              <a:t>»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7743" y="5087751"/>
            <a:ext cx="11419114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SzPct val="150000"/>
              <a:buFont typeface="+mj-lt"/>
              <a:buAutoNum type="arabicPeriod" startAt="3"/>
            </a:pPr>
            <a:r>
              <a:rPr lang="ru-RU" dirty="0"/>
              <a:t>Мне нужно, чтобы каждый был вовлечен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каждый день</a:t>
            </a:r>
            <a:r>
              <a:rPr lang="ru-RU" dirty="0"/>
              <a:t> </a:t>
            </a:r>
            <a:r>
              <a:rPr lang="ru-RU" dirty="0" smtClean="0"/>
              <a:t>во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ВСЕ задачи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Font typeface="+mj-lt"/>
              <a:buAutoNum type="arabicPeriod" startAt="3"/>
            </a:pPr>
            <a:endParaRPr lang="ru-RU" i="1" dirty="0" smtClean="0"/>
          </a:p>
          <a:p>
            <a:pPr marL="1698625"/>
            <a:r>
              <a:rPr lang="ru-RU" i="1" dirty="0">
                <a:solidFill>
                  <a:schemeClr val="bg1"/>
                </a:solidFill>
              </a:rPr>
              <a:t>70% вовлеченности – влияние непосредственного руководителя и «реанимировать» ее снижение придется вам. </a:t>
            </a:r>
          </a:p>
        </p:txBody>
      </p:sp>
    </p:spTree>
    <p:extLst>
      <p:ext uri="{BB962C8B-B14F-4D97-AF65-F5344CB8AC3E}">
        <p14:creationId xmlns:p14="http://schemas.microsoft.com/office/powerpoint/2010/main" val="286209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5" grpId="0"/>
    </p:bldLst>
  </p:timing>
</p:sld>
</file>

<file path=ppt/theme/theme1.xml><?xml version="1.0" encoding="utf-8"?>
<a:theme xmlns:a="http://schemas.openxmlformats.org/drawingml/2006/main" name="Шаблон презентации КУПНО">
  <a:themeElements>
    <a:clrScheme name="Другая 19">
      <a:dk1>
        <a:srgbClr val="181818"/>
      </a:dk1>
      <a:lt1>
        <a:srgbClr val="FFFFFF"/>
      </a:lt1>
      <a:dk2>
        <a:srgbClr val="515151"/>
      </a:dk2>
      <a:lt2>
        <a:srgbClr val="F2F2F2"/>
      </a:lt2>
      <a:accent1>
        <a:srgbClr val="D58055"/>
      </a:accent1>
      <a:accent2>
        <a:srgbClr val="953434"/>
      </a:accent2>
      <a:accent3>
        <a:srgbClr val="5D704A"/>
      </a:accent3>
      <a:accent4>
        <a:srgbClr val="C8CAAF"/>
      </a:accent4>
      <a:accent5>
        <a:srgbClr val="F4E4DD"/>
      </a:accent5>
      <a:accent6>
        <a:srgbClr val="B5B5B5"/>
      </a:accent6>
      <a:hlink>
        <a:srgbClr val="6B7C9B"/>
      </a:hlink>
      <a:folHlink>
        <a:srgbClr val="797979"/>
      </a:folHlink>
    </a:clrScheme>
    <a:fontScheme name="Другая 14">
      <a:majorFont>
        <a:latin typeface="proxima nova bold"/>
        <a:ea typeface=""/>
        <a:cs typeface=""/>
      </a:majorFont>
      <a:minorFont>
        <a:latin typeface="proxima nova rg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КУПНО.potx" id="{2EB7683F-6B04-4719-91FE-54490530F976}" vid="{25A7A602-ABF5-4AE9-ABC4-581FA200E3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7279</TotalTime>
  <Words>1768</Words>
  <Application>Microsoft Office PowerPoint</Application>
  <PresentationFormat>Широкоэкранный</PresentationFormat>
  <Paragraphs>301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50" baseType="lpstr">
      <vt:lpstr>Arial</vt:lpstr>
      <vt:lpstr>Calibri</vt:lpstr>
      <vt:lpstr>Gramatika Medium</vt:lpstr>
      <vt:lpstr>Lato</vt:lpstr>
      <vt:lpstr>Lato Light</vt:lpstr>
      <vt:lpstr>Montserrat Medium</vt:lpstr>
      <vt:lpstr>Open Sans</vt:lpstr>
      <vt:lpstr>proxima nova bold</vt:lpstr>
      <vt:lpstr>Proxima Nova Lt</vt:lpstr>
      <vt:lpstr>proxima nova rg</vt:lpstr>
      <vt:lpstr>Proxima Nova semibold</vt:lpstr>
      <vt:lpstr>Roboto</vt:lpstr>
      <vt:lpstr>Rostelecom Basis</vt:lpstr>
      <vt:lpstr>Trebuchet MS</vt:lpstr>
      <vt:lpstr>Verdana</vt:lpstr>
      <vt:lpstr>Wingdings</vt:lpstr>
      <vt:lpstr>Шаблон презентации КУПНО</vt:lpstr>
      <vt:lpstr>ОШИБКИ ПРИ РАБОТЕ  С ВОВЛЕЧЕННОСТЬЮ   Что делать и не делать руководителю</vt:lpstr>
      <vt:lpstr>Анна Волобуева Управляющий партнер Центра Командных Компетенций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ИНТЕРЕС К ТЕМЕ!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Ksenia</dc:creator>
  <cp:lastModifiedBy>Anna</cp:lastModifiedBy>
  <cp:revision>390</cp:revision>
  <dcterms:created xsi:type="dcterms:W3CDTF">2020-06-24T08:00:02Z</dcterms:created>
  <dcterms:modified xsi:type="dcterms:W3CDTF">2022-09-26T17:52:50Z</dcterms:modified>
</cp:coreProperties>
</file>