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1" r:id="rId1"/>
    <p:sldMasterId id="2147483885" r:id="rId2"/>
  </p:sldMasterIdLst>
  <p:notesMasterIdLst>
    <p:notesMasterId r:id="rId13"/>
  </p:notesMasterIdLst>
  <p:handoutMasterIdLst>
    <p:handoutMasterId r:id="rId14"/>
  </p:handoutMasterIdLst>
  <p:sldIdLst>
    <p:sldId id="1020" r:id="rId3"/>
    <p:sldId id="257" r:id="rId4"/>
    <p:sldId id="1012" r:id="rId5"/>
    <p:sldId id="989" r:id="rId6"/>
    <p:sldId id="1023" r:id="rId7"/>
    <p:sldId id="1039" r:id="rId8"/>
    <p:sldId id="1038" r:id="rId9"/>
    <p:sldId id="986" r:id="rId10"/>
    <p:sldId id="1055" r:id="rId11"/>
    <p:sldId id="997" r:id="rId12"/>
  </p:sldIdLst>
  <p:sldSz cx="12192000" cy="6858000"/>
  <p:notesSz cx="6797675" cy="9874250"/>
  <p:custDataLst>
    <p:tags r:id="rId15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CD0A18-48EC-44A2-84A2-819C1D5D07E3}">
          <p14:sldIdLst>
            <p14:sldId id="1020"/>
            <p14:sldId id="257"/>
            <p14:sldId id="1012"/>
            <p14:sldId id="989"/>
            <p14:sldId id="1023"/>
            <p14:sldId id="1039"/>
            <p14:sldId id="1038"/>
            <p14:sldId id="986"/>
            <p14:sldId id="1055"/>
            <p14:sldId id="997"/>
          </p14:sldIdLst>
        </p14:section>
      </p14:sectionLst>
    </p:ext>
    <p:ext uri="{EFAFB233-063F-42B5-8137-9DF3F51BA10A}">
      <p15:sldGuideLst xmlns:p15="http://schemas.microsoft.com/office/powerpoint/2012/main">
        <p15:guide id="1" pos="2955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oitte" initials="D" lastIdx="9" clrIdx="0">
    <p:extLst>
      <p:ext uri="{19B8F6BF-5375-455C-9EA6-DF929625EA0E}">
        <p15:presenceInfo xmlns:p15="http://schemas.microsoft.com/office/powerpoint/2012/main" userId="Deloi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904B"/>
    <a:srgbClr val="F8696B"/>
    <a:srgbClr val="E6E6E6"/>
    <a:srgbClr val="C6DA80"/>
    <a:srgbClr val="63BE7B"/>
    <a:srgbClr val="294E33"/>
    <a:srgbClr val="FA8972"/>
    <a:srgbClr val="BED880"/>
    <a:srgbClr val="E7E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55" autoAdjust="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pos="2955"/>
        <p:guide orient="horz" pos="890"/>
        <p:guide pos="220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-6604"/>
    </p:cViewPr>
  </p:sorterViewPr>
  <p:notesViewPr>
    <p:cSldViewPr snapToGrid="0" showGuides="1">
      <p:cViewPr varScale="1">
        <p:scale>
          <a:sx n="48" d="100"/>
          <a:sy n="48" d="100"/>
        </p:scale>
        <p:origin x="2764" y="5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862" cy="493177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3177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9/28/2022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9543"/>
            <a:ext cx="2945862" cy="493177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379543"/>
            <a:ext cx="2945862" cy="493177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3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9E439-0A36-4389-B1D4-036D35E9F4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2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6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1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6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3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358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_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3422" y="229631"/>
            <a:ext cx="11266965" cy="516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644" b="1"/>
            </a:lvl1pPr>
          </a:lstStyle>
          <a:p>
            <a:r>
              <a:rPr lang="ru-RU" noProof="0" dirty="0"/>
              <a:t>Матричная разметка</a:t>
            </a:r>
            <a:endParaRPr lang="en-US" noProof="0" dirty="0"/>
          </a:p>
        </p:txBody>
      </p:sp>
      <p:sp>
        <p:nvSpPr>
          <p:cNvPr id="6" name="object 33">
            <a:extLst>
              <a:ext uri="{FF2B5EF4-FFF2-40B4-BE49-F238E27FC236}">
                <a16:creationId xmlns:a16="http://schemas.microsoft.com/office/drawing/2014/main" id="{F2979414-D063-488D-81C8-C59312675519}"/>
              </a:ext>
            </a:extLst>
          </p:cNvPr>
          <p:cNvSpPr/>
          <p:nvPr userDrawn="1"/>
        </p:nvSpPr>
        <p:spPr>
          <a:xfrm>
            <a:off x="9377584" y="6573008"/>
            <a:ext cx="2033924" cy="0"/>
          </a:xfrm>
          <a:custGeom>
            <a:avLst/>
            <a:gdLst/>
            <a:ahLst/>
            <a:cxnLst/>
            <a:rect l="l" t="t" r="r" b="b"/>
            <a:pathLst>
              <a:path w="2461894">
                <a:moveTo>
                  <a:pt x="246138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90035"/>
            </a:solidFill>
          </a:ln>
        </p:spPr>
        <p:txBody>
          <a:bodyPr wrap="square" lIns="0" tIns="0" rIns="0" bIns="0" rtlCol="0"/>
          <a:lstStyle/>
          <a:p>
            <a:endParaRPr sz="1157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B973D2-8B5E-4BD3-A521-DBB98BAF9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8" y="6247516"/>
            <a:ext cx="891842" cy="631104"/>
          </a:xfrm>
          <a:prstGeom prst="rect">
            <a:avLst/>
          </a:prstGeom>
        </p:spPr>
      </p:pic>
      <p:sp>
        <p:nvSpPr>
          <p:cNvPr id="11" name="Holder 6">
            <a:extLst>
              <a:ext uri="{FF2B5EF4-FFF2-40B4-BE49-F238E27FC236}">
                <a16:creationId xmlns:a16="http://schemas.microsoft.com/office/drawing/2014/main" id="{100FB18D-06FD-4045-87C8-770BE8CEF0F2}"/>
              </a:ext>
            </a:extLst>
          </p:cNvPr>
          <p:cNvSpPr txBox="1">
            <a:spLocks/>
          </p:cNvSpPr>
          <p:nvPr userDrawn="1"/>
        </p:nvSpPr>
        <p:spPr>
          <a:xfrm>
            <a:off x="8991862" y="6458301"/>
            <a:ext cx="2805366" cy="228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2100" spc="-80">
                <a:solidFill>
                  <a:srgbClr val="D90035"/>
                </a:solidFill>
                <a:latin typeface="Arial"/>
                <a:cs typeface="Arial"/>
              </a:defRPr>
            </a:lvl1pPr>
          </a:lstStyle>
          <a:p>
            <a:pPr lvl="0"/>
            <a:fld id="{B6F15528-21DE-4FAA-801E-634DDDAF4B2B}" type="slidenum">
              <a:rPr lang="ru-RU" sz="1487" smtClean="0"/>
              <a:pPr lvl="0"/>
              <a:t>‹#›</a:t>
            </a:fld>
            <a:endParaRPr lang="ru-RU" sz="1487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CEC38C-5D37-6532-A386-D7745FD92198}"/>
              </a:ext>
            </a:extLst>
          </p:cNvPr>
          <p:cNvSpPr/>
          <p:nvPr userDrawn="1"/>
        </p:nvSpPr>
        <p:spPr>
          <a:xfrm>
            <a:off x="0" y="1450227"/>
            <a:ext cx="430182" cy="2371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EBD2B1-4FD5-7F99-9B42-B3739DE4BC39}"/>
              </a:ext>
            </a:extLst>
          </p:cNvPr>
          <p:cNvSpPr/>
          <p:nvPr userDrawn="1"/>
        </p:nvSpPr>
        <p:spPr>
          <a:xfrm rot="5400000">
            <a:off x="114513" y="3723331"/>
            <a:ext cx="215135" cy="444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BD8666D-4374-15D3-42C2-4C0DA661BEA5}"/>
              </a:ext>
            </a:extLst>
          </p:cNvPr>
          <p:cNvSpPr/>
          <p:nvPr userDrawn="1"/>
        </p:nvSpPr>
        <p:spPr>
          <a:xfrm>
            <a:off x="0" y="4069251"/>
            <a:ext cx="430182" cy="2371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1FF02D-1C08-6AF9-B0BF-E56F8F29515C}"/>
              </a:ext>
            </a:extLst>
          </p:cNvPr>
          <p:cNvSpPr/>
          <p:nvPr userDrawn="1"/>
        </p:nvSpPr>
        <p:spPr>
          <a:xfrm>
            <a:off x="0" y="918227"/>
            <a:ext cx="430182" cy="515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DB625F-0A2A-B932-61D3-6B1860F26BC9}"/>
              </a:ext>
            </a:extLst>
          </p:cNvPr>
          <p:cNvSpPr/>
          <p:nvPr userDrawn="1"/>
        </p:nvSpPr>
        <p:spPr>
          <a:xfrm>
            <a:off x="0" y="1"/>
            <a:ext cx="430182" cy="9019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6E9239-2A8D-4194-DDC6-42268C894EFC}"/>
              </a:ext>
            </a:extLst>
          </p:cNvPr>
          <p:cNvSpPr/>
          <p:nvPr userDrawn="1"/>
        </p:nvSpPr>
        <p:spPr>
          <a:xfrm>
            <a:off x="434263" y="6456868"/>
            <a:ext cx="5535976" cy="401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E7874D4-8949-6038-E596-547EAD4B5D76}"/>
              </a:ext>
            </a:extLst>
          </p:cNvPr>
          <p:cNvSpPr/>
          <p:nvPr userDrawn="1"/>
        </p:nvSpPr>
        <p:spPr>
          <a:xfrm>
            <a:off x="5974320" y="6456868"/>
            <a:ext cx="243508" cy="401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DF7B9C4-1B79-7DE5-CEC1-D53C88CFFB17}"/>
              </a:ext>
            </a:extLst>
          </p:cNvPr>
          <p:cNvSpPr/>
          <p:nvPr userDrawn="1"/>
        </p:nvSpPr>
        <p:spPr>
          <a:xfrm>
            <a:off x="6221907" y="6456868"/>
            <a:ext cx="5535976" cy="401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A33B648-CEC7-1636-0160-2576D7AE8EFF}"/>
              </a:ext>
            </a:extLst>
          </p:cNvPr>
          <p:cNvSpPr/>
          <p:nvPr userDrawn="1"/>
        </p:nvSpPr>
        <p:spPr>
          <a:xfrm>
            <a:off x="0" y="6456868"/>
            <a:ext cx="430182" cy="401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EB6F551-879C-F69D-5CC9-1D702533FBEA}"/>
              </a:ext>
            </a:extLst>
          </p:cNvPr>
          <p:cNvSpPr/>
          <p:nvPr userDrawn="1"/>
        </p:nvSpPr>
        <p:spPr>
          <a:xfrm>
            <a:off x="11761818" y="6456868"/>
            <a:ext cx="430182" cy="401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</p:spTree>
    <p:extLst>
      <p:ext uri="{BB962C8B-B14F-4D97-AF65-F5344CB8AC3E}">
        <p14:creationId xmlns:p14="http://schemas.microsoft.com/office/powerpoint/2010/main" val="5896106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D209E-5E50-4101-97AE-02176A47A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862" y="274320"/>
            <a:ext cx="10977522" cy="305888"/>
          </a:xfrm>
        </p:spPr>
        <p:txBody>
          <a:bodyPr/>
          <a:lstStyle>
            <a:lvl1pPr>
              <a:defRPr sz="1983"/>
            </a:lvl1pPr>
          </a:lstStyle>
          <a:p>
            <a:r>
              <a:rPr lang="ru-RU" dirty="0"/>
              <a:t>Корпоративные цвета (координаты)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884A56-A23F-4FFA-B387-D9478AD03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EA370-9B40-4A77-B305-E79F600D90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52A811-00FD-4098-A43A-7DA3B244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10DEF7-7454-4B42-9F5C-3DE99F247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9370" y="357073"/>
            <a:ext cx="2927748" cy="15937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2764CB-9DB1-4A5E-9161-1310663C4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0667" y="2352757"/>
            <a:ext cx="3006451" cy="19330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F6A6F1-D04E-4D67-9E93-4A8587AD9E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9148" y="4758479"/>
            <a:ext cx="3108764" cy="18462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BDF0E9-2E91-446E-BD01-8C0CF269BE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99373" y="274229"/>
            <a:ext cx="2998581" cy="17594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F23D83-41E8-4B2D-8D66-BE6D1243C4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05248" y="2399655"/>
            <a:ext cx="3053672" cy="17910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6B7A57-1BB5-47F2-8E82-53753DE132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73105" y="4756066"/>
            <a:ext cx="3022192" cy="16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8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59AAC8-5D57-DDB5-3051-DDCA9D906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8" y="60974"/>
            <a:ext cx="891842" cy="6311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33039" y="2824417"/>
            <a:ext cx="6236799" cy="82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0493">
              <a:lnSpc>
                <a:spcPct val="100000"/>
              </a:lnSpc>
              <a:defRPr lang="en-US" sz="4461" b="1" spc="107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51CE64-AC63-45A9-A949-0CBCAB944724}"/>
              </a:ext>
            </a:extLst>
          </p:cNvPr>
          <p:cNvSpPr/>
          <p:nvPr userDrawn="1"/>
        </p:nvSpPr>
        <p:spPr>
          <a:xfrm>
            <a:off x="-22034" y="2877836"/>
            <a:ext cx="1255923" cy="172502"/>
          </a:xfrm>
          <a:prstGeom prst="rect">
            <a:avLst/>
          </a:prstGeom>
          <a:solidFill>
            <a:srgbClr val="D41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4CA2EA-3282-4FF4-BD57-5E2543944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15" t="2559" r="38628" b="31019"/>
          <a:stretch/>
        </p:blipFill>
        <p:spPr>
          <a:xfrm>
            <a:off x="7634038" y="0"/>
            <a:ext cx="4542807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38F359-EE8D-4300-9ED7-89E52D6B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7929" b="28522"/>
          <a:stretch/>
        </p:blipFill>
        <p:spPr>
          <a:xfrm>
            <a:off x="7608783" y="0"/>
            <a:ext cx="4568062" cy="68491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7B2D9-D1CF-462D-A8C0-02C69E240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/>
          </a:blip>
          <a:srcRect l="10606" t="19494" r="57917" b="18004"/>
          <a:stretch/>
        </p:blipFill>
        <p:spPr>
          <a:xfrm>
            <a:off x="498558" y="221406"/>
            <a:ext cx="561160" cy="3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61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A868D68E-E709-5ABF-A3E0-71C90457126B}"/>
              </a:ext>
            </a:extLst>
          </p:cNvPr>
          <p:cNvSpPr/>
          <p:nvPr userDrawn="1"/>
        </p:nvSpPr>
        <p:spPr>
          <a:xfrm>
            <a:off x="0" y="0"/>
            <a:ext cx="12194623" cy="6858000"/>
          </a:xfrm>
          <a:custGeom>
            <a:avLst/>
            <a:gdLst/>
            <a:ahLst/>
            <a:cxnLst/>
            <a:rect l="l" t="t" r="r" b="b"/>
            <a:pathLst>
              <a:path w="14760575" h="8280400">
                <a:moveTo>
                  <a:pt x="14760003" y="0"/>
                </a:moveTo>
                <a:lnTo>
                  <a:pt x="0" y="0"/>
                </a:lnTo>
                <a:lnTo>
                  <a:pt x="0" y="8279993"/>
                </a:lnTo>
                <a:lnTo>
                  <a:pt x="14760003" y="8279993"/>
                </a:lnTo>
                <a:lnTo>
                  <a:pt x="14760003" y="0"/>
                </a:lnTo>
                <a:close/>
              </a:path>
            </a:pathLst>
          </a:custGeom>
          <a:solidFill>
            <a:srgbClr val="2A3654"/>
          </a:solidFill>
        </p:spPr>
        <p:txBody>
          <a:bodyPr wrap="square" lIns="0" tIns="0" rIns="0" bIns="0" rtlCol="0"/>
          <a:lstStyle/>
          <a:p>
            <a:endParaRPr sz="1983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8AB52D-7718-0775-15EB-09A8DAA50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6" b="24529"/>
          <a:stretch/>
        </p:blipFill>
        <p:spPr>
          <a:xfrm>
            <a:off x="8110514" y="126520"/>
            <a:ext cx="4081487" cy="67314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59AAC8-5D57-DDB5-3051-DDCA9D906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8" y="60974"/>
            <a:ext cx="891842" cy="6311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33039" y="2824417"/>
            <a:ext cx="6236799" cy="82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0493">
              <a:lnSpc>
                <a:spcPct val="100000"/>
              </a:lnSpc>
              <a:defRPr lang="en-US" sz="4461" b="1" spc="107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noProof="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12F2F67-C84E-4A3A-8941-69EB651BD4CB}"/>
              </a:ext>
            </a:extLst>
          </p:cNvPr>
          <p:cNvSpPr/>
          <p:nvPr userDrawn="1"/>
        </p:nvSpPr>
        <p:spPr>
          <a:xfrm>
            <a:off x="-22034" y="2877836"/>
            <a:ext cx="1255923" cy="17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</p:spTree>
    <p:extLst>
      <p:ext uri="{BB962C8B-B14F-4D97-AF65-F5344CB8AC3E}">
        <p14:creationId xmlns:p14="http://schemas.microsoft.com/office/powerpoint/2010/main" val="82482344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A868D68E-E709-5ABF-A3E0-71C90457126B}"/>
              </a:ext>
            </a:extLst>
          </p:cNvPr>
          <p:cNvSpPr/>
          <p:nvPr userDrawn="1"/>
        </p:nvSpPr>
        <p:spPr>
          <a:xfrm>
            <a:off x="0" y="0"/>
            <a:ext cx="12194623" cy="6858000"/>
          </a:xfrm>
          <a:custGeom>
            <a:avLst/>
            <a:gdLst/>
            <a:ahLst/>
            <a:cxnLst/>
            <a:rect l="l" t="t" r="r" b="b"/>
            <a:pathLst>
              <a:path w="14760575" h="8280400">
                <a:moveTo>
                  <a:pt x="14760003" y="0"/>
                </a:moveTo>
                <a:lnTo>
                  <a:pt x="0" y="0"/>
                </a:lnTo>
                <a:lnTo>
                  <a:pt x="0" y="8279993"/>
                </a:lnTo>
                <a:lnTo>
                  <a:pt x="14760003" y="8279993"/>
                </a:lnTo>
                <a:lnTo>
                  <a:pt x="14760003" y="0"/>
                </a:lnTo>
                <a:close/>
              </a:path>
            </a:pathLst>
          </a:custGeom>
          <a:solidFill>
            <a:srgbClr val="1A232B"/>
          </a:solidFill>
        </p:spPr>
        <p:txBody>
          <a:bodyPr wrap="square" lIns="0" tIns="0" rIns="0" bIns="0" rtlCol="0"/>
          <a:lstStyle/>
          <a:p>
            <a:endParaRPr sz="1983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8AB52D-7718-0775-15EB-09A8DAA50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6" b="24529"/>
          <a:stretch/>
        </p:blipFill>
        <p:spPr>
          <a:xfrm>
            <a:off x="8110514" y="126520"/>
            <a:ext cx="4081487" cy="67314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59AAC8-5D57-DDB5-3051-DDCA9D906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8" y="60974"/>
            <a:ext cx="891842" cy="6311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33039" y="2824417"/>
            <a:ext cx="6236799" cy="82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0493">
              <a:lnSpc>
                <a:spcPct val="100000"/>
              </a:lnSpc>
              <a:defRPr lang="en-US" sz="4461" b="1" spc="107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noProof="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6DD105B-9480-4AEB-ADEE-71D06F4327DE}"/>
              </a:ext>
            </a:extLst>
          </p:cNvPr>
          <p:cNvSpPr/>
          <p:nvPr userDrawn="1"/>
        </p:nvSpPr>
        <p:spPr>
          <a:xfrm>
            <a:off x="-22034" y="2877836"/>
            <a:ext cx="1255923" cy="17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</p:spTree>
    <p:extLst>
      <p:ext uri="{BB962C8B-B14F-4D97-AF65-F5344CB8AC3E}">
        <p14:creationId xmlns:p14="http://schemas.microsoft.com/office/powerpoint/2010/main" val="39883592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A868D68E-E709-5ABF-A3E0-71C90457126B}"/>
              </a:ext>
            </a:extLst>
          </p:cNvPr>
          <p:cNvSpPr/>
          <p:nvPr userDrawn="1"/>
        </p:nvSpPr>
        <p:spPr>
          <a:xfrm>
            <a:off x="0" y="0"/>
            <a:ext cx="12194623" cy="6858000"/>
          </a:xfrm>
          <a:custGeom>
            <a:avLst/>
            <a:gdLst/>
            <a:ahLst/>
            <a:cxnLst/>
            <a:rect l="l" t="t" r="r" b="b"/>
            <a:pathLst>
              <a:path w="14760575" h="8280400">
                <a:moveTo>
                  <a:pt x="14760003" y="0"/>
                </a:moveTo>
                <a:lnTo>
                  <a:pt x="0" y="0"/>
                </a:lnTo>
                <a:lnTo>
                  <a:pt x="0" y="8279993"/>
                </a:lnTo>
                <a:lnTo>
                  <a:pt x="14760003" y="8279993"/>
                </a:lnTo>
                <a:lnTo>
                  <a:pt x="14760003" y="0"/>
                </a:lnTo>
                <a:close/>
              </a:path>
            </a:pathLst>
          </a:custGeom>
          <a:solidFill>
            <a:srgbClr val="037A9F"/>
          </a:solidFill>
        </p:spPr>
        <p:txBody>
          <a:bodyPr wrap="square" lIns="0" tIns="0" rIns="0" bIns="0" rtlCol="0"/>
          <a:lstStyle/>
          <a:p>
            <a:endParaRPr sz="1983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8AB52D-7718-0775-15EB-09A8DAA50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26" b="24529"/>
          <a:stretch/>
        </p:blipFill>
        <p:spPr>
          <a:xfrm>
            <a:off x="8110514" y="126520"/>
            <a:ext cx="4081487" cy="67314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59AAC8-5D57-DDB5-3051-DDCA9D906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8" y="60974"/>
            <a:ext cx="891842" cy="63110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33039" y="2824417"/>
            <a:ext cx="6236799" cy="821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0493">
              <a:lnSpc>
                <a:spcPct val="100000"/>
              </a:lnSpc>
              <a:defRPr lang="en-US" sz="4461" b="1" spc="107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51CE64-AC63-45A9-A949-0CBCAB944724}"/>
              </a:ext>
            </a:extLst>
          </p:cNvPr>
          <p:cNvSpPr/>
          <p:nvPr userDrawn="1"/>
        </p:nvSpPr>
        <p:spPr>
          <a:xfrm>
            <a:off x="-22034" y="2877836"/>
            <a:ext cx="1255923" cy="17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</p:spTree>
    <p:extLst>
      <p:ext uri="{BB962C8B-B14F-4D97-AF65-F5344CB8AC3E}">
        <p14:creationId xmlns:p14="http://schemas.microsoft.com/office/powerpoint/2010/main" val="26420093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23693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99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8C019C-852F-B545-9806-CF7A67D6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C181-5E84-2F42-AB40-1102A7389AB4}" type="datetimeFigureOut">
              <a:rPr lang="ru-RU" smtClean="0"/>
              <a:t>27.09.2022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044342-B9B1-B246-87E5-70D5285D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C4456-35CF-6540-8A17-03F4C953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992-18ED-0A45-BD23-1AD395B324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25065BFA-E594-10E7-8559-B2A7208C6AF1}"/>
              </a:ext>
            </a:extLst>
          </p:cNvPr>
          <p:cNvSpPr/>
          <p:nvPr userDrawn="1"/>
        </p:nvSpPr>
        <p:spPr>
          <a:xfrm>
            <a:off x="0" y="0"/>
            <a:ext cx="12194623" cy="6858000"/>
          </a:xfrm>
          <a:custGeom>
            <a:avLst/>
            <a:gdLst/>
            <a:ahLst/>
            <a:cxnLst/>
            <a:rect l="l" t="t" r="r" b="b"/>
            <a:pathLst>
              <a:path w="14760575" h="8280400">
                <a:moveTo>
                  <a:pt x="14760003" y="0"/>
                </a:moveTo>
                <a:lnTo>
                  <a:pt x="0" y="0"/>
                </a:lnTo>
                <a:lnTo>
                  <a:pt x="0" y="8279993"/>
                </a:lnTo>
                <a:lnTo>
                  <a:pt x="14760003" y="8279993"/>
                </a:lnTo>
                <a:lnTo>
                  <a:pt x="14760003" y="0"/>
                </a:lnTo>
                <a:close/>
              </a:path>
            </a:pathLst>
          </a:custGeom>
          <a:solidFill>
            <a:srgbClr val="1A232B"/>
          </a:solidFill>
        </p:spPr>
        <p:txBody>
          <a:bodyPr wrap="square" lIns="0" tIns="0" rIns="0" bIns="0" rtlCol="0"/>
          <a:lstStyle/>
          <a:p>
            <a:r>
              <a:rPr lang="ru-RU" sz="1983" dirty="0"/>
              <a:t>  </a:t>
            </a: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37662" y="5997663"/>
            <a:ext cx="3903119" cy="203925"/>
          </a:xfrm>
        </p:spPr>
        <p:txBody>
          <a:bodyPr lIns="0" tIns="0" rIns="0" bIns="0"/>
          <a:lstStyle>
            <a:lvl1pPr algn="l">
              <a:defRPr sz="1322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BD1AAD8-C15C-B7D4-EB1C-DDCDB72A27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2" y="242761"/>
            <a:ext cx="3614585" cy="1292926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B9DE7035-8FA7-3AF4-A887-40679A4A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2" y="3995874"/>
            <a:ext cx="5178522" cy="611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66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D1B604-8A2A-1C16-A587-8EA553ECC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3" b="24967"/>
          <a:stretch/>
        </p:blipFill>
        <p:spPr>
          <a:xfrm>
            <a:off x="8094287" y="137039"/>
            <a:ext cx="4097713" cy="67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06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08">
          <p15:clr>
            <a:srgbClr val="FBAE40"/>
          </p15:clr>
        </p15:guide>
        <p15:guide id="2" pos="4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25065BFA-E594-10E7-8559-B2A7208C6AF1}"/>
              </a:ext>
            </a:extLst>
          </p:cNvPr>
          <p:cNvSpPr/>
          <p:nvPr userDrawn="1"/>
        </p:nvSpPr>
        <p:spPr>
          <a:xfrm>
            <a:off x="0" y="0"/>
            <a:ext cx="12194623" cy="6858000"/>
          </a:xfrm>
          <a:custGeom>
            <a:avLst/>
            <a:gdLst/>
            <a:ahLst/>
            <a:cxnLst/>
            <a:rect l="l" t="t" r="r" b="b"/>
            <a:pathLst>
              <a:path w="14760575" h="8280400">
                <a:moveTo>
                  <a:pt x="14760003" y="0"/>
                </a:moveTo>
                <a:lnTo>
                  <a:pt x="0" y="0"/>
                </a:lnTo>
                <a:lnTo>
                  <a:pt x="0" y="8279993"/>
                </a:lnTo>
                <a:lnTo>
                  <a:pt x="14760003" y="8279993"/>
                </a:lnTo>
                <a:lnTo>
                  <a:pt x="14760003" y="0"/>
                </a:lnTo>
                <a:close/>
              </a:path>
            </a:pathLst>
          </a:custGeom>
          <a:solidFill>
            <a:srgbClr val="1A232B"/>
          </a:solidFill>
        </p:spPr>
        <p:txBody>
          <a:bodyPr wrap="square" lIns="0" tIns="0" rIns="0" bIns="0" rtlCol="0"/>
          <a:lstStyle/>
          <a:p>
            <a:r>
              <a:rPr lang="ru-RU" sz="1983" dirty="0"/>
              <a:t>  </a:t>
            </a: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63416" y="5840043"/>
            <a:ext cx="3903119" cy="203925"/>
          </a:xfrm>
        </p:spPr>
        <p:txBody>
          <a:bodyPr lIns="0" tIns="0" rIns="0" bIns="0"/>
          <a:lstStyle>
            <a:lvl1pPr algn="l">
              <a:defRPr sz="1322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62528" y="6339709"/>
            <a:ext cx="2805366" cy="152944"/>
          </a:xfrm>
        </p:spPr>
        <p:txBody>
          <a:bodyPr lIns="0" tIns="0" rIns="0" bIns="0"/>
          <a:lstStyle>
            <a:lvl1pPr algn="l">
              <a:defRPr sz="99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B9DE7035-8FA7-3AF4-A887-40679A4A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17" y="3995874"/>
            <a:ext cx="5178522" cy="611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66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715BF3D-7A90-AF18-8964-12D31F47D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15" t="2559" r="38628" b="31019"/>
          <a:stretch/>
        </p:blipFill>
        <p:spPr>
          <a:xfrm>
            <a:off x="7634038" y="0"/>
            <a:ext cx="4542807" cy="6858000"/>
          </a:xfrm>
          <a:prstGeom prst="rect">
            <a:avLst/>
          </a:prstGeom>
        </p:spPr>
      </p:pic>
      <p:sp>
        <p:nvSpPr>
          <p:cNvPr id="46" name="object 7">
            <a:extLst>
              <a:ext uri="{FF2B5EF4-FFF2-40B4-BE49-F238E27FC236}">
                <a16:creationId xmlns:a16="http://schemas.microsoft.com/office/drawing/2014/main" id="{9B919049-C955-618F-7A0B-96F8B2221524}"/>
              </a:ext>
            </a:extLst>
          </p:cNvPr>
          <p:cNvSpPr/>
          <p:nvPr/>
        </p:nvSpPr>
        <p:spPr>
          <a:xfrm>
            <a:off x="612734" y="520147"/>
            <a:ext cx="1747850" cy="5151173"/>
          </a:xfrm>
          <a:custGeom>
            <a:avLst/>
            <a:gdLst/>
            <a:ahLst/>
            <a:cxnLst/>
            <a:rect l="l" t="t" r="r" b="b"/>
            <a:pathLst>
              <a:path w="2120900" h="6235065">
                <a:moveTo>
                  <a:pt x="103466" y="6144882"/>
                </a:moveTo>
                <a:lnTo>
                  <a:pt x="0" y="6055284"/>
                </a:lnTo>
                <a:lnTo>
                  <a:pt x="0" y="6234481"/>
                </a:lnTo>
                <a:lnTo>
                  <a:pt x="103466" y="6144882"/>
                </a:lnTo>
                <a:close/>
              </a:path>
              <a:path w="2120900" h="6235065">
                <a:moveTo>
                  <a:pt x="2120658" y="0"/>
                </a:moveTo>
                <a:lnTo>
                  <a:pt x="1708569" y="0"/>
                </a:lnTo>
                <a:lnTo>
                  <a:pt x="1437944" y="382371"/>
                </a:lnTo>
                <a:lnTo>
                  <a:pt x="1432928" y="382371"/>
                </a:lnTo>
                <a:lnTo>
                  <a:pt x="1432928" y="23025"/>
                </a:lnTo>
                <a:lnTo>
                  <a:pt x="1409903" y="0"/>
                </a:lnTo>
                <a:lnTo>
                  <a:pt x="632675" y="0"/>
                </a:lnTo>
                <a:lnTo>
                  <a:pt x="609650" y="23025"/>
                </a:lnTo>
                <a:lnTo>
                  <a:pt x="609650" y="800252"/>
                </a:lnTo>
                <a:lnTo>
                  <a:pt x="632675" y="823277"/>
                </a:lnTo>
                <a:lnTo>
                  <a:pt x="1409903" y="823277"/>
                </a:lnTo>
                <a:lnTo>
                  <a:pt x="1432928" y="800252"/>
                </a:lnTo>
                <a:lnTo>
                  <a:pt x="1432928" y="440905"/>
                </a:lnTo>
                <a:lnTo>
                  <a:pt x="1437957" y="440905"/>
                </a:lnTo>
                <a:lnTo>
                  <a:pt x="1708569" y="823277"/>
                </a:lnTo>
                <a:lnTo>
                  <a:pt x="2120658" y="823277"/>
                </a:lnTo>
                <a:lnTo>
                  <a:pt x="1836242" y="427507"/>
                </a:lnTo>
                <a:lnTo>
                  <a:pt x="1054061" y="427507"/>
                </a:lnTo>
                <a:lnTo>
                  <a:pt x="1031049" y="450519"/>
                </a:lnTo>
                <a:lnTo>
                  <a:pt x="1031049" y="767715"/>
                </a:lnTo>
                <a:lnTo>
                  <a:pt x="1015174" y="783590"/>
                </a:lnTo>
                <a:lnTo>
                  <a:pt x="999299" y="767715"/>
                </a:lnTo>
                <a:lnTo>
                  <a:pt x="999299" y="49034"/>
                </a:lnTo>
                <a:lnTo>
                  <a:pt x="1015174" y="33172"/>
                </a:lnTo>
                <a:lnTo>
                  <a:pt x="1031049" y="49034"/>
                </a:lnTo>
                <a:lnTo>
                  <a:pt x="1031049" y="372745"/>
                </a:lnTo>
                <a:lnTo>
                  <a:pt x="1054061" y="395770"/>
                </a:lnTo>
                <a:lnTo>
                  <a:pt x="1836242" y="395770"/>
                </a:lnTo>
                <a:lnTo>
                  <a:pt x="2120658" y="0"/>
                </a:lnTo>
                <a:close/>
              </a:path>
            </a:pathLst>
          </a:custGeom>
          <a:solidFill>
            <a:srgbClr val="D90035"/>
          </a:solidFill>
        </p:spPr>
        <p:txBody>
          <a:bodyPr wrap="square" lIns="0" tIns="0" rIns="0" bIns="0" rtlCol="0"/>
          <a:lstStyle/>
          <a:p>
            <a:endParaRPr sz="1978" dirty="0"/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9B6195D1-37E1-91E6-7308-B65D675727FD}"/>
              </a:ext>
            </a:extLst>
          </p:cNvPr>
          <p:cNvSpPr/>
          <p:nvPr/>
        </p:nvSpPr>
        <p:spPr>
          <a:xfrm>
            <a:off x="2585461" y="635100"/>
            <a:ext cx="418647" cy="135875"/>
          </a:xfrm>
          <a:custGeom>
            <a:avLst/>
            <a:gdLst/>
            <a:ahLst/>
            <a:cxnLst/>
            <a:rect l="l" t="t" r="r" b="b"/>
            <a:pathLst>
              <a:path w="508000" h="164465">
                <a:moveTo>
                  <a:pt x="117817" y="112280"/>
                </a:moveTo>
                <a:lnTo>
                  <a:pt x="106654" y="112280"/>
                </a:lnTo>
                <a:lnTo>
                  <a:pt x="106654" y="520"/>
                </a:lnTo>
                <a:lnTo>
                  <a:pt x="79578" y="520"/>
                </a:lnTo>
                <a:lnTo>
                  <a:pt x="79578" y="112280"/>
                </a:lnTo>
                <a:lnTo>
                  <a:pt x="27076" y="112280"/>
                </a:lnTo>
                <a:lnTo>
                  <a:pt x="27076" y="520"/>
                </a:lnTo>
                <a:lnTo>
                  <a:pt x="0" y="520"/>
                </a:lnTo>
                <a:lnTo>
                  <a:pt x="0" y="112280"/>
                </a:lnTo>
                <a:lnTo>
                  <a:pt x="0" y="135140"/>
                </a:lnTo>
                <a:lnTo>
                  <a:pt x="95313" y="135140"/>
                </a:lnTo>
                <a:lnTo>
                  <a:pt x="95313" y="164350"/>
                </a:lnTo>
                <a:lnTo>
                  <a:pt x="117817" y="164350"/>
                </a:lnTo>
                <a:lnTo>
                  <a:pt x="117817" y="135140"/>
                </a:lnTo>
                <a:lnTo>
                  <a:pt x="117817" y="112280"/>
                </a:lnTo>
                <a:close/>
              </a:path>
              <a:path w="508000" h="164465">
                <a:moveTo>
                  <a:pt x="243065" y="111760"/>
                </a:moveTo>
                <a:lnTo>
                  <a:pt x="168148" y="111760"/>
                </a:lnTo>
                <a:lnTo>
                  <a:pt x="168148" y="74930"/>
                </a:lnTo>
                <a:lnTo>
                  <a:pt x="235470" y="74930"/>
                </a:lnTo>
                <a:lnTo>
                  <a:pt x="235470" y="53340"/>
                </a:lnTo>
                <a:lnTo>
                  <a:pt x="168148" y="53340"/>
                </a:lnTo>
                <a:lnTo>
                  <a:pt x="168148" y="22860"/>
                </a:lnTo>
                <a:lnTo>
                  <a:pt x="240499" y="22860"/>
                </a:lnTo>
                <a:lnTo>
                  <a:pt x="240499" y="0"/>
                </a:lnTo>
                <a:lnTo>
                  <a:pt x="141071" y="0"/>
                </a:lnTo>
                <a:lnTo>
                  <a:pt x="141071" y="22860"/>
                </a:lnTo>
                <a:lnTo>
                  <a:pt x="141071" y="53340"/>
                </a:lnTo>
                <a:lnTo>
                  <a:pt x="141071" y="74930"/>
                </a:lnTo>
                <a:lnTo>
                  <a:pt x="141071" y="111760"/>
                </a:lnTo>
                <a:lnTo>
                  <a:pt x="141071" y="134620"/>
                </a:lnTo>
                <a:lnTo>
                  <a:pt x="243065" y="134620"/>
                </a:lnTo>
                <a:lnTo>
                  <a:pt x="243065" y="111760"/>
                </a:lnTo>
                <a:close/>
              </a:path>
              <a:path w="508000" h="164465">
                <a:moveTo>
                  <a:pt x="377990" y="0"/>
                </a:moveTo>
                <a:lnTo>
                  <a:pt x="350926" y="0"/>
                </a:lnTo>
                <a:lnTo>
                  <a:pt x="350926" y="53340"/>
                </a:lnTo>
                <a:lnTo>
                  <a:pt x="297865" y="53340"/>
                </a:lnTo>
                <a:lnTo>
                  <a:pt x="297865" y="0"/>
                </a:lnTo>
                <a:lnTo>
                  <a:pt x="270789" y="0"/>
                </a:lnTo>
                <a:lnTo>
                  <a:pt x="270789" y="53340"/>
                </a:lnTo>
                <a:lnTo>
                  <a:pt x="270789" y="76200"/>
                </a:lnTo>
                <a:lnTo>
                  <a:pt x="270789" y="134620"/>
                </a:lnTo>
                <a:lnTo>
                  <a:pt x="297865" y="134620"/>
                </a:lnTo>
                <a:lnTo>
                  <a:pt x="297865" y="76200"/>
                </a:lnTo>
                <a:lnTo>
                  <a:pt x="350926" y="76200"/>
                </a:lnTo>
                <a:lnTo>
                  <a:pt x="350926" y="134620"/>
                </a:lnTo>
                <a:lnTo>
                  <a:pt x="377990" y="134620"/>
                </a:lnTo>
                <a:lnTo>
                  <a:pt x="377990" y="76200"/>
                </a:lnTo>
                <a:lnTo>
                  <a:pt x="377990" y="53340"/>
                </a:lnTo>
                <a:lnTo>
                  <a:pt x="377990" y="0"/>
                </a:lnTo>
                <a:close/>
              </a:path>
              <a:path w="508000" h="164465">
                <a:moveTo>
                  <a:pt x="507619" y="0"/>
                </a:moveTo>
                <a:lnTo>
                  <a:pt x="401066" y="0"/>
                </a:lnTo>
                <a:lnTo>
                  <a:pt x="401066" y="22860"/>
                </a:lnTo>
                <a:lnTo>
                  <a:pt x="440855" y="22860"/>
                </a:lnTo>
                <a:lnTo>
                  <a:pt x="440855" y="134620"/>
                </a:lnTo>
                <a:lnTo>
                  <a:pt x="467931" y="134620"/>
                </a:lnTo>
                <a:lnTo>
                  <a:pt x="467931" y="22860"/>
                </a:lnTo>
                <a:lnTo>
                  <a:pt x="507619" y="22860"/>
                </a:lnTo>
                <a:lnTo>
                  <a:pt x="50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78"/>
          </a:p>
        </p:txBody>
      </p:sp>
      <p:pic>
        <p:nvPicPr>
          <p:cNvPr id="48" name="object 9">
            <a:extLst>
              <a:ext uri="{FF2B5EF4-FFF2-40B4-BE49-F238E27FC236}">
                <a16:creationId xmlns:a16="http://schemas.microsoft.com/office/drawing/2014/main" id="{E28504B0-B90E-C7B0-7081-007A70372D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2056" y="635524"/>
            <a:ext cx="84661" cy="110788"/>
          </a:xfrm>
          <a:prstGeom prst="rect">
            <a:avLst/>
          </a:prstGeom>
        </p:spPr>
      </p:pic>
      <p:pic>
        <p:nvPicPr>
          <p:cNvPr id="49" name="object 10">
            <a:extLst>
              <a:ext uri="{FF2B5EF4-FFF2-40B4-BE49-F238E27FC236}">
                <a16:creationId xmlns:a16="http://schemas.microsoft.com/office/drawing/2014/main" id="{B213E189-44A0-B388-09D0-17300DE50BF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1177" y="803378"/>
            <a:ext cx="195313" cy="114564"/>
          </a:xfrm>
          <a:prstGeom prst="rect">
            <a:avLst/>
          </a:prstGeom>
        </p:spPr>
      </p:pic>
      <p:pic>
        <p:nvPicPr>
          <p:cNvPr id="50" name="object 11">
            <a:extLst>
              <a:ext uri="{FF2B5EF4-FFF2-40B4-BE49-F238E27FC236}">
                <a16:creationId xmlns:a16="http://schemas.microsoft.com/office/drawing/2014/main" id="{DA6F743B-3E1A-B252-8350-38CF0DE612E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4756" y="804839"/>
            <a:ext cx="280821" cy="111219"/>
          </a:xfrm>
          <a:prstGeom prst="rect">
            <a:avLst/>
          </a:prstGeom>
        </p:spPr>
      </p:pic>
      <p:sp>
        <p:nvSpPr>
          <p:cNvPr id="51" name="object 12">
            <a:extLst>
              <a:ext uri="{FF2B5EF4-FFF2-40B4-BE49-F238E27FC236}">
                <a16:creationId xmlns:a16="http://schemas.microsoft.com/office/drawing/2014/main" id="{AD69C764-3E4C-55FA-5F09-169BDDF26B23}"/>
              </a:ext>
            </a:extLst>
          </p:cNvPr>
          <p:cNvSpPr/>
          <p:nvPr/>
        </p:nvSpPr>
        <p:spPr>
          <a:xfrm>
            <a:off x="3093834" y="804845"/>
            <a:ext cx="84253" cy="111218"/>
          </a:xfrm>
          <a:custGeom>
            <a:avLst/>
            <a:gdLst/>
            <a:ahLst/>
            <a:cxnLst/>
            <a:rect l="l" t="t" r="r" b="b"/>
            <a:pathLst>
              <a:path w="102235" h="134619">
                <a:moveTo>
                  <a:pt x="101993" y="111760"/>
                </a:moveTo>
                <a:lnTo>
                  <a:pt x="27076" y="111760"/>
                </a:lnTo>
                <a:lnTo>
                  <a:pt x="27076" y="74930"/>
                </a:lnTo>
                <a:lnTo>
                  <a:pt x="94399" y="74930"/>
                </a:lnTo>
                <a:lnTo>
                  <a:pt x="94399" y="53340"/>
                </a:lnTo>
                <a:lnTo>
                  <a:pt x="27076" y="53340"/>
                </a:lnTo>
                <a:lnTo>
                  <a:pt x="27076" y="22860"/>
                </a:lnTo>
                <a:lnTo>
                  <a:pt x="99428" y="22860"/>
                </a:lnTo>
                <a:lnTo>
                  <a:pt x="99428" y="0"/>
                </a:lnTo>
                <a:lnTo>
                  <a:pt x="0" y="0"/>
                </a:lnTo>
                <a:lnTo>
                  <a:pt x="0" y="22860"/>
                </a:lnTo>
                <a:lnTo>
                  <a:pt x="0" y="53340"/>
                </a:lnTo>
                <a:lnTo>
                  <a:pt x="0" y="74930"/>
                </a:lnTo>
                <a:lnTo>
                  <a:pt x="0" y="111760"/>
                </a:lnTo>
                <a:lnTo>
                  <a:pt x="0" y="134620"/>
                </a:lnTo>
                <a:lnTo>
                  <a:pt x="101993" y="134620"/>
                </a:lnTo>
                <a:lnTo>
                  <a:pt x="101993" y="11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78"/>
          </a:p>
        </p:txBody>
      </p:sp>
      <p:pic>
        <p:nvPicPr>
          <p:cNvPr id="52" name="object 13">
            <a:extLst>
              <a:ext uri="{FF2B5EF4-FFF2-40B4-BE49-F238E27FC236}">
                <a16:creationId xmlns:a16="http://schemas.microsoft.com/office/drawing/2014/main" id="{424821DF-53CE-F1A8-6C1D-C1A20CC353F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1799" y="805273"/>
            <a:ext cx="178447" cy="111218"/>
          </a:xfrm>
          <a:prstGeom prst="rect">
            <a:avLst/>
          </a:prstGeom>
        </p:spPr>
      </p:pic>
      <p:pic>
        <p:nvPicPr>
          <p:cNvPr id="53" name="object 14">
            <a:extLst>
              <a:ext uri="{FF2B5EF4-FFF2-40B4-BE49-F238E27FC236}">
                <a16:creationId xmlns:a16="http://schemas.microsoft.com/office/drawing/2014/main" id="{30E28C0B-403B-A805-0B2D-7D0DFFA99A6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05058" y="805272"/>
            <a:ext cx="87287" cy="110788"/>
          </a:xfrm>
          <a:prstGeom prst="rect">
            <a:avLst/>
          </a:prstGeom>
        </p:spPr>
      </p:pic>
      <p:sp>
        <p:nvSpPr>
          <p:cNvPr id="54" name="object 15">
            <a:extLst>
              <a:ext uri="{FF2B5EF4-FFF2-40B4-BE49-F238E27FC236}">
                <a16:creationId xmlns:a16="http://schemas.microsoft.com/office/drawing/2014/main" id="{85DC5B4D-C0DB-D796-8871-730681D0FACE}"/>
              </a:ext>
            </a:extLst>
          </p:cNvPr>
          <p:cNvSpPr/>
          <p:nvPr/>
        </p:nvSpPr>
        <p:spPr>
          <a:xfrm>
            <a:off x="3519200" y="804845"/>
            <a:ext cx="84253" cy="111218"/>
          </a:xfrm>
          <a:custGeom>
            <a:avLst/>
            <a:gdLst/>
            <a:ahLst/>
            <a:cxnLst/>
            <a:rect l="l" t="t" r="r" b="b"/>
            <a:pathLst>
              <a:path w="102235" h="134619">
                <a:moveTo>
                  <a:pt x="101993" y="111760"/>
                </a:moveTo>
                <a:lnTo>
                  <a:pt x="27076" y="111760"/>
                </a:lnTo>
                <a:lnTo>
                  <a:pt x="27076" y="74930"/>
                </a:lnTo>
                <a:lnTo>
                  <a:pt x="94399" y="74930"/>
                </a:lnTo>
                <a:lnTo>
                  <a:pt x="94399" y="53340"/>
                </a:lnTo>
                <a:lnTo>
                  <a:pt x="27076" y="53340"/>
                </a:lnTo>
                <a:lnTo>
                  <a:pt x="27076" y="22860"/>
                </a:lnTo>
                <a:lnTo>
                  <a:pt x="99428" y="22860"/>
                </a:lnTo>
                <a:lnTo>
                  <a:pt x="99428" y="0"/>
                </a:lnTo>
                <a:lnTo>
                  <a:pt x="0" y="0"/>
                </a:lnTo>
                <a:lnTo>
                  <a:pt x="0" y="22860"/>
                </a:lnTo>
                <a:lnTo>
                  <a:pt x="0" y="53340"/>
                </a:lnTo>
                <a:lnTo>
                  <a:pt x="0" y="74930"/>
                </a:lnTo>
                <a:lnTo>
                  <a:pt x="0" y="111760"/>
                </a:lnTo>
                <a:lnTo>
                  <a:pt x="0" y="134620"/>
                </a:lnTo>
                <a:lnTo>
                  <a:pt x="101993" y="134620"/>
                </a:lnTo>
                <a:lnTo>
                  <a:pt x="101993" y="111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78"/>
          </a:p>
        </p:txBody>
      </p:sp>
      <p:pic>
        <p:nvPicPr>
          <p:cNvPr id="55" name="object 16">
            <a:extLst>
              <a:ext uri="{FF2B5EF4-FFF2-40B4-BE49-F238E27FC236}">
                <a16:creationId xmlns:a16="http://schemas.microsoft.com/office/drawing/2014/main" id="{F8740169-A7C2-F765-4012-296EE034D13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22110" y="803378"/>
            <a:ext cx="96268" cy="114564"/>
          </a:xfrm>
          <a:prstGeom prst="rect">
            <a:avLst/>
          </a:prstGeom>
        </p:spPr>
      </p:pic>
      <p:pic>
        <p:nvPicPr>
          <p:cNvPr id="56" name="object 17">
            <a:extLst>
              <a:ext uri="{FF2B5EF4-FFF2-40B4-BE49-F238E27FC236}">
                <a16:creationId xmlns:a16="http://schemas.microsoft.com/office/drawing/2014/main" id="{FDCADE38-3ECF-7B45-915E-EE6F0F6AA160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1757" y="803377"/>
            <a:ext cx="200340" cy="114574"/>
          </a:xfrm>
          <a:prstGeom prst="rect">
            <a:avLst/>
          </a:prstGeom>
        </p:spPr>
      </p:pic>
      <p:pic>
        <p:nvPicPr>
          <p:cNvPr id="57" name="object 18">
            <a:extLst>
              <a:ext uri="{FF2B5EF4-FFF2-40B4-BE49-F238E27FC236}">
                <a16:creationId xmlns:a16="http://schemas.microsoft.com/office/drawing/2014/main" id="{E4631483-CD92-11B4-BCA8-18CE9ED6F7D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64538" y="803377"/>
            <a:ext cx="190847" cy="114574"/>
          </a:xfrm>
          <a:prstGeom prst="rect">
            <a:avLst/>
          </a:prstGeom>
        </p:spPr>
      </p:pic>
      <p:pic>
        <p:nvPicPr>
          <p:cNvPr id="58" name="object 19">
            <a:extLst>
              <a:ext uri="{FF2B5EF4-FFF2-40B4-BE49-F238E27FC236}">
                <a16:creationId xmlns:a16="http://schemas.microsoft.com/office/drawing/2014/main" id="{4CCBFCC0-1220-39BE-197C-E45991BAF26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85470" y="973115"/>
            <a:ext cx="200344" cy="114574"/>
          </a:xfrm>
          <a:prstGeom prst="rect">
            <a:avLst/>
          </a:prstGeom>
        </p:spPr>
      </p:pic>
      <p:sp>
        <p:nvSpPr>
          <p:cNvPr id="59" name="object 20">
            <a:extLst>
              <a:ext uri="{FF2B5EF4-FFF2-40B4-BE49-F238E27FC236}">
                <a16:creationId xmlns:a16="http://schemas.microsoft.com/office/drawing/2014/main" id="{3D5155DC-65B8-3BF9-C1D7-0CFD3D05AC8C}"/>
              </a:ext>
            </a:extLst>
          </p:cNvPr>
          <p:cNvSpPr/>
          <p:nvPr/>
        </p:nvSpPr>
        <p:spPr>
          <a:xfrm>
            <a:off x="2807187" y="974578"/>
            <a:ext cx="88438" cy="111218"/>
          </a:xfrm>
          <a:custGeom>
            <a:avLst/>
            <a:gdLst/>
            <a:ahLst/>
            <a:cxnLst/>
            <a:rect l="l" t="t" r="r" b="b"/>
            <a:pathLst>
              <a:path w="107314" h="134619">
                <a:moveTo>
                  <a:pt x="107200" y="0"/>
                </a:moveTo>
                <a:lnTo>
                  <a:pt x="80137" y="0"/>
                </a:lnTo>
                <a:lnTo>
                  <a:pt x="80137" y="53340"/>
                </a:lnTo>
                <a:lnTo>
                  <a:pt x="27076" y="53340"/>
                </a:lnTo>
                <a:lnTo>
                  <a:pt x="27076" y="0"/>
                </a:lnTo>
                <a:lnTo>
                  <a:pt x="0" y="0"/>
                </a:lnTo>
                <a:lnTo>
                  <a:pt x="0" y="53340"/>
                </a:lnTo>
                <a:lnTo>
                  <a:pt x="0" y="76200"/>
                </a:lnTo>
                <a:lnTo>
                  <a:pt x="0" y="134620"/>
                </a:lnTo>
                <a:lnTo>
                  <a:pt x="27076" y="134620"/>
                </a:lnTo>
                <a:lnTo>
                  <a:pt x="27076" y="76200"/>
                </a:lnTo>
                <a:lnTo>
                  <a:pt x="80137" y="76200"/>
                </a:lnTo>
                <a:lnTo>
                  <a:pt x="80137" y="134620"/>
                </a:lnTo>
                <a:lnTo>
                  <a:pt x="107200" y="134620"/>
                </a:lnTo>
                <a:lnTo>
                  <a:pt x="107200" y="76200"/>
                </a:lnTo>
                <a:lnTo>
                  <a:pt x="107200" y="53340"/>
                </a:lnTo>
                <a:lnTo>
                  <a:pt x="10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78"/>
          </a:p>
        </p:txBody>
      </p:sp>
      <p:pic>
        <p:nvPicPr>
          <p:cNvPr id="60" name="object 21">
            <a:extLst>
              <a:ext uri="{FF2B5EF4-FFF2-40B4-BE49-F238E27FC236}">
                <a16:creationId xmlns:a16="http://schemas.microsoft.com/office/drawing/2014/main" id="{DB39769C-7090-33AE-15FE-794518FC888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18549" y="973117"/>
            <a:ext cx="317995" cy="114574"/>
          </a:xfrm>
          <a:prstGeom prst="rect">
            <a:avLst/>
          </a:prstGeom>
        </p:spPr>
      </p:pic>
      <p:sp>
        <p:nvSpPr>
          <p:cNvPr id="61" name="object 22">
            <a:extLst>
              <a:ext uri="{FF2B5EF4-FFF2-40B4-BE49-F238E27FC236}">
                <a16:creationId xmlns:a16="http://schemas.microsoft.com/office/drawing/2014/main" id="{B792014C-B597-A45C-275D-39B317D1090F}"/>
              </a:ext>
            </a:extLst>
          </p:cNvPr>
          <p:cNvSpPr/>
          <p:nvPr/>
        </p:nvSpPr>
        <p:spPr>
          <a:xfrm>
            <a:off x="3255464" y="974578"/>
            <a:ext cx="87916" cy="111218"/>
          </a:xfrm>
          <a:custGeom>
            <a:avLst/>
            <a:gdLst/>
            <a:ahLst/>
            <a:cxnLst/>
            <a:rect l="l" t="t" r="r" b="b"/>
            <a:pathLst>
              <a:path w="106679" h="134619">
                <a:moveTo>
                  <a:pt x="106553" y="0"/>
                </a:moveTo>
                <a:lnTo>
                  <a:pt x="0" y="0"/>
                </a:lnTo>
                <a:lnTo>
                  <a:pt x="0" y="22860"/>
                </a:lnTo>
                <a:lnTo>
                  <a:pt x="39789" y="22860"/>
                </a:lnTo>
                <a:lnTo>
                  <a:pt x="39789" y="134620"/>
                </a:lnTo>
                <a:lnTo>
                  <a:pt x="66865" y="134620"/>
                </a:lnTo>
                <a:lnTo>
                  <a:pt x="66865" y="22860"/>
                </a:lnTo>
                <a:lnTo>
                  <a:pt x="106553" y="22860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78"/>
          </a:p>
        </p:txBody>
      </p:sp>
      <p:pic>
        <p:nvPicPr>
          <p:cNvPr id="62" name="object 23">
            <a:extLst>
              <a:ext uri="{FF2B5EF4-FFF2-40B4-BE49-F238E27FC236}">
                <a16:creationId xmlns:a16="http://schemas.microsoft.com/office/drawing/2014/main" id="{300A4E6B-50B9-4C0A-2446-9DE6DB0AA84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1854" y="975011"/>
            <a:ext cx="87895" cy="110788"/>
          </a:xfrm>
          <a:prstGeom prst="rect">
            <a:avLst/>
          </a:prstGeom>
        </p:spPr>
      </p:pic>
      <p:sp>
        <p:nvSpPr>
          <p:cNvPr id="63" name="object 24">
            <a:extLst>
              <a:ext uri="{FF2B5EF4-FFF2-40B4-BE49-F238E27FC236}">
                <a16:creationId xmlns:a16="http://schemas.microsoft.com/office/drawing/2014/main" id="{A0613029-1B53-557E-320A-7957D62EA8B2}"/>
              </a:ext>
            </a:extLst>
          </p:cNvPr>
          <p:cNvSpPr/>
          <p:nvPr/>
        </p:nvSpPr>
        <p:spPr>
          <a:xfrm>
            <a:off x="3476446" y="974578"/>
            <a:ext cx="88438" cy="111218"/>
          </a:xfrm>
          <a:custGeom>
            <a:avLst/>
            <a:gdLst/>
            <a:ahLst/>
            <a:cxnLst/>
            <a:rect l="l" t="t" r="r" b="b"/>
            <a:pathLst>
              <a:path w="107314" h="134619">
                <a:moveTo>
                  <a:pt x="107200" y="0"/>
                </a:moveTo>
                <a:lnTo>
                  <a:pt x="80137" y="0"/>
                </a:lnTo>
                <a:lnTo>
                  <a:pt x="80137" y="53340"/>
                </a:lnTo>
                <a:lnTo>
                  <a:pt x="27076" y="53340"/>
                </a:lnTo>
                <a:lnTo>
                  <a:pt x="27076" y="0"/>
                </a:lnTo>
                <a:lnTo>
                  <a:pt x="0" y="0"/>
                </a:lnTo>
                <a:lnTo>
                  <a:pt x="0" y="53340"/>
                </a:lnTo>
                <a:lnTo>
                  <a:pt x="0" y="76200"/>
                </a:lnTo>
                <a:lnTo>
                  <a:pt x="0" y="134620"/>
                </a:lnTo>
                <a:lnTo>
                  <a:pt x="27076" y="134620"/>
                </a:lnTo>
                <a:lnTo>
                  <a:pt x="27076" y="76200"/>
                </a:lnTo>
                <a:lnTo>
                  <a:pt x="80137" y="76200"/>
                </a:lnTo>
                <a:lnTo>
                  <a:pt x="80137" y="134620"/>
                </a:lnTo>
                <a:lnTo>
                  <a:pt x="107200" y="134620"/>
                </a:lnTo>
                <a:lnTo>
                  <a:pt x="107200" y="76200"/>
                </a:lnTo>
                <a:lnTo>
                  <a:pt x="107200" y="53340"/>
                </a:lnTo>
                <a:lnTo>
                  <a:pt x="10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978"/>
          </a:p>
        </p:txBody>
      </p:sp>
      <p:pic>
        <p:nvPicPr>
          <p:cNvPr id="64" name="object 25">
            <a:extLst>
              <a:ext uri="{FF2B5EF4-FFF2-40B4-BE49-F238E27FC236}">
                <a16:creationId xmlns:a16="http://schemas.microsoft.com/office/drawing/2014/main" id="{C5B549E9-E470-A01B-7387-5FBDF7D2D1D5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92846" y="975012"/>
            <a:ext cx="180178" cy="111218"/>
          </a:xfrm>
          <a:prstGeom prst="rect">
            <a:avLst/>
          </a:prstGeom>
        </p:spPr>
      </p:pic>
      <p:sp>
        <p:nvSpPr>
          <p:cNvPr id="65" name="object 26">
            <a:extLst>
              <a:ext uri="{FF2B5EF4-FFF2-40B4-BE49-F238E27FC236}">
                <a16:creationId xmlns:a16="http://schemas.microsoft.com/office/drawing/2014/main" id="{137DD5D1-0D3A-3F5E-96F2-98A6DC055A47}"/>
              </a:ext>
            </a:extLst>
          </p:cNvPr>
          <p:cNvSpPr/>
          <p:nvPr/>
        </p:nvSpPr>
        <p:spPr>
          <a:xfrm>
            <a:off x="2586350" y="1148886"/>
            <a:ext cx="1331820" cy="62429"/>
          </a:xfrm>
          <a:custGeom>
            <a:avLst/>
            <a:gdLst/>
            <a:ahLst/>
            <a:cxnLst/>
            <a:rect l="l" t="t" r="r" b="b"/>
            <a:pathLst>
              <a:path w="1616075" h="75565">
                <a:moveTo>
                  <a:pt x="48526" y="1041"/>
                </a:moveTo>
                <a:lnTo>
                  <a:pt x="0" y="1041"/>
                </a:lnTo>
                <a:lnTo>
                  <a:pt x="0" y="62039"/>
                </a:lnTo>
                <a:lnTo>
                  <a:pt x="12319" y="62039"/>
                </a:lnTo>
                <a:lnTo>
                  <a:pt x="12319" y="11264"/>
                </a:lnTo>
                <a:lnTo>
                  <a:pt x="36195" y="11264"/>
                </a:lnTo>
                <a:lnTo>
                  <a:pt x="36195" y="62039"/>
                </a:lnTo>
                <a:lnTo>
                  <a:pt x="48526" y="62039"/>
                </a:lnTo>
                <a:lnTo>
                  <a:pt x="48526" y="1041"/>
                </a:lnTo>
                <a:close/>
              </a:path>
              <a:path w="1616075" h="75565">
                <a:moveTo>
                  <a:pt x="124866" y="14960"/>
                </a:moveTo>
                <a:lnTo>
                  <a:pt x="112179" y="1854"/>
                </a:lnTo>
                <a:lnTo>
                  <a:pt x="112179" y="17754"/>
                </a:lnTo>
                <a:lnTo>
                  <a:pt x="112179" y="21780"/>
                </a:lnTo>
                <a:lnTo>
                  <a:pt x="102044" y="28676"/>
                </a:lnTo>
                <a:lnTo>
                  <a:pt x="90449" y="28676"/>
                </a:lnTo>
                <a:lnTo>
                  <a:pt x="90449" y="11366"/>
                </a:lnTo>
                <a:lnTo>
                  <a:pt x="100838" y="11366"/>
                </a:lnTo>
                <a:lnTo>
                  <a:pt x="112179" y="17754"/>
                </a:lnTo>
                <a:lnTo>
                  <a:pt x="112179" y="1854"/>
                </a:lnTo>
                <a:lnTo>
                  <a:pt x="110274" y="1346"/>
                </a:lnTo>
                <a:lnTo>
                  <a:pt x="105371" y="1054"/>
                </a:lnTo>
                <a:lnTo>
                  <a:pt x="78130" y="1054"/>
                </a:lnTo>
                <a:lnTo>
                  <a:pt x="78130" y="62052"/>
                </a:lnTo>
                <a:lnTo>
                  <a:pt x="90449" y="62052"/>
                </a:lnTo>
                <a:lnTo>
                  <a:pt x="90449" y="39027"/>
                </a:lnTo>
                <a:lnTo>
                  <a:pt x="104051" y="39027"/>
                </a:lnTo>
                <a:lnTo>
                  <a:pt x="124866" y="23558"/>
                </a:lnTo>
                <a:lnTo>
                  <a:pt x="124866" y="14960"/>
                </a:lnTo>
                <a:close/>
              </a:path>
              <a:path w="1616075" h="75565">
                <a:moveTo>
                  <a:pt x="198424" y="51777"/>
                </a:moveTo>
                <a:lnTo>
                  <a:pt x="164338" y="51777"/>
                </a:lnTo>
                <a:lnTo>
                  <a:pt x="164338" y="35166"/>
                </a:lnTo>
                <a:lnTo>
                  <a:pt x="194970" y="35166"/>
                </a:lnTo>
                <a:lnTo>
                  <a:pt x="194970" y="24892"/>
                </a:lnTo>
                <a:lnTo>
                  <a:pt x="164338" y="24892"/>
                </a:lnTo>
                <a:lnTo>
                  <a:pt x="164338" y="11366"/>
                </a:lnTo>
                <a:lnTo>
                  <a:pt x="197256" y="11366"/>
                </a:lnTo>
                <a:lnTo>
                  <a:pt x="197256" y="1054"/>
                </a:lnTo>
                <a:lnTo>
                  <a:pt x="152031" y="1054"/>
                </a:lnTo>
                <a:lnTo>
                  <a:pt x="152031" y="62052"/>
                </a:lnTo>
                <a:lnTo>
                  <a:pt x="198424" y="62052"/>
                </a:lnTo>
                <a:lnTo>
                  <a:pt x="198424" y="51777"/>
                </a:lnTo>
                <a:close/>
              </a:path>
              <a:path w="1616075" h="75565">
                <a:moveTo>
                  <a:pt x="268478" y="41440"/>
                </a:moveTo>
                <a:lnTo>
                  <a:pt x="267462" y="38303"/>
                </a:lnTo>
                <a:lnTo>
                  <a:pt x="263410" y="33235"/>
                </a:lnTo>
                <a:lnTo>
                  <a:pt x="260375" y="31267"/>
                </a:lnTo>
                <a:lnTo>
                  <a:pt x="256324" y="29883"/>
                </a:lnTo>
                <a:lnTo>
                  <a:pt x="259651" y="28105"/>
                </a:lnTo>
                <a:lnTo>
                  <a:pt x="262153" y="26047"/>
                </a:lnTo>
                <a:lnTo>
                  <a:pt x="265480" y="21361"/>
                </a:lnTo>
                <a:lnTo>
                  <a:pt x="266319" y="18732"/>
                </a:lnTo>
                <a:lnTo>
                  <a:pt x="266319" y="11569"/>
                </a:lnTo>
                <a:lnTo>
                  <a:pt x="264490" y="7874"/>
                </a:lnTo>
                <a:lnTo>
                  <a:pt x="257200" y="1574"/>
                </a:lnTo>
                <a:lnTo>
                  <a:pt x="251790" y="12"/>
                </a:lnTo>
                <a:lnTo>
                  <a:pt x="244640" y="12"/>
                </a:lnTo>
                <a:lnTo>
                  <a:pt x="236461" y="939"/>
                </a:lnTo>
                <a:lnTo>
                  <a:pt x="230060" y="3733"/>
                </a:lnTo>
                <a:lnTo>
                  <a:pt x="225450" y="8394"/>
                </a:lnTo>
                <a:lnTo>
                  <a:pt x="222618" y="14909"/>
                </a:lnTo>
                <a:lnTo>
                  <a:pt x="234607" y="17691"/>
                </a:lnTo>
                <a:lnTo>
                  <a:pt x="236042" y="12585"/>
                </a:lnTo>
                <a:lnTo>
                  <a:pt x="239356" y="10033"/>
                </a:lnTo>
                <a:lnTo>
                  <a:pt x="247535" y="10033"/>
                </a:lnTo>
                <a:lnTo>
                  <a:pt x="249859" y="10795"/>
                </a:lnTo>
                <a:lnTo>
                  <a:pt x="253098" y="13843"/>
                </a:lnTo>
                <a:lnTo>
                  <a:pt x="253911" y="15722"/>
                </a:lnTo>
                <a:lnTo>
                  <a:pt x="253911" y="20739"/>
                </a:lnTo>
                <a:lnTo>
                  <a:pt x="252920" y="22987"/>
                </a:lnTo>
                <a:lnTo>
                  <a:pt x="248920" y="26377"/>
                </a:lnTo>
                <a:lnTo>
                  <a:pt x="246037" y="27216"/>
                </a:lnTo>
                <a:lnTo>
                  <a:pt x="240855" y="27216"/>
                </a:lnTo>
                <a:lnTo>
                  <a:pt x="240855" y="36410"/>
                </a:lnTo>
                <a:lnTo>
                  <a:pt x="247688" y="36410"/>
                </a:lnTo>
                <a:lnTo>
                  <a:pt x="250710" y="37172"/>
                </a:lnTo>
                <a:lnTo>
                  <a:pt x="254736" y="40233"/>
                </a:lnTo>
                <a:lnTo>
                  <a:pt x="255752" y="42240"/>
                </a:lnTo>
                <a:lnTo>
                  <a:pt x="255752" y="46901"/>
                </a:lnTo>
                <a:lnTo>
                  <a:pt x="254863" y="48831"/>
                </a:lnTo>
                <a:lnTo>
                  <a:pt x="251307" y="52171"/>
                </a:lnTo>
                <a:lnTo>
                  <a:pt x="248475" y="53022"/>
                </a:lnTo>
                <a:lnTo>
                  <a:pt x="241769" y="53022"/>
                </a:lnTo>
                <a:lnTo>
                  <a:pt x="239382" y="52476"/>
                </a:lnTo>
                <a:lnTo>
                  <a:pt x="235534" y="50317"/>
                </a:lnTo>
                <a:lnTo>
                  <a:pt x="233984" y="47942"/>
                </a:lnTo>
                <a:lnTo>
                  <a:pt x="232816" y="44272"/>
                </a:lnTo>
                <a:lnTo>
                  <a:pt x="221538" y="47980"/>
                </a:lnTo>
                <a:lnTo>
                  <a:pt x="223393" y="53809"/>
                </a:lnTo>
                <a:lnTo>
                  <a:pt x="226174" y="57785"/>
                </a:lnTo>
                <a:lnTo>
                  <a:pt x="233553" y="62026"/>
                </a:lnTo>
                <a:lnTo>
                  <a:pt x="238594" y="63093"/>
                </a:lnTo>
                <a:lnTo>
                  <a:pt x="252793" y="63093"/>
                </a:lnTo>
                <a:lnTo>
                  <a:pt x="258660" y="61429"/>
                </a:lnTo>
                <a:lnTo>
                  <a:pt x="266509" y="54838"/>
                </a:lnTo>
                <a:lnTo>
                  <a:pt x="268478" y="50507"/>
                </a:lnTo>
                <a:lnTo>
                  <a:pt x="268478" y="41440"/>
                </a:lnTo>
                <a:close/>
              </a:path>
              <a:path w="1616075" h="75565">
                <a:moveTo>
                  <a:pt x="345033" y="1041"/>
                </a:moveTo>
                <a:lnTo>
                  <a:pt x="332752" y="1041"/>
                </a:lnTo>
                <a:lnTo>
                  <a:pt x="308038" y="41656"/>
                </a:lnTo>
                <a:lnTo>
                  <a:pt x="308038" y="1041"/>
                </a:lnTo>
                <a:lnTo>
                  <a:pt x="296506" y="1041"/>
                </a:lnTo>
                <a:lnTo>
                  <a:pt x="296506" y="62039"/>
                </a:lnTo>
                <a:lnTo>
                  <a:pt x="308825" y="62039"/>
                </a:lnTo>
                <a:lnTo>
                  <a:pt x="333502" y="22212"/>
                </a:lnTo>
                <a:lnTo>
                  <a:pt x="333502" y="62039"/>
                </a:lnTo>
                <a:lnTo>
                  <a:pt x="345033" y="62039"/>
                </a:lnTo>
                <a:lnTo>
                  <a:pt x="345033" y="1041"/>
                </a:lnTo>
                <a:close/>
              </a:path>
              <a:path w="1616075" h="75565">
                <a:moveTo>
                  <a:pt x="427088" y="51803"/>
                </a:moveTo>
                <a:lnTo>
                  <a:pt x="421716" y="51803"/>
                </a:lnTo>
                <a:lnTo>
                  <a:pt x="421716" y="11277"/>
                </a:lnTo>
                <a:lnTo>
                  <a:pt x="421716" y="1054"/>
                </a:lnTo>
                <a:lnTo>
                  <a:pt x="409435" y="1054"/>
                </a:lnTo>
                <a:lnTo>
                  <a:pt x="409435" y="11277"/>
                </a:lnTo>
                <a:lnTo>
                  <a:pt x="409435" y="51803"/>
                </a:lnTo>
                <a:lnTo>
                  <a:pt x="386270" y="51803"/>
                </a:lnTo>
                <a:lnTo>
                  <a:pt x="388454" y="44500"/>
                </a:lnTo>
                <a:lnTo>
                  <a:pt x="390029" y="35306"/>
                </a:lnTo>
                <a:lnTo>
                  <a:pt x="390982" y="24231"/>
                </a:lnTo>
                <a:lnTo>
                  <a:pt x="391299" y="11277"/>
                </a:lnTo>
                <a:lnTo>
                  <a:pt x="409435" y="11277"/>
                </a:lnTo>
                <a:lnTo>
                  <a:pt x="409435" y="1054"/>
                </a:lnTo>
                <a:lnTo>
                  <a:pt x="379564" y="1054"/>
                </a:lnTo>
                <a:lnTo>
                  <a:pt x="379488" y="15049"/>
                </a:lnTo>
                <a:lnTo>
                  <a:pt x="379260" y="21932"/>
                </a:lnTo>
                <a:lnTo>
                  <a:pt x="373354" y="51803"/>
                </a:lnTo>
                <a:lnTo>
                  <a:pt x="368198" y="51803"/>
                </a:lnTo>
                <a:lnTo>
                  <a:pt x="368198" y="75361"/>
                </a:lnTo>
                <a:lnTo>
                  <a:pt x="378447" y="75361"/>
                </a:lnTo>
                <a:lnTo>
                  <a:pt x="378447" y="62052"/>
                </a:lnTo>
                <a:lnTo>
                  <a:pt x="416839" y="62052"/>
                </a:lnTo>
                <a:lnTo>
                  <a:pt x="416839" y="75361"/>
                </a:lnTo>
                <a:lnTo>
                  <a:pt x="427088" y="75361"/>
                </a:lnTo>
                <a:lnTo>
                  <a:pt x="427088" y="62052"/>
                </a:lnTo>
                <a:lnTo>
                  <a:pt x="427088" y="51803"/>
                </a:lnTo>
                <a:close/>
              </a:path>
              <a:path w="1616075" h="75565">
                <a:moveTo>
                  <a:pt x="498792" y="51777"/>
                </a:moveTo>
                <a:lnTo>
                  <a:pt x="464705" y="51777"/>
                </a:lnTo>
                <a:lnTo>
                  <a:pt x="464705" y="35166"/>
                </a:lnTo>
                <a:lnTo>
                  <a:pt x="495338" y="35166"/>
                </a:lnTo>
                <a:lnTo>
                  <a:pt x="495338" y="24892"/>
                </a:lnTo>
                <a:lnTo>
                  <a:pt x="464705" y="24892"/>
                </a:lnTo>
                <a:lnTo>
                  <a:pt x="464705" y="11366"/>
                </a:lnTo>
                <a:lnTo>
                  <a:pt x="497624" y="11366"/>
                </a:lnTo>
                <a:lnTo>
                  <a:pt x="497624" y="1054"/>
                </a:lnTo>
                <a:lnTo>
                  <a:pt x="452399" y="1054"/>
                </a:lnTo>
                <a:lnTo>
                  <a:pt x="452399" y="62052"/>
                </a:lnTo>
                <a:lnTo>
                  <a:pt x="498792" y="62052"/>
                </a:lnTo>
                <a:lnTo>
                  <a:pt x="498792" y="51777"/>
                </a:lnTo>
                <a:close/>
              </a:path>
              <a:path w="1616075" h="75565">
                <a:moveTo>
                  <a:pt x="575106" y="1054"/>
                </a:moveTo>
                <a:lnTo>
                  <a:pt x="562787" y="1054"/>
                </a:lnTo>
                <a:lnTo>
                  <a:pt x="562787" y="25057"/>
                </a:lnTo>
                <a:lnTo>
                  <a:pt x="538645" y="25057"/>
                </a:lnTo>
                <a:lnTo>
                  <a:pt x="538645" y="1054"/>
                </a:lnTo>
                <a:lnTo>
                  <a:pt x="526338" y="1054"/>
                </a:lnTo>
                <a:lnTo>
                  <a:pt x="526338" y="62052"/>
                </a:lnTo>
                <a:lnTo>
                  <a:pt x="538645" y="62052"/>
                </a:lnTo>
                <a:lnTo>
                  <a:pt x="538645" y="35382"/>
                </a:lnTo>
                <a:lnTo>
                  <a:pt x="562787" y="35382"/>
                </a:lnTo>
                <a:lnTo>
                  <a:pt x="562787" y="62052"/>
                </a:lnTo>
                <a:lnTo>
                  <a:pt x="575106" y="62052"/>
                </a:lnTo>
                <a:lnTo>
                  <a:pt x="575106" y="1054"/>
                </a:lnTo>
                <a:close/>
              </a:path>
              <a:path w="1616075" h="75565">
                <a:moveTo>
                  <a:pt x="648995" y="1054"/>
                </a:moveTo>
                <a:lnTo>
                  <a:pt x="600519" y="1054"/>
                </a:lnTo>
                <a:lnTo>
                  <a:pt x="600519" y="11366"/>
                </a:lnTo>
                <a:lnTo>
                  <a:pt x="618617" y="11366"/>
                </a:lnTo>
                <a:lnTo>
                  <a:pt x="618617" y="62052"/>
                </a:lnTo>
                <a:lnTo>
                  <a:pt x="630936" y="62052"/>
                </a:lnTo>
                <a:lnTo>
                  <a:pt x="630936" y="11366"/>
                </a:lnTo>
                <a:lnTo>
                  <a:pt x="648995" y="11366"/>
                </a:lnTo>
                <a:lnTo>
                  <a:pt x="648995" y="1054"/>
                </a:lnTo>
                <a:close/>
              </a:path>
              <a:path w="1616075" h="75565">
                <a:moveTo>
                  <a:pt x="724954" y="43395"/>
                </a:moveTo>
                <a:lnTo>
                  <a:pt x="713016" y="39611"/>
                </a:lnTo>
                <a:lnTo>
                  <a:pt x="712000" y="44081"/>
                </a:lnTo>
                <a:lnTo>
                  <a:pt x="710298" y="47358"/>
                </a:lnTo>
                <a:lnTo>
                  <a:pt x="705586" y="51511"/>
                </a:lnTo>
                <a:lnTo>
                  <a:pt x="702767" y="52552"/>
                </a:lnTo>
                <a:lnTo>
                  <a:pt x="695058" y="52552"/>
                </a:lnTo>
                <a:lnTo>
                  <a:pt x="691451" y="50927"/>
                </a:lnTo>
                <a:lnTo>
                  <a:pt x="685901" y="44373"/>
                </a:lnTo>
                <a:lnTo>
                  <a:pt x="684517" y="38874"/>
                </a:lnTo>
                <a:lnTo>
                  <a:pt x="684517" y="23901"/>
                </a:lnTo>
                <a:lnTo>
                  <a:pt x="685927" y="18630"/>
                </a:lnTo>
                <a:lnTo>
                  <a:pt x="691553" y="12141"/>
                </a:lnTo>
                <a:lnTo>
                  <a:pt x="695223" y="10528"/>
                </a:lnTo>
                <a:lnTo>
                  <a:pt x="703008" y="10528"/>
                </a:lnTo>
                <a:lnTo>
                  <a:pt x="705802" y="11442"/>
                </a:lnTo>
                <a:lnTo>
                  <a:pt x="710374" y="15113"/>
                </a:lnTo>
                <a:lnTo>
                  <a:pt x="711885" y="17589"/>
                </a:lnTo>
                <a:lnTo>
                  <a:pt x="712597" y="20751"/>
                </a:lnTo>
                <a:lnTo>
                  <a:pt x="724789" y="17856"/>
                </a:lnTo>
                <a:lnTo>
                  <a:pt x="723404" y="12966"/>
                </a:lnTo>
                <a:lnTo>
                  <a:pt x="721334" y="9220"/>
                </a:lnTo>
                <a:lnTo>
                  <a:pt x="713892" y="2197"/>
                </a:lnTo>
                <a:lnTo>
                  <a:pt x="707834" y="0"/>
                </a:lnTo>
                <a:lnTo>
                  <a:pt x="691819" y="0"/>
                </a:lnTo>
                <a:lnTo>
                  <a:pt x="684936" y="2806"/>
                </a:lnTo>
                <a:lnTo>
                  <a:pt x="674446" y="14033"/>
                </a:lnTo>
                <a:lnTo>
                  <a:pt x="671817" y="21932"/>
                </a:lnTo>
                <a:lnTo>
                  <a:pt x="671817" y="41681"/>
                </a:lnTo>
                <a:lnTo>
                  <a:pt x="674420" y="49250"/>
                </a:lnTo>
                <a:lnTo>
                  <a:pt x="684860" y="60312"/>
                </a:lnTo>
                <a:lnTo>
                  <a:pt x="691515" y="63080"/>
                </a:lnTo>
                <a:lnTo>
                  <a:pt x="706170" y="63080"/>
                </a:lnTo>
                <a:lnTo>
                  <a:pt x="711568" y="61468"/>
                </a:lnTo>
                <a:lnTo>
                  <a:pt x="720077" y="55003"/>
                </a:lnTo>
                <a:lnTo>
                  <a:pt x="723125" y="50063"/>
                </a:lnTo>
                <a:lnTo>
                  <a:pt x="724954" y="43395"/>
                </a:lnTo>
                <a:close/>
              </a:path>
              <a:path w="1616075" h="75565">
                <a:moveTo>
                  <a:pt x="797648" y="62039"/>
                </a:moveTo>
                <a:lnTo>
                  <a:pt x="776630" y="30619"/>
                </a:lnTo>
                <a:lnTo>
                  <a:pt x="778852" y="29375"/>
                </a:lnTo>
                <a:lnTo>
                  <a:pt x="780402" y="28041"/>
                </a:lnTo>
                <a:lnTo>
                  <a:pt x="782142" y="25222"/>
                </a:lnTo>
                <a:lnTo>
                  <a:pt x="782955" y="23456"/>
                </a:lnTo>
                <a:lnTo>
                  <a:pt x="785114" y="17373"/>
                </a:lnTo>
                <a:lnTo>
                  <a:pt x="786193" y="14757"/>
                </a:lnTo>
                <a:lnTo>
                  <a:pt x="787628" y="12204"/>
                </a:lnTo>
                <a:lnTo>
                  <a:pt x="788581" y="11252"/>
                </a:lnTo>
                <a:lnTo>
                  <a:pt x="790905" y="10007"/>
                </a:lnTo>
                <a:lnTo>
                  <a:pt x="792746" y="9690"/>
                </a:lnTo>
                <a:lnTo>
                  <a:pt x="797026" y="9740"/>
                </a:lnTo>
                <a:lnTo>
                  <a:pt x="797026" y="622"/>
                </a:lnTo>
                <a:lnTo>
                  <a:pt x="773150" y="20574"/>
                </a:lnTo>
                <a:lnTo>
                  <a:pt x="771652" y="23736"/>
                </a:lnTo>
                <a:lnTo>
                  <a:pt x="769708" y="26022"/>
                </a:lnTo>
                <a:lnTo>
                  <a:pt x="767854" y="26720"/>
                </a:lnTo>
                <a:lnTo>
                  <a:pt x="765098" y="27000"/>
                </a:lnTo>
                <a:lnTo>
                  <a:pt x="765098" y="1041"/>
                </a:lnTo>
                <a:lnTo>
                  <a:pt x="752792" y="1041"/>
                </a:lnTo>
                <a:lnTo>
                  <a:pt x="752792" y="62039"/>
                </a:lnTo>
                <a:lnTo>
                  <a:pt x="765098" y="62039"/>
                </a:lnTo>
                <a:lnTo>
                  <a:pt x="765098" y="35331"/>
                </a:lnTo>
                <a:lnTo>
                  <a:pt x="767181" y="35356"/>
                </a:lnTo>
                <a:lnTo>
                  <a:pt x="783158" y="62039"/>
                </a:lnTo>
                <a:lnTo>
                  <a:pt x="797648" y="62039"/>
                </a:lnTo>
                <a:close/>
              </a:path>
              <a:path w="1616075" h="75565">
                <a:moveTo>
                  <a:pt x="876642" y="62052"/>
                </a:moveTo>
                <a:lnTo>
                  <a:pt x="871093" y="48183"/>
                </a:lnTo>
                <a:lnTo>
                  <a:pt x="866978" y="37909"/>
                </a:lnTo>
                <a:lnTo>
                  <a:pt x="857923" y="15265"/>
                </a:lnTo>
                <a:lnTo>
                  <a:pt x="853960" y="5384"/>
                </a:lnTo>
                <a:lnTo>
                  <a:pt x="853960" y="37909"/>
                </a:lnTo>
                <a:lnTo>
                  <a:pt x="837323" y="37909"/>
                </a:lnTo>
                <a:lnTo>
                  <a:pt x="845553" y="15265"/>
                </a:lnTo>
                <a:lnTo>
                  <a:pt x="853960" y="37909"/>
                </a:lnTo>
                <a:lnTo>
                  <a:pt x="853960" y="5384"/>
                </a:lnTo>
                <a:lnTo>
                  <a:pt x="852220" y="1041"/>
                </a:lnTo>
                <a:lnTo>
                  <a:pt x="839190" y="1041"/>
                </a:lnTo>
                <a:lnTo>
                  <a:pt x="815428" y="62052"/>
                </a:lnTo>
                <a:lnTo>
                  <a:pt x="828497" y="62052"/>
                </a:lnTo>
                <a:lnTo>
                  <a:pt x="833526" y="48183"/>
                </a:lnTo>
                <a:lnTo>
                  <a:pt x="857910" y="48183"/>
                </a:lnTo>
                <a:lnTo>
                  <a:pt x="863244" y="62052"/>
                </a:lnTo>
                <a:lnTo>
                  <a:pt x="876642" y="62052"/>
                </a:lnTo>
                <a:close/>
              </a:path>
              <a:path w="1616075" h="75565">
                <a:moveTo>
                  <a:pt x="949045" y="1054"/>
                </a:moveTo>
                <a:lnTo>
                  <a:pt x="936726" y="1054"/>
                </a:lnTo>
                <a:lnTo>
                  <a:pt x="936726" y="11366"/>
                </a:lnTo>
                <a:lnTo>
                  <a:pt x="936726" y="26835"/>
                </a:lnTo>
                <a:lnTo>
                  <a:pt x="922540" y="26835"/>
                </a:lnTo>
                <a:lnTo>
                  <a:pt x="919175" y="26695"/>
                </a:lnTo>
                <a:lnTo>
                  <a:pt x="915873" y="26073"/>
                </a:lnTo>
                <a:lnTo>
                  <a:pt x="914514" y="25298"/>
                </a:lnTo>
                <a:lnTo>
                  <a:pt x="912380" y="22771"/>
                </a:lnTo>
                <a:lnTo>
                  <a:pt x="911847" y="21069"/>
                </a:lnTo>
                <a:lnTo>
                  <a:pt x="911847" y="16891"/>
                </a:lnTo>
                <a:lnTo>
                  <a:pt x="922235" y="11366"/>
                </a:lnTo>
                <a:lnTo>
                  <a:pt x="936726" y="11366"/>
                </a:lnTo>
                <a:lnTo>
                  <a:pt x="936726" y="1054"/>
                </a:lnTo>
                <a:lnTo>
                  <a:pt x="917016" y="1054"/>
                </a:lnTo>
                <a:lnTo>
                  <a:pt x="912431" y="1536"/>
                </a:lnTo>
                <a:lnTo>
                  <a:pt x="906310" y="3505"/>
                </a:lnTo>
                <a:lnTo>
                  <a:pt x="903833" y="5422"/>
                </a:lnTo>
                <a:lnTo>
                  <a:pt x="900087" y="11176"/>
                </a:lnTo>
                <a:lnTo>
                  <a:pt x="899147" y="14465"/>
                </a:lnTo>
                <a:lnTo>
                  <a:pt x="899248" y="22771"/>
                </a:lnTo>
                <a:lnTo>
                  <a:pt x="900417" y="26123"/>
                </a:lnTo>
                <a:lnTo>
                  <a:pt x="905459" y="32258"/>
                </a:lnTo>
                <a:lnTo>
                  <a:pt x="909561" y="34239"/>
                </a:lnTo>
                <a:lnTo>
                  <a:pt x="915250" y="35128"/>
                </a:lnTo>
                <a:lnTo>
                  <a:pt x="912622" y="36626"/>
                </a:lnTo>
                <a:lnTo>
                  <a:pt x="910424" y="38315"/>
                </a:lnTo>
                <a:lnTo>
                  <a:pt x="906932" y="42125"/>
                </a:lnTo>
                <a:lnTo>
                  <a:pt x="904595" y="45440"/>
                </a:lnTo>
                <a:lnTo>
                  <a:pt x="894207" y="62052"/>
                </a:lnTo>
                <a:lnTo>
                  <a:pt x="908926" y="62052"/>
                </a:lnTo>
                <a:lnTo>
                  <a:pt x="917829" y="48780"/>
                </a:lnTo>
                <a:lnTo>
                  <a:pt x="921689" y="42976"/>
                </a:lnTo>
                <a:lnTo>
                  <a:pt x="924420" y="39497"/>
                </a:lnTo>
                <a:lnTo>
                  <a:pt x="927608" y="37172"/>
                </a:lnTo>
                <a:lnTo>
                  <a:pt x="930351" y="36588"/>
                </a:lnTo>
                <a:lnTo>
                  <a:pt x="936726" y="36588"/>
                </a:lnTo>
                <a:lnTo>
                  <a:pt x="936726" y="62052"/>
                </a:lnTo>
                <a:lnTo>
                  <a:pt x="949045" y="62052"/>
                </a:lnTo>
                <a:lnTo>
                  <a:pt x="949045" y="36588"/>
                </a:lnTo>
                <a:lnTo>
                  <a:pt x="949045" y="26835"/>
                </a:lnTo>
                <a:lnTo>
                  <a:pt x="949045" y="11366"/>
                </a:lnTo>
                <a:lnTo>
                  <a:pt x="949045" y="1054"/>
                </a:lnTo>
                <a:close/>
              </a:path>
              <a:path w="1616075" h="75565">
                <a:moveTo>
                  <a:pt x="1074254" y="62052"/>
                </a:moveTo>
                <a:lnTo>
                  <a:pt x="1068705" y="48183"/>
                </a:lnTo>
                <a:lnTo>
                  <a:pt x="1064590" y="37909"/>
                </a:lnTo>
                <a:lnTo>
                  <a:pt x="1055535" y="15265"/>
                </a:lnTo>
                <a:lnTo>
                  <a:pt x="1051572" y="5384"/>
                </a:lnTo>
                <a:lnTo>
                  <a:pt x="1051572" y="37909"/>
                </a:lnTo>
                <a:lnTo>
                  <a:pt x="1034935" y="37909"/>
                </a:lnTo>
                <a:lnTo>
                  <a:pt x="1043165" y="15265"/>
                </a:lnTo>
                <a:lnTo>
                  <a:pt x="1051572" y="37909"/>
                </a:lnTo>
                <a:lnTo>
                  <a:pt x="1051572" y="5384"/>
                </a:lnTo>
                <a:lnTo>
                  <a:pt x="1049832" y="1041"/>
                </a:lnTo>
                <a:lnTo>
                  <a:pt x="1036802" y="1041"/>
                </a:lnTo>
                <a:lnTo>
                  <a:pt x="1013040" y="62052"/>
                </a:lnTo>
                <a:lnTo>
                  <a:pt x="1026109" y="62052"/>
                </a:lnTo>
                <a:lnTo>
                  <a:pt x="1031138" y="48183"/>
                </a:lnTo>
                <a:lnTo>
                  <a:pt x="1055522" y="48183"/>
                </a:lnTo>
                <a:lnTo>
                  <a:pt x="1060856" y="62052"/>
                </a:lnTo>
                <a:lnTo>
                  <a:pt x="1074254" y="62052"/>
                </a:lnTo>
                <a:close/>
              </a:path>
              <a:path w="1616075" h="75565">
                <a:moveTo>
                  <a:pt x="1142911" y="62039"/>
                </a:moveTo>
                <a:lnTo>
                  <a:pt x="1121892" y="30619"/>
                </a:lnTo>
                <a:lnTo>
                  <a:pt x="1124115" y="29375"/>
                </a:lnTo>
                <a:lnTo>
                  <a:pt x="1125664" y="28041"/>
                </a:lnTo>
                <a:lnTo>
                  <a:pt x="1127404" y="25222"/>
                </a:lnTo>
                <a:lnTo>
                  <a:pt x="1128217" y="23456"/>
                </a:lnTo>
                <a:lnTo>
                  <a:pt x="1130376" y="17373"/>
                </a:lnTo>
                <a:lnTo>
                  <a:pt x="1131455" y="14757"/>
                </a:lnTo>
                <a:lnTo>
                  <a:pt x="1132890" y="12204"/>
                </a:lnTo>
                <a:lnTo>
                  <a:pt x="1133843" y="11252"/>
                </a:lnTo>
                <a:lnTo>
                  <a:pt x="1136167" y="10007"/>
                </a:lnTo>
                <a:lnTo>
                  <a:pt x="1138008" y="9690"/>
                </a:lnTo>
                <a:lnTo>
                  <a:pt x="1142288" y="9740"/>
                </a:lnTo>
                <a:lnTo>
                  <a:pt x="1142288" y="622"/>
                </a:lnTo>
                <a:lnTo>
                  <a:pt x="1118412" y="20574"/>
                </a:lnTo>
                <a:lnTo>
                  <a:pt x="1116914" y="23736"/>
                </a:lnTo>
                <a:lnTo>
                  <a:pt x="1114971" y="26022"/>
                </a:lnTo>
                <a:lnTo>
                  <a:pt x="1113116" y="26720"/>
                </a:lnTo>
                <a:lnTo>
                  <a:pt x="1110361" y="27000"/>
                </a:lnTo>
                <a:lnTo>
                  <a:pt x="1110361" y="1041"/>
                </a:lnTo>
                <a:lnTo>
                  <a:pt x="1098054" y="1041"/>
                </a:lnTo>
                <a:lnTo>
                  <a:pt x="1098054" y="62039"/>
                </a:lnTo>
                <a:lnTo>
                  <a:pt x="1110361" y="62039"/>
                </a:lnTo>
                <a:lnTo>
                  <a:pt x="1110361" y="35331"/>
                </a:lnTo>
                <a:lnTo>
                  <a:pt x="1112443" y="35356"/>
                </a:lnTo>
                <a:lnTo>
                  <a:pt x="1128420" y="62039"/>
                </a:lnTo>
                <a:lnTo>
                  <a:pt x="1142911" y="62039"/>
                </a:lnTo>
                <a:close/>
              </a:path>
              <a:path w="1616075" h="75565">
                <a:moveTo>
                  <a:pt x="1221917" y="62052"/>
                </a:moveTo>
                <a:lnTo>
                  <a:pt x="1216367" y="48183"/>
                </a:lnTo>
                <a:lnTo>
                  <a:pt x="1212253" y="37909"/>
                </a:lnTo>
                <a:lnTo>
                  <a:pt x="1203185" y="15265"/>
                </a:lnTo>
                <a:lnTo>
                  <a:pt x="1199235" y="5397"/>
                </a:lnTo>
                <a:lnTo>
                  <a:pt x="1199235" y="37909"/>
                </a:lnTo>
                <a:lnTo>
                  <a:pt x="1182598" y="37909"/>
                </a:lnTo>
                <a:lnTo>
                  <a:pt x="1190828" y="15265"/>
                </a:lnTo>
                <a:lnTo>
                  <a:pt x="1199235" y="37909"/>
                </a:lnTo>
                <a:lnTo>
                  <a:pt x="1199235" y="5397"/>
                </a:lnTo>
                <a:lnTo>
                  <a:pt x="1197495" y="1041"/>
                </a:lnTo>
                <a:lnTo>
                  <a:pt x="1184465" y="1041"/>
                </a:lnTo>
                <a:lnTo>
                  <a:pt x="1160703" y="62052"/>
                </a:lnTo>
                <a:lnTo>
                  <a:pt x="1173772" y="62052"/>
                </a:lnTo>
                <a:lnTo>
                  <a:pt x="1178801" y="48183"/>
                </a:lnTo>
                <a:lnTo>
                  <a:pt x="1203185" y="48183"/>
                </a:lnTo>
                <a:lnTo>
                  <a:pt x="1208519" y="62052"/>
                </a:lnTo>
                <a:lnTo>
                  <a:pt x="1221917" y="62052"/>
                </a:lnTo>
                <a:close/>
              </a:path>
              <a:path w="1616075" h="75565">
                <a:moveTo>
                  <a:pt x="1301102" y="51803"/>
                </a:moveTo>
                <a:lnTo>
                  <a:pt x="1295730" y="51803"/>
                </a:lnTo>
                <a:lnTo>
                  <a:pt x="1295730" y="11277"/>
                </a:lnTo>
                <a:lnTo>
                  <a:pt x="1295730" y="1054"/>
                </a:lnTo>
                <a:lnTo>
                  <a:pt x="1283449" y="1054"/>
                </a:lnTo>
                <a:lnTo>
                  <a:pt x="1283449" y="11277"/>
                </a:lnTo>
                <a:lnTo>
                  <a:pt x="1283449" y="51803"/>
                </a:lnTo>
                <a:lnTo>
                  <a:pt x="1260271" y="51803"/>
                </a:lnTo>
                <a:lnTo>
                  <a:pt x="1262468" y="44500"/>
                </a:lnTo>
                <a:lnTo>
                  <a:pt x="1264043" y="35306"/>
                </a:lnTo>
                <a:lnTo>
                  <a:pt x="1264996" y="24231"/>
                </a:lnTo>
                <a:lnTo>
                  <a:pt x="1265313" y="11277"/>
                </a:lnTo>
                <a:lnTo>
                  <a:pt x="1283449" y="11277"/>
                </a:lnTo>
                <a:lnTo>
                  <a:pt x="1283449" y="1054"/>
                </a:lnTo>
                <a:lnTo>
                  <a:pt x="1253578" y="1054"/>
                </a:lnTo>
                <a:lnTo>
                  <a:pt x="1253502" y="15049"/>
                </a:lnTo>
                <a:lnTo>
                  <a:pt x="1253274" y="21932"/>
                </a:lnTo>
                <a:lnTo>
                  <a:pt x="1247368" y="51803"/>
                </a:lnTo>
                <a:lnTo>
                  <a:pt x="1242212" y="51803"/>
                </a:lnTo>
                <a:lnTo>
                  <a:pt x="1242212" y="75361"/>
                </a:lnTo>
                <a:lnTo>
                  <a:pt x="1252461" y="75361"/>
                </a:lnTo>
                <a:lnTo>
                  <a:pt x="1252461" y="62052"/>
                </a:lnTo>
                <a:lnTo>
                  <a:pt x="1290853" y="62052"/>
                </a:lnTo>
                <a:lnTo>
                  <a:pt x="1290853" y="75361"/>
                </a:lnTo>
                <a:lnTo>
                  <a:pt x="1301102" y="75361"/>
                </a:lnTo>
                <a:lnTo>
                  <a:pt x="1301102" y="62052"/>
                </a:lnTo>
                <a:lnTo>
                  <a:pt x="1301102" y="51803"/>
                </a:lnTo>
                <a:close/>
              </a:path>
              <a:path w="1616075" h="75565">
                <a:moveTo>
                  <a:pt x="1372806" y="51777"/>
                </a:moveTo>
                <a:lnTo>
                  <a:pt x="1338719" y="51777"/>
                </a:lnTo>
                <a:lnTo>
                  <a:pt x="1338719" y="35166"/>
                </a:lnTo>
                <a:lnTo>
                  <a:pt x="1369352" y="35166"/>
                </a:lnTo>
                <a:lnTo>
                  <a:pt x="1369352" y="24892"/>
                </a:lnTo>
                <a:lnTo>
                  <a:pt x="1338719" y="24892"/>
                </a:lnTo>
                <a:lnTo>
                  <a:pt x="1338719" y="11366"/>
                </a:lnTo>
                <a:lnTo>
                  <a:pt x="1371638" y="11366"/>
                </a:lnTo>
                <a:lnTo>
                  <a:pt x="1371638" y="1054"/>
                </a:lnTo>
                <a:lnTo>
                  <a:pt x="1326413" y="1054"/>
                </a:lnTo>
                <a:lnTo>
                  <a:pt x="1326413" y="62052"/>
                </a:lnTo>
                <a:lnTo>
                  <a:pt x="1372806" y="62052"/>
                </a:lnTo>
                <a:lnTo>
                  <a:pt x="1372806" y="51777"/>
                </a:lnTo>
                <a:close/>
              </a:path>
              <a:path w="1616075" h="75565">
                <a:moveTo>
                  <a:pt x="1459052" y="1054"/>
                </a:moveTo>
                <a:lnTo>
                  <a:pt x="1440573" y="1054"/>
                </a:lnTo>
                <a:lnTo>
                  <a:pt x="1429639" y="42659"/>
                </a:lnTo>
                <a:lnTo>
                  <a:pt x="1418564" y="1054"/>
                </a:lnTo>
                <a:lnTo>
                  <a:pt x="1400136" y="1054"/>
                </a:lnTo>
                <a:lnTo>
                  <a:pt x="1400136" y="62052"/>
                </a:lnTo>
                <a:lnTo>
                  <a:pt x="1411579" y="62052"/>
                </a:lnTo>
                <a:lnTo>
                  <a:pt x="1411579" y="14020"/>
                </a:lnTo>
                <a:lnTo>
                  <a:pt x="1423644" y="62052"/>
                </a:lnTo>
                <a:lnTo>
                  <a:pt x="1435506" y="62052"/>
                </a:lnTo>
                <a:lnTo>
                  <a:pt x="1447622" y="14020"/>
                </a:lnTo>
                <a:lnTo>
                  <a:pt x="1447622" y="62052"/>
                </a:lnTo>
                <a:lnTo>
                  <a:pt x="1459052" y="62052"/>
                </a:lnTo>
                <a:lnTo>
                  <a:pt x="1459052" y="1054"/>
                </a:lnTo>
                <a:close/>
              </a:path>
              <a:path w="1616075" h="75565">
                <a:moveTo>
                  <a:pt x="1537030" y="1041"/>
                </a:moveTo>
                <a:lnTo>
                  <a:pt x="1524749" y="1041"/>
                </a:lnTo>
                <a:lnTo>
                  <a:pt x="1500035" y="41656"/>
                </a:lnTo>
                <a:lnTo>
                  <a:pt x="1500035" y="1041"/>
                </a:lnTo>
                <a:lnTo>
                  <a:pt x="1488503" y="1041"/>
                </a:lnTo>
                <a:lnTo>
                  <a:pt x="1488503" y="62039"/>
                </a:lnTo>
                <a:lnTo>
                  <a:pt x="1500822" y="62039"/>
                </a:lnTo>
                <a:lnTo>
                  <a:pt x="1525498" y="22212"/>
                </a:lnTo>
                <a:lnTo>
                  <a:pt x="1525498" y="62039"/>
                </a:lnTo>
                <a:lnTo>
                  <a:pt x="1537030" y="62039"/>
                </a:lnTo>
                <a:lnTo>
                  <a:pt x="1537030" y="1041"/>
                </a:lnTo>
                <a:close/>
              </a:path>
              <a:path w="1616075" h="75565">
                <a:moveTo>
                  <a:pt x="1615452" y="1054"/>
                </a:moveTo>
                <a:lnTo>
                  <a:pt x="1603133" y="1054"/>
                </a:lnTo>
                <a:lnTo>
                  <a:pt x="1603133" y="11366"/>
                </a:lnTo>
                <a:lnTo>
                  <a:pt x="1603133" y="26835"/>
                </a:lnTo>
                <a:lnTo>
                  <a:pt x="1588947" y="26835"/>
                </a:lnTo>
                <a:lnTo>
                  <a:pt x="1585582" y="26695"/>
                </a:lnTo>
                <a:lnTo>
                  <a:pt x="1582280" y="26073"/>
                </a:lnTo>
                <a:lnTo>
                  <a:pt x="1580921" y="25298"/>
                </a:lnTo>
                <a:lnTo>
                  <a:pt x="1578787" y="22771"/>
                </a:lnTo>
                <a:lnTo>
                  <a:pt x="1578254" y="21069"/>
                </a:lnTo>
                <a:lnTo>
                  <a:pt x="1578254" y="16891"/>
                </a:lnTo>
                <a:lnTo>
                  <a:pt x="1588643" y="11366"/>
                </a:lnTo>
                <a:lnTo>
                  <a:pt x="1603133" y="11366"/>
                </a:lnTo>
                <a:lnTo>
                  <a:pt x="1603133" y="1054"/>
                </a:lnTo>
                <a:lnTo>
                  <a:pt x="1583423" y="1054"/>
                </a:lnTo>
                <a:lnTo>
                  <a:pt x="1578838" y="1536"/>
                </a:lnTo>
                <a:lnTo>
                  <a:pt x="1572717" y="3505"/>
                </a:lnTo>
                <a:lnTo>
                  <a:pt x="1570240" y="5422"/>
                </a:lnTo>
                <a:lnTo>
                  <a:pt x="1566494" y="11176"/>
                </a:lnTo>
                <a:lnTo>
                  <a:pt x="1565554" y="14465"/>
                </a:lnTo>
                <a:lnTo>
                  <a:pt x="1565668" y="22771"/>
                </a:lnTo>
                <a:lnTo>
                  <a:pt x="1566824" y="26123"/>
                </a:lnTo>
                <a:lnTo>
                  <a:pt x="1571866" y="32258"/>
                </a:lnTo>
                <a:lnTo>
                  <a:pt x="1575968" y="34239"/>
                </a:lnTo>
                <a:lnTo>
                  <a:pt x="1581658" y="35128"/>
                </a:lnTo>
                <a:lnTo>
                  <a:pt x="1579029" y="36626"/>
                </a:lnTo>
                <a:lnTo>
                  <a:pt x="1576832" y="38315"/>
                </a:lnTo>
                <a:lnTo>
                  <a:pt x="1573339" y="42125"/>
                </a:lnTo>
                <a:lnTo>
                  <a:pt x="1571002" y="45440"/>
                </a:lnTo>
                <a:lnTo>
                  <a:pt x="1560614" y="62052"/>
                </a:lnTo>
                <a:lnTo>
                  <a:pt x="1575333" y="62052"/>
                </a:lnTo>
                <a:lnTo>
                  <a:pt x="1584236" y="48780"/>
                </a:lnTo>
                <a:lnTo>
                  <a:pt x="1588096" y="42976"/>
                </a:lnTo>
                <a:lnTo>
                  <a:pt x="1590827" y="39497"/>
                </a:lnTo>
                <a:lnTo>
                  <a:pt x="1594015" y="37172"/>
                </a:lnTo>
                <a:lnTo>
                  <a:pt x="1596758" y="36588"/>
                </a:lnTo>
                <a:lnTo>
                  <a:pt x="1603133" y="36588"/>
                </a:lnTo>
                <a:lnTo>
                  <a:pt x="1603133" y="62052"/>
                </a:lnTo>
                <a:lnTo>
                  <a:pt x="1615452" y="62052"/>
                </a:lnTo>
                <a:lnTo>
                  <a:pt x="1615452" y="36588"/>
                </a:lnTo>
                <a:lnTo>
                  <a:pt x="1615452" y="26835"/>
                </a:lnTo>
                <a:lnTo>
                  <a:pt x="1615452" y="11366"/>
                </a:lnTo>
                <a:lnTo>
                  <a:pt x="1615452" y="1054"/>
                </a:lnTo>
                <a:close/>
              </a:path>
            </a:pathLst>
          </a:custGeom>
          <a:solidFill>
            <a:srgbClr val="E20613"/>
          </a:solidFill>
        </p:spPr>
        <p:txBody>
          <a:bodyPr wrap="square" lIns="0" tIns="0" rIns="0" bIns="0" rtlCol="0"/>
          <a:lstStyle/>
          <a:p>
            <a:endParaRPr sz="1978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D8416D-6349-46BB-B9C2-101F3FC22B3B}"/>
              </a:ext>
            </a:extLst>
          </p:cNvPr>
          <p:cNvSpPr/>
          <p:nvPr userDrawn="1"/>
        </p:nvSpPr>
        <p:spPr>
          <a:xfrm>
            <a:off x="304275" y="5322313"/>
            <a:ext cx="533375" cy="517730"/>
          </a:xfrm>
          <a:prstGeom prst="rect">
            <a:avLst/>
          </a:prstGeom>
          <a:solidFill>
            <a:srgbClr val="1A2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22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6E68BC-4C65-B9A5-1DA8-55E95F4BC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929" b="28522"/>
          <a:stretch/>
        </p:blipFill>
        <p:spPr>
          <a:xfrm>
            <a:off x="7615973" y="0"/>
            <a:ext cx="4568062" cy="68491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67765" y="5708628"/>
            <a:ext cx="3903119" cy="203925"/>
          </a:xfrm>
        </p:spPr>
        <p:txBody>
          <a:bodyPr lIns="0" tIns="0" rIns="0" bIns="0"/>
          <a:lstStyle>
            <a:lvl1pPr algn="l">
              <a:defRPr sz="1322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B9DE7035-8FA7-3AF4-A887-40679A4A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88" y="3995874"/>
            <a:ext cx="5178522" cy="611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66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715BF3D-7A90-AF18-8964-12D31F47D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15" t="2559" r="38628" b="31019"/>
          <a:stretch/>
        </p:blipFill>
        <p:spPr>
          <a:xfrm>
            <a:off x="7634038" y="0"/>
            <a:ext cx="4542807" cy="6858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DE0584C-B9A8-45D2-EBBB-FD23F5CECF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97" y="237840"/>
            <a:ext cx="3999934" cy="1225669"/>
          </a:xfrm>
          <a:prstGeom prst="rect">
            <a:avLst/>
          </a:prstGeom>
        </p:spPr>
      </p:pic>
      <p:sp>
        <p:nvSpPr>
          <p:cNvPr id="33" name="Holder 3">
            <a:extLst>
              <a:ext uri="{FF2B5EF4-FFF2-40B4-BE49-F238E27FC236}">
                <a16:creationId xmlns:a16="http://schemas.microsoft.com/office/drawing/2014/main" id="{9F1C77F9-A1BA-2238-3123-EB5102894E10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066699" y="6339709"/>
            <a:ext cx="2805366" cy="152944"/>
          </a:xfrm>
        </p:spPr>
        <p:txBody>
          <a:bodyPr lIns="0" tIns="0" rIns="0" bIns="0"/>
          <a:lstStyle>
            <a:lvl1pPr algn="l">
              <a:defRPr sz="99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4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6079" y="669682"/>
            <a:ext cx="11150573" cy="7660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52" b="0">
                <a:solidFill>
                  <a:srgbClr val="57575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6079" y="44296"/>
            <a:ext cx="11150573" cy="5162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313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100FB18D-06FD-4045-87C8-770BE8CEF0F2}"/>
              </a:ext>
            </a:extLst>
          </p:cNvPr>
          <p:cNvSpPr txBox="1">
            <a:spLocks/>
          </p:cNvSpPr>
          <p:nvPr userDrawn="1"/>
        </p:nvSpPr>
        <p:spPr>
          <a:xfrm>
            <a:off x="8888075" y="6513662"/>
            <a:ext cx="2805366" cy="228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2100" spc="-80">
                <a:solidFill>
                  <a:srgbClr val="D90035"/>
                </a:solidFill>
                <a:latin typeface="Arial"/>
                <a:cs typeface="Arial"/>
              </a:defRPr>
            </a:lvl1pPr>
          </a:lstStyle>
          <a:p>
            <a:pPr lvl="0"/>
            <a:fld id="{B6F15528-21DE-4FAA-801E-634DDDAF4B2B}" type="slidenum">
              <a:rPr lang="ru-RU" sz="1487" smtClean="0"/>
              <a:pPr lvl="0"/>
              <a:t>‹#›</a:t>
            </a:fld>
            <a:endParaRPr lang="ru-RU" sz="1487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D98CFFB2-DCBC-46B7-BF97-413E8643E2AB}"/>
              </a:ext>
            </a:extLst>
          </p:cNvPr>
          <p:cNvSpPr/>
          <p:nvPr userDrawn="1"/>
        </p:nvSpPr>
        <p:spPr>
          <a:xfrm>
            <a:off x="-460054" y="1093914"/>
            <a:ext cx="299892" cy="548547"/>
          </a:xfrm>
          <a:prstGeom prst="rect">
            <a:avLst/>
          </a:prstGeom>
          <a:solidFill>
            <a:srgbClr val="03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1D80FFCC-89A1-41E0-B860-29FCA4804A4A}"/>
              </a:ext>
            </a:extLst>
          </p:cNvPr>
          <p:cNvSpPr/>
          <p:nvPr userDrawn="1"/>
        </p:nvSpPr>
        <p:spPr>
          <a:xfrm>
            <a:off x="-1206609" y="1093914"/>
            <a:ext cx="299892" cy="548547"/>
          </a:xfrm>
          <a:prstGeom prst="rect">
            <a:avLst/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457364D1-D9B8-455A-86A6-F97A344CCFF6}"/>
              </a:ext>
            </a:extLst>
          </p:cNvPr>
          <p:cNvSpPr/>
          <p:nvPr userDrawn="1"/>
        </p:nvSpPr>
        <p:spPr>
          <a:xfrm>
            <a:off x="-836164" y="1093914"/>
            <a:ext cx="299892" cy="548547"/>
          </a:xfrm>
          <a:prstGeom prst="rect">
            <a:avLst/>
          </a:prstGeom>
          <a:solidFill>
            <a:srgbClr val="2A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1F39BEFF-1195-4894-B185-B92D3BC0D9CE}"/>
              </a:ext>
            </a:extLst>
          </p:cNvPr>
          <p:cNvSpPr/>
          <p:nvPr userDrawn="1"/>
        </p:nvSpPr>
        <p:spPr>
          <a:xfrm>
            <a:off x="-460054" y="2097089"/>
            <a:ext cx="299892" cy="431668"/>
          </a:xfrm>
          <a:prstGeom prst="rect">
            <a:avLst/>
          </a:prstGeom>
          <a:solidFill>
            <a:srgbClr val="BBE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FEB9930-C40E-48E9-8694-82A8696289DA}"/>
              </a:ext>
            </a:extLst>
          </p:cNvPr>
          <p:cNvSpPr/>
          <p:nvPr userDrawn="1"/>
        </p:nvSpPr>
        <p:spPr>
          <a:xfrm>
            <a:off x="-1206609" y="2097089"/>
            <a:ext cx="299892" cy="431668"/>
          </a:xfrm>
          <a:prstGeom prst="rect">
            <a:avLst/>
          </a:prstGeom>
          <a:solidFill>
            <a:srgbClr val="FD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F615F6E-0990-46D9-BCE7-99FCC747EDAC}"/>
              </a:ext>
            </a:extLst>
          </p:cNvPr>
          <p:cNvSpPr/>
          <p:nvPr userDrawn="1"/>
        </p:nvSpPr>
        <p:spPr>
          <a:xfrm>
            <a:off x="-836164" y="2097089"/>
            <a:ext cx="299892" cy="431668"/>
          </a:xfrm>
          <a:prstGeom prst="rect">
            <a:avLst/>
          </a:prstGeom>
          <a:solidFill>
            <a:srgbClr val="CAE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FC03811-C7A6-41AD-839C-D8196D7F9C80}"/>
              </a:ext>
            </a:extLst>
          </p:cNvPr>
          <p:cNvSpPr/>
          <p:nvPr userDrawn="1"/>
        </p:nvSpPr>
        <p:spPr>
          <a:xfrm>
            <a:off x="-460054" y="2593826"/>
            <a:ext cx="299892" cy="431668"/>
          </a:xfrm>
          <a:prstGeom prst="rect">
            <a:avLst/>
          </a:prstGeom>
          <a:solidFill>
            <a:srgbClr val="61D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0BCCC80B-6AFE-4727-82DF-98BFBE78A966}"/>
              </a:ext>
            </a:extLst>
          </p:cNvPr>
          <p:cNvSpPr/>
          <p:nvPr userDrawn="1"/>
        </p:nvSpPr>
        <p:spPr>
          <a:xfrm>
            <a:off x="-1206609" y="2598676"/>
            <a:ext cx="299892" cy="431668"/>
          </a:xfrm>
          <a:prstGeom prst="rect">
            <a:avLst/>
          </a:prstGeom>
          <a:solidFill>
            <a:srgbClr val="F9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A444ED1-A3B5-4A46-AE1D-3FA26B894B44}"/>
              </a:ext>
            </a:extLst>
          </p:cNvPr>
          <p:cNvSpPr/>
          <p:nvPr userDrawn="1"/>
        </p:nvSpPr>
        <p:spPr>
          <a:xfrm>
            <a:off x="-836164" y="2593826"/>
            <a:ext cx="299892" cy="431668"/>
          </a:xfrm>
          <a:prstGeom prst="rect">
            <a:avLst/>
          </a:prstGeom>
          <a:solidFill>
            <a:srgbClr val="7CC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64042FD-D9EB-44CA-A5E8-329235723270}"/>
              </a:ext>
            </a:extLst>
          </p:cNvPr>
          <p:cNvSpPr/>
          <p:nvPr userDrawn="1"/>
        </p:nvSpPr>
        <p:spPr>
          <a:xfrm>
            <a:off x="-460054" y="3100263"/>
            <a:ext cx="299892" cy="431668"/>
          </a:xfrm>
          <a:prstGeom prst="rect">
            <a:avLst/>
          </a:prstGeom>
          <a:solidFill>
            <a:srgbClr val="05A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EE5B00F5-1E8B-425D-BDD2-61EB1A6F9479}"/>
              </a:ext>
            </a:extLst>
          </p:cNvPr>
          <p:cNvSpPr/>
          <p:nvPr userDrawn="1"/>
        </p:nvSpPr>
        <p:spPr>
          <a:xfrm>
            <a:off x="-1206609" y="3100263"/>
            <a:ext cx="299892" cy="431668"/>
          </a:xfrm>
          <a:prstGeom prst="rect">
            <a:avLst/>
          </a:prstGeom>
          <a:solidFill>
            <a:srgbClr val="F6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71632870-CAD6-4FB4-BC77-030995E93181}"/>
              </a:ext>
            </a:extLst>
          </p:cNvPr>
          <p:cNvSpPr/>
          <p:nvPr userDrawn="1"/>
        </p:nvSpPr>
        <p:spPr>
          <a:xfrm>
            <a:off x="-836164" y="3100263"/>
            <a:ext cx="299892" cy="431668"/>
          </a:xfrm>
          <a:prstGeom prst="rect">
            <a:avLst/>
          </a:prstGeom>
          <a:solidFill>
            <a:srgbClr val="35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F55BE61-F973-4F1D-80FC-70F63BD8E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0606" t="19494" r="57917" b="18004"/>
          <a:stretch/>
        </p:blipFill>
        <p:spPr>
          <a:xfrm>
            <a:off x="498559" y="6473657"/>
            <a:ext cx="509887" cy="3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94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_Fibonac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6">
            <a:extLst>
              <a:ext uri="{FF2B5EF4-FFF2-40B4-BE49-F238E27FC236}">
                <a16:creationId xmlns:a16="http://schemas.microsoft.com/office/drawing/2014/main" id="{100FB18D-06FD-4045-87C8-770BE8CEF0F2}"/>
              </a:ext>
            </a:extLst>
          </p:cNvPr>
          <p:cNvSpPr txBox="1">
            <a:spLocks/>
          </p:cNvSpPr>
          <p:nvPr userDrawn="1"/>
        </p:nvSpPr>
        <p:spPr>
          <a:xfrm>
            <a:off x="8888075" y="6513662"/>
            <a:ext cx="2805366" cy="228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2100" spc="-80">
                <a:solidFill>
                  <a:srgbClr val="D90035"/>
                </a:solidFill>
                <a:latin typeface="Arial"/>
                <a:cs typeface="Arial"/>
              </a:defRPr>
            </a:lvl1pPr>
          </a:lstStyle>
          <a:p>
            <a:pPr lvl="0"/>
            <a:fld id="{B6F15528-21DE-4FAA-801E-634DDDAF4B2B}" type="slidenum">
              <a:rPr lang="ru-RU" sz="1487" smtClean="0"/>
              <a:pPr lvl="0"/>
              <a:t>‹#›</a:t>
            </a:fld>
            <a:endParaRPr lang="ru-RU" sz="1487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1B05F7-0886-40E7-B732-F4D176FF38BF}"/>
              </a:ext>
            </a:extLst>
          </p:cNvPr>
          <p:cNvSpPr/>
          <p:nvPr userDrawn="1"/>
        </p:nvSpPr>
        <p:spPr>
          <a:xfrm>
            <a:off x="-1066079" y="2107474"/>
            <a:ext cx="553955" cy="256223"/>
          </a:xfrm>
          <a:prstGeom prst="rect">
            <a:avLst/>
          </a:prstGeom>
          <a:solidFill>
            <a:srgbClr val="98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2A18471-DD1F-4DC0-AED5-73ECAF6E2528}"/>
              </a:ext>
            </a:extLst>
          </p:cNvPr>
          <p:cNvSpPr/>
          <p:nvPr userDrawn="1"/>
        </p:nvSpPr>
        <p:spPr>
          <a:xfrm>
            <a:off x="-1066079" y="1721250"/>
            <a:ext cx="553955" cy="256223"/>
          </a:xfrm>
          <a:prstGeom prst="rect">
            <a:avLst/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12C808-CB36-4E5D-ACC6-EACAF091DACE}"/>
              </a:ext>
            </a:extLst>
          </p:cNvPr>
          <p:cNvSpPr/>
          <p:nvPr userDrawn="1"/>
        </p:nvSpPr>
        <p:spPr>
          <a:xfrm>
            <a:off x="-1066079" y="2529811"/>
            <a:ext cx="553955" cy="256223"/>
          </a:xfrm>
          <a:prstGeom prst="rect">
            <a:avLst/>
          </a:prstGeom>
          <a:solidFill>
            <a:srgbClr val="1D2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3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FEF2EB-0FF7-4AEF-9694-791C94FEA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0606" t="19494" r="57917" b="18004"/>
          <a:stretch/>
        </p:blipFill>
        <p:spPr>
          <a:xfrm>
            <a:off x="498559" y="6473657"/>
            <a:ext cx="509887" cy="31023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266A122-63D3-4073-BC44-4C2B793307F0}"/>
              </a:ext>
            </a:extLst>
          </p:cNvPr>
          <p:cNvGrpSpPr/>
          <p:nvPr userDrawn="1"/>
        </p:nvGrpSpPr>
        <p:grpSpPr>
          <a:xfrm>
            <a:off x="506059" y="-4721"/>
            <a:ext cx="11150592" cy="6633497"/>
            <a:chOff x="612543" y="-5701"/>
            <a:chExt cx="13496862" cy="8009334"/>
          </a:xfrm>
        </p:grpSpPr>
        <p:sp>
          <p:nvSpPr>
            <p:cNvPr id="10" name="object 33">
              <a:extLst>
                <a:ext uri="{FF2B5EF4-FFF2-40B4-BE49-F238E27FC236}">
                  <a16:creationId xmlns:a16="http://schemas.microsoft.com/office/drawing/2014/main" id="{ECF26D98-27B3-427D-BE41-DB43CB6547E3}"/>
                </a:ext>
              </a:extLst>
            </p:cNvPr>
            <p:cNvSpPr/>
            <p:nvPr userDrawn="1"/>
          </p:nvSpPr>
          <p:spPr>
            <a:xfrm>
              <a:off x="12171087" y="8003633"/>
              <a:ext cx="1524644" cy="0"/>
            </a:xfrm>
            <a:custGeom>
              <a:avLst/>
              <a:gdLst/>
              <a:ahLst/>
              <a:cxnLst/>
              <a:rect l="l" t="t" r="r" b="b"/>
              <a:pathLst>
                <a:path w="2461894">
                  <a:moveTo>
                    <a:pt x="246138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90035"/>
              </a:solidFill>
            </a:ln>
          </p:spPr>
          <p:txBody>
            <a:bodyPr wrap="square" lIns="0" tIns="0" rIns="0" bIns="0" rtlCol="0"/>
            <a:lstStyle/>
            <a:p>
              <a:endParaRPr sz="1157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885C30EC-4DB1-4FA6-9526-B2A24D8BC848}"/>
                </a:ext>
              </a:extLst>
            </p:cNvPr>
            <p:cNvSpPr/>
            <p:nvPr userDrawn="1"/>
          </p:nvSpPr>
          <p:spPr>
            <a:xfrm>
              <a:off x="1322905" y="-5701"/>
              <a:ext cx="1420722" cy="710361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84435431-BF80-4BCB-BAD0-68810857D388}"/>
                </a:ext>
              </a:extLst>
            </p:cNvPr>
            <p:cNvSpPr/>
            <p:nvPr userDrawn="1"/>
          </p:nvSpPr>
          <p:spPr>
            <a:xfrm>
              <a:off x="2743627" y="-5701"/>
              <a:ext cx="2131084" cy="710361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198253D7-F474-4508-920E-3439F073BE4C}"/>
                </a:ext>
              </a:extLst>
            </p:cNvPr>
            <p:cNvSpPr/>
            <p:nvPr userDrawn="1"/>
          </p:nvSpPr>
          <p:spPr>
            <a:xfrm>
              <a:off x="4874710" y="-5701"/>
              <a:ext cx="3551806" cy="710361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02DDCA6D-5BBE-423F-8F68-9305FA53E479}"/>
                </a:ext>
              </a:extLst>
            </p:cNvPr>
            <p:cNvSpPr/>
            <p:nvPr userDrawn="1"/>
          </p:nvSpPr>
          <p:spPr>
            <a:xfrm>
              <a:off x="8426515" y="-5701"/>
              <a:ext cx="5682890" cy="710361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99A6ABBF-88B4-4291-A677-FFD3124E9BD3}"/>
                </a:ext>
              </a:extLst>
            </p:cNvPr>
            <p:cNvSpPr/>
            <p:nvPr userDrawn="1"/>
          </p:nvSpPr>
          <p:spPr>
            <a:xfrm>
              <a:off x="612543" y="-5701"/>
              <a:ext cx="710362" cy="710361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2126A6C0-66CF-4D2A-9D41-55A6EEF0A31F}"/>
                </a:ext>
              </a:extLst>
            </p:cNvPr>
            <p:cNvSpPr/>
            <p:nvPr userDrawn="1"/>
          </p:nvSpPr>
          <p:spPr>
            <a:xfrm>
              <a:off x="1322905" y="704583"/>
              <a:ext cx="1420722" cy="1420722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7824DCF0-F1F0-4DB5-82A3-5E12F0F2F811}"/>
                </a:ext>
              </a:extLst>
            </p:cNvPr>
            <p:cNvSpPr/>
            <p:nvPr userDrawn="1"/>
          </p:nvSpPr>
          <p:spPr>
            <a:xfrm>
              <a:off x="2743627" y="704583"/>
              <a:ext cx="2131084" cy="1420722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3D65A017-C5B5-4EE9-9133-EFE722CA8CF9}"/>
                </a:ext>
              </a:extLst>
            </p:cNvPr>
            <p:cNvSpPr/>
            <p:nvPr userDrawn="1"/>
          </p:nvSpPr>
          <p:spPr>
            <a:xfrm>
              <a:off x="4874710" y="704583"/>
              <a:ext cx="3551806" cy="1420722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14374DAB-608D-451A-9950-178A4100CFAC}"/>
                </a:ext>
              </a:extLst>
            </p:cNvPr>
            <p:cNvSpPr/>
            <p:nvPr userDrawn="1"/>
          </p:nvSpPr>
          <p:spPr>
            <a:xfrm>
              <a:off x="8426515" y="704583"/>
              <a:ext cx="5682890" cy="1420722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2492A244-3D72-4F62-BC6F-A13813FB7D07}"/>
                </a:ext>
              </a:extLst>
            </p:cNvPr>
            <p:cNvSpPr/>
            <p:nvPr userDrawn="1"/>
          </p:nvSpPr>
          <p:spPr>
            <a:xfrm>
              <a:off x="612543" y="704583"/>
              <a:ext cx="710362" cy="1420722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F7D2C377-AFE7-4BC3-80F3-7F070A1AA472}"/>
                </a:ext>
              </a:extLst>
            </p:cNvPr>
            <p:cNvSpPr/>
            <p:nvPr userDrawn="1"/>
          </p:nvSpPr>
          <p:spPr>
            <a:xfrm>
              <a:off x="1322905" y="2125305"/>
              <a:ext cx="1420722" cy="2131083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CF1026C5-0FA0-4314-A26A-206755CA629C}"/>
                </a:ext>
              </a:extLst>
            </p:cNvPr>
            <p:cNvSpPr/>
            <p:nvPr userDrawn="1"/>
          </p:nvSpPr>
          <p:spPr>
            <a:xfrm>
              <a:off x="2743627" y="2125305"/>
              <a:ext cx="2131084" cy="2131083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A6C7E17D-C444-4241-B097-AE047B7CA56A}"/>
                </a:ext>
              </a:extLst>
            </p:cNvPr>
            <p:cNvSpPr/>
            <p:nvPr userDrawn="1"/>
          </p:nvSpPr>
          <p:spPr>
            <a:xfrm>
              <a:off x="4874710" y="2125305"/>
              <a:ext cx="3551806" cy="2131083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85F88B28-3C46-4967-9632-86B476C7EDD4}"/>
                </a:ext>
              </a:extLst>
            </p:cNvPr>
            <p:cNvSpPr/>
            <p:nvPr userDrawn="1"/>
          </p:nvSpPr>
          <p:spPr>
            <a:xfrm>
              <a:off x="8426515" y="2125305"/>
              <a:ext cx="5682890" cy="2131083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7D084B8D-877C-4517-AFC7-975BF1BBD496}"/>
                </a:ext>
              </a:extLst>
            </p:cNvPr>
            <p:cNvSpPr/>
            <p:nvPr userDrawn="1"/>
          </p:nvSpPr>
          <p:spPr>
            <a:xfrm>
              <a:off x="612543" y="2125305"/>
              <a:ext cx="710362" cy="2131083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534EE8D2-9A4C-4F69-8D25-FC12FAC2E33E}"/>
                </a:ext>
              </a:extLst>
            </p:cNvPr>
            <p:cNvSpPr/>
            <p:nvPr userDrawn="1"/>
          </p:nvSpPr>
          <p:spPr>
            <a:xfrm>
              <a:off x="1322905" y="4256390"/>
              <a:ext cx="1420722" cy="3551805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166B2EF6-0288-4807-9709-B082B87C5832}"/>
                </a:ext>
              </a:extLst>
            </p:cNvPr>
            <p:cNvSpPr/>
            <p:nvPr userDrawn="1"/>
          </p:nvSpPr>
          <p:spPr>
            <a:xfrm>
              <a:off x="2743627" y="4256390"/>
              <a:ext cx="2131084" cy="3551805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91A30E44-68DA-4044-BE93-84BEBD6053B8}"/>
                </a:ext>
              </a:extLst>
            </p:cNvPr>
            <p:cNvSpPr/>
            <p:nvPr userDrawn="1"/>
          </p:nvSpPr>
          <p:spPr>
            <a:xfrm>
              <a:off x="4874710" y="4256390"/>
              <a:ext cx="3551806" cy="3551805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2139D7DD-85D8-4EDB-A586-0F042C093156}"/>
                </a:ext>
              </a:extLst>
            </p:cNvPr>
            <p:cNvSpPr/>
            <p:nvPr userDrawn="1"/>
          </p:nvSpPr>
          <p:spPr>
            <a:xfrm>
              <a:off x="8426515" y="4256390"/>
              <a:ext cx="5682890" cy="3551805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88" dirty="0"/>
                <a:t>5</a:t>
              </a: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8AF2E9BE-0159-46F1-8F63-D4D8FAE90E51}"/>
                </a:ext>
              </a:extLst>
            </p:cNvPr>
            <p:cNvSpPr/>
            <p:nvPr userDrawn="1"/>
          </p:nvSpPr>
          <p:spPr>
            <a:xfrm>
              <a:off x="612543" y="4256390"/>
              <a:ext cx="710362" cy="3551805"/>
            </a:xfrm>
            <a:prstGeom prst="rect">
              <a:avLst/>
            </a:prstGeom>
            <a:noFill/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88" dirty="0"/>
            </a:p>
          </p:txBody>
        </p:sp>
      </p:grp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1B5F3C44-DB90-4EFC-9160-781ECFED882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06059" y="11067"/>
            <a:ext cx="11150592" cy="516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644" b="1"/>
            </a:lvl1pPr>
          </a:lstStyle>
          <a:p>
            <a:r>
              <a:rPr lang="ru-RU" noProof="0" dirty="0"/>
              <a:t>Разметка Фибоначчи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5277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608">
          <p15:clr>
            <a:srgbClr val="FBAE40"/>
          </p15:clr>
        </p15:guide>
        <p15:guide id="2" pos="46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93270263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78609" y="1708835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010" userDrawn="1">
          <p15:clr>
            <a:srgbClr val="A4A3A4"/>
          </p15:clr>
        </p15:guide>
        <p15:guide id="4" pos="296" userDrawn="1">
          <p15:clr>
            <a:srgbClr val="A4A3A4"/>
          </p15:clr>
        </p15:guide>
        <p15:guide id="5" pos="7384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45" userDrawn="1">
          <p15:clr>
            <a:srgbClr val="A4A3A4"/>
          </p15:clr>
        </p15:guide>
        <p15:guide id="8" orient="horz" pos="4088" userDrawn="1">
          <p15:clr>
            <a:srgbClr val="A4A3A4"/>
          </p15:clr>
        </p15:guide>
        <p15:guide id="9" pos="4986" userDrawn="1">
          <p15:clr>
            <a:srgbClr val="A4A3A4"/>
          </p15:clr>
        </p15:guide>
        <p15:guide id="10" pos="1382" userDrawn="1">
          <p15:clr>
            <a:srgbClr val="A4A3A4"/>
          </p15:clr>
        </p15:guide>
        <p15:guide id="11" pos="1496" userDrawn="1">
          <p15:clr>
            <a:srgbClr val="A4A3A4"/>
          </p15:clr>
        </p15:guide>
        <p15:guide id="12" pos="2581" userDrawn="1">
          <p15:clr>
            <a:srgbClr val="A4A3A4"/>
          </p15:clr>
        </p15:guide>
        <p15:guide id="13" pos="2695" userDrawn="1">
          <p15:clr>
            <a:srgbClr val="A4A3A4"/>
          </p15:clr>
        </p15:guide>
        <p15:guide id="14" pos="6185" userDrawn="1">
          <p15:clr>
            <a:srgbClr val="A4A3A4"/>
          </p15:clr>
        </p15:guide>
        <p15:guide id="15" pos="3783" userDrawn="1">
          <p15:clr>
            <a:srgbClr val="A4A3A4"/>
          </p15:clr>
        </p15:guide>
        <p15:guide id="16" pos="3896" userDrawn="1">
          <p15:clr>
            <a:srgbClr val="A4A3A4"/>
          </p15:clr>
        </p15:guide>
        <p15:guide id="17" pos="3840" userDrawn="1">
          <p15:clr>
            <a:srgbClr val="A4A3A4"/>
          </p15:clr>
        </p15:guide>
        <p15:guide id="18" pos="6299" userDrawn="1">
          <p15:clr>
            <a:srgbClr val="A4A3A4"/>
          </p15:clr>
        </p15:guide>
        <p15:guide id="20" orient="horz" pos="641" userDrawn="1">
          <p15:clr>
            <a:srgbClr val="A4A3A4"/>
          </p15:clr>
        </p15:guide>
        <p15:guide id="21" orient="horz" pos="288" userDrawn="1">
          <p15:clr>
            <a:srgbClr val="A4A3A4"/>
          </p15:clr>
        </p15:guide>
        <p15:guide id="22" orient="horz" pos="414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862" y="274320"/>
            <a:ext cx="10977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862" y="1577340"/>
            <a:ext cx="10977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064" y="6377940"/>
            <a:ext cx="39031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862" y="6377940"/>
            <a:ext cx="28053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017" y="6377940"/>
            <a:ext cx="28053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3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77739">
        <a:defRPr>
          <a:latin typeface="+mn-lt"/>
          <a:ea typeface="+mn-ea"/>
          <a:cs typeface="+mn-cs"/>
        </a:defRPr>
      </a:lvl2pPr>
      <a:lvl3pPr marL="755477">
        <a:defRPr>
          <a:latin typeface="+mn-lt"/>
          <a:ea typeface="+mn-ea"/>
          <a:cs typeface="+mn-cs"/>
        </a:defRPr>
      </a:lvl3pPr>
      <a:lvl4pPr marL="1133216">
        <a:defRPr>
          <a:latin typeface="+mn-lt"/>
          <a:ea typeface="+mn-ea"/>
          <a:cs typeface="+mn-cs"/>
        </a:defRPr>
      </a:lvl4pPr>
      <a:lvl5pPr marL="1510955">
        <a:defRPr>
          <a:latin typeface="+mn-lt"/>
          <a:ea typeface="+mn-ea"/>
          <a:cs typeface="+mn-cs"/>
        </a:defRPr>
      </a:lvl5pPr>
      <a:lvl6pPr marL="1888693">
        <a:defRPr>
          <a:latin typeface="+mn-lt"/>
          <a:ea typeface="+mn-ea"/>
          <a:cs typeface="+mn-cs"/>
        </a:defRPr>
      </a:lvl6pPr>
      <a:lvl7pPr marL="2266432">
        <a:defRPr>
          <a:latin typeface="+mn-lt"/>
          <a:ea typeface="+mn-ea"/>
          <a:cs typeface="+mn-cs"/>
        </a:defRPr>
      </a:lvl7pPr>
      <a:lvl8pPr marL="2644170">
        <a:defRPr>
          <a:latin typeface="+mn-lt"/>
          <a:ea typeface="+mn-ea"/>
          <a:cs typeface="+mn-cs"/>
        </a:defRPr>
      </a:lvl8pPr>
      <a:lvl9pPr marL="30219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77739">
        <a:defRPr>
          <a:latin typeface="+mn-lt"/>
          <a:ea typeface="+mn-ea"/>
          <a:cs typeface="+mn-cs"/>
        </a:defRPr>
      </a:lvl2pPr>
      <a:lvl3pPr marL="755477">
        <a:defRPr>
          <a:latin typeface="+mn-lt"/>
          <a:ea typeface="+mn-ea"/>
          <a:cs typeface="+mn-cs"/>
        </a:defRPr>
      </a:lvl3pPr>
      <a:lvl4pPr marL="1133216">
        <a:defRPr>
          <a:latin typeface="+mn-lt"/>
          <a:ea typeface="+mn-ea"/>
          <a:cs typeface="+mn-cs"/>
        </a:defRPr>
      </a:lvl4pPr>
      <a:lvl5pPr marL="1510955">
        <a:defRPr>
          <a:latin typeface="+mn-lt"/>
          <a:ea typeface="+mn-ea"/>
          <a:cs typeface="+mn-cs"/>
        </a:defRPr>
      </a:lvl5pPr>
      <a:lvl6pPr marL="1888693">
        <a:defRPr>
          <a:latin typeface="+mn-lt"/>
          <a:ea typeface="+mn-ea"/>
          <a:cs typeface="+mn-cs"/>
        </a:defRPr>
      </a:lvl6pPr>
      <a:lvl7pPr marL="2266432">
        <a:defRPr>
          <a:latin typeface="+mn-lt"/>
          <a:ea typeface="+mn-ea"/>
          <a:cs typeface="+mn-cs"/>
        </a:defRPr>
      </a:lvl7pPr>
      <a:lvl8pPr marL="2644170">
        <a:defRPr>
          <a:latin typeface="+mn-lt"/>
          <a:ea typeface="+mn-ea"/>
          <a:cs typeface="+mn-cs"/>
        </a:defRPr>
      </a:lvl8pPr>
      <a:lvl9pPr marL="30219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khanov-av@ranepa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1FA09D-53A1-5F4A-8981-CD2A36B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9" b="28522"/>
          <a:stretch/>
        </p:blipFill>
        <p:spPr>
          <a:xfrm>
            <a:off x="9167638" y="2325824"/>
            <a:ext cx="3024362" cy="452331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484060" y="4383351"/>
            <a:ext cx="7517700" cy="1118590"/>
          </a:xfrm>
          <a:prstGeom prst="rect">
            <a:avLst/>
          </a:prstGeom>
        </p:spPr>
        <p:txBody>
          <a:bodyPr vert="horz" wrap="square" lIns="0" tIns="10492" rIns="0" bIns="0" rtlCol="0">
            <a:spAutoFit/>
          </a:bodyPr>
          <a:lstStyle/>
          <a:p>
            <a:pPr marL="10493" marR="14165"/>
            <a:r>
              <a:rPr lang="ru-RU" b="1" spc="149" dirty="0">
                <a:solidFill>
                  <a:srgbClr val="18232A"/>
                </a:solidFill>
                <a:latin typeface="Arial"/>
                <a:cs typeface="Arial"/>
              </a:rPr>
              <a:t>Повышение результативности управленческого состава: </a:t>
            </a:r>
          </a:p>
          <a:p>
            <a:pPr marL="10493" marR="14165"/>
            <a:r>
              <a:rPr lang="ru-RU" b="1" spc="149" dirty="0">
                <a:solidFill>
                  <a:srgbClr val="18232A"/>
                </a:solidFill>
                <a:latin typeface="Arial"/>
                <a:cs typeface="Arial"/>
              </a:rPr>
              <a:t>как найти пятый элемент?</a:t>
            </a:r>
            <a:endParaRPr lang="ru-RU" sz="1600" spc="149" dirty="0">
              <a:solidFill>
                <a:srgbClr val="18232A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5400000">
            <a:off x="2905801" y="4427444"/>
            <a:ext cx="233205" cy="302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493">
              <a:lnSpc>
                <a:spcPts val="1999"/>
              </a:lnSpc>
            </a:pPr>
            <a:r>
              <a:rPr lang="ru-RU" sz="1400" spc="-8" dirty="0">
                <a:solidFill>
                  <a:srgbClr val="D90035"/>
                </a:solidFill>
                <a:latin typeface="Arial"/>
                <a:cs typeface="Arial"/>
              </a:rPr>
              <a:t>Нижний Новгород, 28.09.2022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05A345-3D15-FA49-8F1D-078C88E805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013" y="237840"/>
            <a:ext cx="4009903" cy="1225669"/>
          </a:xfrm>
          <a:prstGeom prst="rect">
            <a:avLst/>
          </a:prstGeom>
        </p:spPr>
      </p:pic>
      <p:sp>
        <p:nvSpPr>
          <p:cNvPr id="31" name="object 8">
            <a:extLst>
              <a:ext uri="{FF2B5EF4-FFF2-40B4-BE49-F238E27FC236}">
                <a16:creationId xmlns:a16="http://schemas.microsoft.com/office/drawing/2014/main" id="{4697A689-387B-8A4F-9E6B-7597CB62A571}"/>
              </a:ext>
            </a:extLst>
          </p:cNvPr>
          <p:cNvSpPr/>
          <p:nvPr/>
        </p:nvSpPr>
        <p:spPr>
          <a:xfrm>
            <a:off x="1510223" y="5655976"/>
            <a:ext cx="2033924" cy="0"/>
          </a:xfrm>
          <a:custGeom>
            <a:avLst/>
            <a:gdLst/>
            <a:ahLst/>
            <a:cxnLst/>
            <a:rect l="l" t="t" r="r" b="b"/>
            <a:pathLst>
              <a:path w="2461894">
                <a:moveTo>
                  <a:pt x="246138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90035"/>
            </a:solidFill>
          </a:ln>
        </p:spPr>
        <p:txBody>
          <a:bodyPr wrap="square" lIns="0" tIns="0" rIns="0" bIns="0" rtlCol="0"/>
          <a:lstStyle/>
          <a:p>
            <a:endParaRPr sz="1983"/>
          </a:p>
        </p:txBody>
      </p:sp>
    </p:spTree>
    <p:extLst>
      <p:ext uri="{BB962C8B-B14F-4D97-AF65-F5344CB8AC3E}">
        <p14:creationId xmlns:p14="http://schemas.microsoft.com/office/powerpoint/2010/main" val="44444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1FA09D-53A1-5F4A-8981-CD2A36B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9" b="28522"/>
          <a:stretch/>
        </p:blipFill>
        <p:spPr>
          <a:xfrm>
            <a:off x="7771577" y="237840"/>
            <a:ext cx="4420423" cy="661130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E93FBCF8-7917-DC4B-B7F0-A791238C2505}"/>
              </a:ext>
            </a:extLst>
          </p:cNvPr>
          <p:cNvSpPr txBox="1"/>
          <p:nvPr/>
        </p:nvSpPr>
        <p:spPr>
          <a:xfrm>
            <a:off x="1484064" y="4310350"/>
            <a:ext cx="3070066" cy="985157"/>
          </a:xfrm>
          <a:prstGeom prst="rect">
            <a:avLst/>
          </a:prstGeom>
        </p:spPr>
        <p:txBody>
          <a:bodyPr vert="horz" wrap="square" lIns="0" tIns="10492" rIns="0" bIns="0" rtlCol="0">
            <a:spAutoFit/>
          </a:bodyPr>
          <a:lstStyle/>
          <a:p>
            <a:pPr marL="10493" marR="4197">
              <a:spcBef>
                <a:spcPts val="83"/>
              </a:spcBef>
            </a:pPr>
            <a:r>
              <a:rPr sz="1322" b="1" spc="-8" dirty="0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Суханов </a:t>
            </a:r>
            <a:r>
              <a:rPr sz="1322" b="1" spc="-8" dirty="0" err="1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Алексей</a:t>
            </a:r>
            <a:r>
              <a:rPr sz="1322" b="1" spc="-8" dirty="0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322" b="1" spc="-8" dirty="0" err="1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Владимирович</a:t>
            </a:r>
            <a:endParaRPr lang="ru-RU" sz="1322" b="1" spc="-8" dirty="0">
              <a:solidFill>
                <a:srgbClr val="1823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93" marR="4197">
              <a:spcBef>
                <a:spcPts val="83"/>
              </a:spcBef>
            </a:pPr>
            <a:endParaRPr lang="ru-RU" sz="1322" spc="-8" dirty="0">
              <a:solidFill>
                <a:srgbClr val="1823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493" marR="4197">
              <a:spcBef>
                <a:spcPts val="83"/>
              </a:spcBef>
            </a:pPr>
            <a:r>
              <a:rPr sz="1100" spc="-8" dirty="0" err="1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</a:t>
            </a:r>
            <a:r>
              <a:rPr sz="1100" spc="-8" dirty="0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8" dirty="0" err="1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</a:t>
            </a:r>
            <a:r>
              <a:rPr sz="1100" spc="-8" dirty="0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8" dirty="0" err="1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стратегического</a:t>
            </a:r>
            <a:r>
              <a:rPr sz="1100" spc="-8" dirty="0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8" dirty="0" err="1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консалтинга</a:t>
            </a:r>
            <a:endParaRPr lang="ru-RU" sz="1100" spc="-8" dirty="0">
              <a:solidFill>
                <a:srgbClr val="1823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ED17801-3C80-0040-B171-CA16E052A4CA}"/>
              </a:ext>
            </a:extLst>
          </p:cNvPr>
          <p:cNvSpPr txBox="1"/>
          <p:nvPr/>
        </p:nvSpPr>
        <p:spPr>
          <a:xfrm>
            <a:off x="1813000" y="5514926"/>
            <a:ext cx="3070066" cy="214048"/>
          </a:xfrm>
          <a:prstGeom prst="rect">
            <a:avLst/>
          </a:prstGeom>
        </p:spPr>
        <p:txBody>
          <a:bodyPr vert="horz" wrap="square" lIns="0" tIns="10492" rIns="0" bIns="0" rtlCol="0">
            <a:spAutoFit/>
          </a:bodyPr>
          <a:lstStyle/>
          <a:p>
            <a:pPr algn="l"/>
            <a:r>
              <a:rPr sz="1322" b="1" spc="-8" dirty="0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+7 985 857 51 31</a:t>
            </a:r>
          </a:p>
        </p:txBody>
      </p:sp>
      <p:sp>
        <p:nvSpPr>
          <p:cNvPr id="9" name="object 2">
            <a:hlinkClick r:id="rId3"/>
            <a:extLst>
              <a:ext uri="{FF2B5EF4-FFF2-40B4-BE49-F238E27FC236}">
                <a16:creationId xmlns:a16="http://schemas.microsoft.com/office/drawing/2014/main" id="{C22BCE40-4576-1D4C-8D16-5985E85910C1}"/>
              </a:ext>
            </a:extLst>
          </p:cNvPr>
          <p:cNvSpPr txBox="1"/>
          <p:nvPr/>
        </p:nvSpPr>
        <p:spPr>
          <a:xfrm>
            <a:off x="1849406" y="5986367"/>
            <a:ext cx="3070066" cy="214048"/>
          </a:xfrm>
          <a:prstGeom prst="rect">
            <a:avLst/>
          </a:prstGeom>
        </p:spPr>
        <p:txBody>
          <a:bodyPr vert="horz" wrap="square" lIns="0" tIns="10492" rIns="0" bIns="0" rtlCol="0">
            <a:spAutoFit/>
          </a:bodyPr>
          <a:lstStyle/>
          <a:p>
            <a:pPr algn="l"/>
            <a:r>
              <a:rPr sz="1322" b="1" spc="-8" dirty="0">
                <a:solidFill>
                  <a:srgbClr val="1823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sukhanov-av@ranepa.ru</a:t>
            </a:r>
            <a:endParaRPr sz="1322" b="1" spc="-8" dirty="0">
              <a:solidFill>
                <a:srgbClr val="18232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67DD5-9EAD-D846-AE18-B7371DE1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867" y="3571435"/>
            <a:ext cx="1477648" cy="4815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DA30BF-E758-6349-A710-89FE368D7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216" y="5405125"/>
            <a:ext cx="662587" cy="4864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819453-9F21-BB48-841B-24E5313F1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946" y="5876749"/>
            <a:ext cx="662587" cy="4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01201" y="319842"/>
            <a:ext cx="3526447" cy="137681"/>
          </a:xfrm>
          <a:prstGeom prst="rect">
            <a:avLst/>
          </a:prstGeom>
        </p:spPr>
        <p:txBody>
          <a:bodyPr vert="horz" wrap="square" lIns="0" tIns="10492" rIns="0" bIns="0" rtlCol="0">
            <a:spAutoFit/>
          </a:bodyPr>
          <a:lstStyle/>
          <a:p>
            <a:pPr marL="10493">
              <a:spcBef>
                <a:spcPts val="83"/>
              </a:spcBef>
            </a:pPr>
            <a:r>
              <a:rPr lang="ru-RU" sz="826" spc="54" dirty="0">
                <a:solidFill>
                  <a:srgbClr val="1A1631"/>
                </a:solidFill>
                <a:latin typeface="Arial"/>
                <a:cs typeface="Arial"/>
              </a:rPr>
              <a:t>ЦЕНТР СТРАТЕГИЧЕСКОГО КОНСАЛТИНГА</a:t>
            </a:r>
            <a:endParaRPr lang="ru-RU" sz="826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210" y="246404"/>
            <a:ext cx="504677" cy="275422"/>
          </a:xfrm>
          <a:custGeom>
            <a:avLst/>
            <a:gdLst/>
            <a:ahLst/>
            <a:cxnLst/>
            <a:rect l="l" t="t" r="r" b="b"/>
            <a:pathLst>
              <a:path w="610869" h="333375">
                <a:moveTo>
                  <a:pt x="610806" y="0"/>
                </a:moveTo>
                <a:lnTo>
                  <a:pt x="444220" y="0"/>
                </a:lnTo>
                <a:lnTo>
                  <a:pt x="334822" y="148208"/>
                </a:lnTo>
                <a:lnTo>
                  <a:pt x="332790" y="148208"/>
                </a:lnTo>
                <a:lnTo>
                  <a:pt x="332790" y="9296"/>
                </a:lnTo>
                <a:lnTo>
                  <a:pt x="323481" y="0"/>
                </a:lnTo>
                <a:lnTo>
                  <a:pt x="9296" y="0"/>
                </a:lnTo>
                <a:lnTo>
                  <a:pt x="0" y="9296"/>
                </a:lnTo>
                <a:lnTo>
                  <a:pt x="0" y="323481"/>
                </a:lnTo>
                <a:lnTo>
                  <a:pt x="9296" y="332790"/>
                </a:lnTo>
                <a:lnTo>
                  <a:pt x="323481" y="332790"/>
                </a:lnTo>
                <a:lnTo>
                  <a:pt x="332790" y="323481"/>
                </a:lnTo>
                <a:lnTo>
                  <a:pt x="332790" y="184569"/>
                </a:lnTo>
                <a:lnTo>
                  <a:pt x="334822" y="184569"/>
                </a:lnTo>
                <a:lnTo>
                  <a:pt x="444220" y="332790"/>
                </a:lnTo>
                <a:lnTo>
                  <a:pt x="610806" y="332790"/>
                </a:lnTo>
                <a:lnTo>
                  <a:pt x="495820" y="179158"/>
                </a:lnTo>
                <a:lnTo>
                  <a:pt x="179641" y="179158"/>
                </a:lnTo>
                <a:lnTo>
                  <a:pt x="170332" y="188467"/>
                </a:lnTo>
                <a:lnTo>
                  <a:pt x="170332" y="314439"/>
                </a:lnTo>
                <a:lnTo>
                  <a:pt x="157416" y="321360"/>
                </a:lnTo>
                <a:lnTo>
                  <a:pt x="144805" y="314439"/>
                </a:lnTo>
                <a:lnTo>
                  <a:pt x="144805" y="15709"/>
                </a:lnTo>
                <a:lnTo>
                  <a:pt x="157416" y="8788"/>
                </a:lnTo>
                <a:lnTo>
                  <a:pt x="170332" y="15709"/>
                </a:lnTo>
                <a:lnTo>
                  <a:pt x="170332" y="144322"/>
                </a:lnTo>
                <a:lnTo>
                  <a:pt x="179641" y="153631"/>
                </a:lnTo>
                <a:lnTo>
                  <a:pt x="495820" y="153631"/>
                </a:lnTo>
                <a:lnTo>
                  <a:pt x="610806" y="0"/>
                </a:lnTo>
                <a:close/>
              </a:path>
            </a:pathLst>
          </a:custGeom>
          <a:solidFill>
            <a:srgbClr val="D90035"/>
          </a:solidFill>
        </p:spPr>
        <p:txBody>
          <a:bodyPr wrap="square" lIns="0" tIns="0" rIns="0" bIns="0" rtlCol="0"/>
          <a:lstStyle/>
          <a:p>
            <a:endParaRPr sz="1983"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C34A47E3-69C3-3342-9581-DE8E2F02956F}"/>
              </a:ext>
            </a:extLst>
          </p:cNvPr>
          <p:cNvSpPr txBox="1"/>
          <p:nvPr/>
        </p:nvSpPr>
        <p:spPr>
          <a:xfrm>
            <a:off x="1501201" y="3488637"/>
            <a:ext cx="5188771" cy="1122169"/>
          </a:xfrm>
          <a:prstGeom prst="rect">
            <a:avLst/>
          </a:prstGeom>
        </p:spPr>
        <p:txBody>
          <a:bodyPr vert="horz" wrap="square" lIns="0" tIns="2098" rIns="0" bIns="0" rtlCol="0">
            <a:spAutoFit/>
          </a:bodyPr>
          <a:lstStyle/>
          <a:p>
            <a:pPr marL="10493" marR="4197">
              <a:lnSpc>
                <a:spcPct val="104200"/>
              </a:lnSpc>
              <a:spcBef>
                <a:spcPts val="83"/>
              </a:spcBef>
              <a:spcAft>
                <a:spcPts val="600"/>
              </a:spcAft>
            </a:pPr>
            <a:r>
              <a:rPr lang="ru-RU" dirty="0">
                <a:solidFill>
                  <a:srgbClr val="1A2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мешает руководителю обеспечивать высокую результативность?</a:t>
            </a: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B17389C4-D150-E542-9FB3-A79F7619E8F6}"/>
              </a:ext>
            </a:extLst>
          </p:cNvPr>
          <p:cNvSpPr txBox="1"/>
          <p:nvPr/>
        </p:nvSpPr>
        <p:spPr>
          <a:xfrm>
            <a:off x="509210" y="3316265"/>
            <a:ext cx="1274809" cy="1282033"/>
          </a:xfrm>
          <a:prstGeom prst="rect">
            <a:avLst/>
          </a:prstGeom>
        </p:spPr>
        <p:txBody>
          <a:bodyPr vert="horz" wrap="square" lIns="0" tIns="10492" rIns="0" bIns="0" rtlCol="0">
            <a:spAutoFit/>
          </a:bodyPr>
          <a:lstStyle/>
          <a:p>
            <a:pPr marL="10493">
              <a:spcBef>
                <a:spcPts val="83"/>
              </a:spcBef>
            </a:pPr>
            <a:r>
              <a:rPr lang="ru-RU" sz="8262" spc="302" dirty="0">
                <a:solidFill>
                  <a:srgbClr val="1A232B"/>
                </a:solidFill>
                <a:latin typeface="Arial"/>
                <a:cs typeface="Arial"/>
              </a:rPr>
              <a:t>«</a:t>
            </a:r>
            <a:endParaRPr sz="8262" dirty="0">
              <a:latin typeface="Arial"/>
              <a:cs typeface="Arial"/>
            </a:endParaRP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466D7A01-6747-2D49-8565-61A2A488D348}"/>
              </a:ext>
            </a:extLst>
          </p:cNvPr>
          <p:cNvSpPr txBox="1"/>
          <p:nvPr/>
        </p:nvSpPr>
        <p:spPr>
          <a:xfrm>
            <a:off x="6812767" y="3316265"/>
            <a:ext cx="1274809" cy="1282033"/>
          </a:xfrm>
          <a:prstGeom prst="rect">
            <a:avLst/>
          </a:prstGeom>
        </p:spPr>
        <p:txBody>
          <a:bodyPr vert="horz" wrap="square" lIns="0" tIns="10492" rIns="0" bIns="0" rtlCol="0">
            <a:spAutoFit/>
          </a:bodyPr>
          <a:lstStyle/>
          <a:p>
            <a:pPr marL="10493">
              <a:spcBef>
                <a:spcPts val="83"/>
              </a:spcBef>
            </a:pPr>
            <a:r>
              <a:rPr lang="ru-RU" sz="8262" spc="302" dirty="0">
                <a:solidFill>
                  <a:srgbClr val="1A232B"/>
                </a:solidFill>
                <a:latin typeface="Arial"/>
                <a:cs typeface="Arial"/>
              </a:rPr>
              <a:t>»</a:t>
            </a:r>
            <a:endParaRPr sz="8262" dirty="0">
              <a:latin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695EBB-2B68-1B46-854F-DEEF9D7D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" t="2559" r="38628" b="31019"/>
          <a:stretch/>
        </p:blipFill>
        <p:spPr>
          <a:xfrm>
            <a:off x="7637871" y="0"/>
            <a:ext cx="45541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+mn-lt"/>
                <a:cs typeface="Arial" panose="020B0604020202020204" pitchFamily="34" charset="0"/>
              </a:rPr>
              <a:t>Составляющие результативности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658" y="2242791"/>
            <a:ext cx="3805186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600">
                <a:cs typeface="Arial" panose="020B0604020202020204" pitchFamily="34" charset="0"/>
              </a:defRPr>
            </a:lvl1pPr>
          </a:lstStyle>
          <a:p>
            <a:r>
              <a:rPr lang="ru-RU" dirty="0"/>
              <a:t>Целеполагание</a:t>
            </a:r>
          </a:p>
          <a:p>
            <a:r>
              <a:rPr lang="ru-RU" dirty="0"/>
              <a:t>Управленческие компетенции</a:t>
            </a:r>
          </a:p>
          <a:p>
            <a:r>
              <a:rPr lang="ru-RU" dirty="0"/>
              <a:t>Практики управления</a:t>
            </a:r>
          </a:p>
        </p:txBody>
      </p:sp>
      <p:sp>
        <p:nvSpPr>
          <p:cNvPr id="16" name="Прямоугольник 15"/>
          <p:cNvSpPr/>
          <p:nvPr/>
        </p:nvSpPr>
        <p:spPr bwMode="gray">
          <a:xfrm>
            <a:off x="469899" y="1882092"/>
            <a:ext cx="2710181" cy="3579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b="1" dirty="0">
                <a:cs typeface="Arial" panose="020B0604020202020204" pitchFamily="34" charset="0"/>
              </a:rPr>
              <a:t>Руководитель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28694" y="2259832"/>
            <a:ext cx="4438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28600" indent="-228600">
              <a:lnSpc>
                <a:spcPct val="150000"/>
              </a:lnSpc>
              <a:spcBef>
                <a:spcPts val="477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«Исполнительские» компетенции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4160" y="5282147"/>
            <a:ext cx="6553200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latin typeface="+mn-lt"/>
              </a:rPr>
              <a:t>Качественное окружение, которое (а) способствует и (б) не препятствует реализации потенциала сотрудников</a:t>
            </a:r>
          </a:p>
          <a:p>
            <a:r>
              <a:rPr lang="ru-RU" sz="1600" dirty="0">
                <a:latin typeface="+mn-lt"/>
              </a:rPr>
              <a:t>Факторы организационной среды – процессы, ресурсы, культура</a:t>
            </a:r>
          </a:p>
        </p:txBody>
      </p:sp>
      <p:sp>
        <p:nvSpPr>
          <p:cNvPr id="23" name="Прямоугольник 22"/>
          <p:cNvSpPr/>
          <p:nvPr/>
        </p:nvSpPr>
        <p:spPr bwMode="gray">
          <a:xfrm>
            <a:off x="6824087" y="1775693"/>
            <a:ext cx="4271402" cy="5707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b="1" dirty="0">
                <a:cs typeface="Arial" panose="020B0604020202020204" pitchFamily="34" charset="0"/>
              </a:rPr>
              <a:t>Сотрудники</a:t>
            </a:r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2434589" y="4822756"/>
            <a:ext cx="2710181" cy="55764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b="1" dirty="0">
                <a:cs typeface="Arial" panose="020B0604020202020204" pitchFamily="34" charset="0"/>
              </a:rPr>
              <a:t>Окружающая среда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DDD8F185-FE22-3532-54DB-FA1030CC6F1D}"/>
              </a:ext>
            </a:extLst>
          </p:cNvPr>
          <p:cNvGrpSpPr/>
          <p:nvPr/>
        </p:nvGrpSpPr>
        <p:grpSpPr>
          <a:xfrm>
            <a:off x="3926128" y="1746864"/>
            <a:ext cx="3486676" cy="2911065"/>
            <a:chOff x="1719374" y="1518851"/>
            <a:chExt cx="5698557" cy="4212470"/>
          </a:xfrm>
          <a:solidFill>
            <a:schemeClr val="accent1"/>
          </a:solidFill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C760FCB6-5558-74D5-345C-01C89ED6F995}"/>
                </a:ext>
              </a:extLst>
            </p:cNvPr>
            <p:cNvSpPr>
              <a:spLocks/>
            </p:cNvSpPr>
            <p:nvPr/>
          </p:nvSpPr>
          <p:spPr bwMode="blackWhite">
            <a:xfrm flipH="1">
              <a:off x="4592682" y="1518851"/>
              <a:ext cx="2825249" cy="4174305"/>
            </a:xfrm>
            <a:custGeom>
              <a:avLst/>
              <a:gdLst>
                <a:gd name="T0" fmla="*/ 0 w 760"/>
                <a:gd name="T1" fmla="*/ 2147483647 h 1516"/>
                <a:gd name="T2" fmla="*/ 2147483647 w 760"/>
                <a:gd name="T3" fmla="*/ 2147483647 h 1516"/>
                <a:gd name="T4" fmla="*/ 2147483647 w 760"/>
                <a:gd name="T5" fmla="*/ 0 h 1516"/>
                <a:gd name="T6" fmla="*/ 0 w 760"/>
                <a:gd name="T7" fmla="*/ 2147483647 h 1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1516"/>
                <a:gd name="T14" fmla="*/ 760 w 760"/>
                <a:gd name="T15" fmla="*/ 1516 h 1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1516">
                  <a:moveTo>
                    <a:pt x="0" y="1516"/>
                  </a:moveTo>
                  <a:lnTo>
                    <a:pt x="760" y="960"/>
                  </a:lnTo>
                  <a:lnTo>
                    <a:pt x="760" y="0"/>
                  </a:lnTo>
                  <a:lnTo>
                    <a:pt x="0" y="1516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noFill/>
              <a:round/>
              <a:headEnd/>
              <a:tailEnd/>
            </a:ln>
          </p:spPr>
          <p:txBody>
            <a:bodyPr wrap="none" lIns="45720" tIns="274320" rIns="1371600" bIns="44450" anchor="ctr">
              <a:noAutofit/>
            </a:bodyPr>
            <a:lstStyle/>
            <a:p>
              <a:pPr algn="ctr">
                <a:spcBef>
                  <a:spcPct val="20000"/>
                </a:spcBef>
              </a:pPr>
              <a:endParaRPr lang="en-GB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8711C522-2343-C648-DEFE-96A046C54A7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1719374" y="1518851"/>
              <a:ext cx="2825249" cy="4174305"/>
            </a:xfrm>
            <a:custGeom>
              <a:avLst/>
              <a:gdLst>
                <a:gd name="T0" fmla="*/ 0 w 760"/>
                <a:gd name="T1" fmla="*/ 2147483647 h 1516"/>
                <a:gd name="T2" fmla="*/ 2147483647 w 760"/>
                <a:gd name="T3" fmla="*/ 2147483647 h 1516"/>
                <a:gd name="T4" fmla="*/ 2147483647 w 760"/>
                <a:gd name="T5" fmla="*/ 0 h 1516"/>
                <a:gd name="T6" fmla="*/ 0 w 760"/>
                <a:gd name="T7" fmla="*/ 2147483647 h 1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1516"/>
                <a:gd name="T14" fmla="*/ 760 w 760"/>
                <a:gd name="T15" fmla="*/ 1516 h 1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1516">
                  <a:moveTo>
                    <a:pt x="0" y="1516"/>
                  </a:moveTo>
                  <a:lnTo>
                    <a:pt x="760" y="960"/>
                  </a:lnTo>
                  <a:lnTo>
                    <a:pt x="760" y="0"/>
                  </a:lnTo>
                  <a:lnTo>
                    <a:pt x="0" y="1516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lIns="1371600" tIns="274320" rIns="44450" bIns="44450" anchor="ctr">
              <a:noAutofit/>
            </a:bodyPr>
            <a:lstStyle/>
            <a:p>
              <a:pPr algn="ctr" eaLnBrk="1" hangingPunct="1">
                <a:spcBef>
                  <a:spcPct val="20000"/>
                </a:spcBef>
              </a:pPr>
              <a:endParaRPr lang="en-GB" sz="1200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2845C3C1-F2D3-6939-0597-3A714229E529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744270" y="4211913"/>
              <a:ext cx="5655461" cy="1519408"/>
            </a:xfrm>
            <a:prstGeom prst="triangle">
              <a:avLst>
                <a:gd name="adj" fmla="val 49954"/>
              </a:avLst>
            </a:prstGeom>
            <a:solidFill>
              <a:schemeClr val="accent5"/>
            </a:solidFill>
            <a:ln w="12700">
              <a:noFill/>
              <a:miter lim="800000"/>
              <a:headEnd/>
              <a:tailEnd/>
            </a:ln>
          </p:spPr>
          <p:txBody>
            <a:bodyPr lIns="44450" tIns="44450" rIns="44450" bIns="457200" anchor="ctr">
              <a:noAutofit/>
            </a:bodyPr>
            <a:lstStyle/>
            <a:p>
              <a:pPr algn="ctr" defTabSz="762000" eaLnBrk="1" hangingPunct="1">
                <a:lnSpc>
                  <a:spcPct val="95000"/>
                </a:lnSpc>
                <a:spcBef>
                  <a:spcPct val="20000"/>
                </a:spcBef>
              </a:pPr>
              <a:endParaRPr lang="ja-JP" altLang="en-US" sz="1200" dirty="0">
                <a:solidFill>
                  <a:schemeClr val="bg1"/>
                </a:solidFill>
                <a:ea typeface="ＭＳ Ｐゴシック" charset="-128"/>
                <a:cs typeface="Arial" pitchFamily="34" charset="0"/>
              </a:endParaRP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8A04C4D7-376F-6239-68B5-CCD37F341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556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D6F9-C4E6-4EA6-A6DF-BBA27DE4295C}"/>
              </a:ext>
            </a:extLst>
          </p:cNvPr>
          <p:cNvSpPr txBox="1">
            <a:spLocks/>
          </p:cNvSpPr>
          <p:nvPr/>
        </p:nvSpPr>
        <p:spPr>
          <a:xfrm>
            <a:off x="469900" y="392865"/>
            <a:ext cx="11252200" cy="582312"/>
          </a:xfrm>
          <a:prstGeom prst="rect">
            <a:avLst/>
          </a:prstGeom>
        </p:spPr>
        <p:txBody>
          <a:bodyPr l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Как должен работать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HR-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</a:rPr>
              <a:t>цикл для повышения эффективности организации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11ADFAF-09DC-43BA-811B-8181517F5C85}"/>
              </a:ext>
            </a:extLst>
          </p:cNvPr>
          <p:cNvSpPr txBox="1">
            <a:spLocks/>
          </p:cNvSpPr>
          <p:nvPr/>
        </p:nvSpPr>
        <p:spPr>
          <a:xfrm>
            <a:off x="469900" y="1121636"/>
            <a:ext cx="11252200" cy="372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spcBef>
                <a:spcPts val="0"/>
              </a:spcBef>
              <a:spcAft>
                <a:spcPts val="1333"/>
              </a:spcAft>
              <a:buSzPct val="100000"/>
              <a:buFont typeface="Arial" panose="020B0604020202020204" pitchFamily="34" charset="0"/>
              <a:buNone/>
              <a:defRPr sz="2000" b="0">
                <a:solidFill>
                  <a:srgbClr val="575757"/>
                </a:solidFill>
              </a:defRPr>
            </a:lvl1pPr>
            <a:lvl2pPr marL="0" indent="0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/>
              <a:buNone/>
              <a:defRPr lang="en-US" sz="1200" b="1" dirty="0" smtClean="0"/>
            </a:lvl2pPr>
            <a:lvl3pPr marL="235194" indent="-235194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dirty="0" smtClean="0"/>
            </a:lvl3pPr>
            <a:lvl4pPr marL="475188" indent="-235194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baseline="0" dirty="0" smtClean="0"/>
            </a:lvl4pPr>
            <a:lvl5pPr marL="710382" indent="-235194" defTabSz="1064657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200" baseline="0" dirty="0" smtClean="0"/>
            </a:lvl5pPr>
            <a:lvl6pPr marL="710382" indent="-235194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baseline="0"/>
            </a:lvl6pPr>
            <a:lvl7pPr marL="710382" indent="-235194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/>
            </a:lvl7pPr>
            <a:lvl8pPr marL="710382" indent="-235194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baseline="0"/>
            </a:lvl8pPr>
            <a:lvl9pPr marL="710382" indent="-235194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baseline="0"/>
            </a:lvl9pPr>
          </a:lstStyle>
          <a:p>
            <a:r>
              <a:rPr lang="ru-RU" sz="1800" dirty="0"/>
              <a:t>Ключевой фактор успеха - качество управленческой команды на всех уровнях иерархии. Ключевой критерий – достижение целей и исполнение планов.</a:t>
            </a: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BE89848C-5F8F-4B67-A4B5-C523EFE4638B}"/>
              </a:ext>
            </a:extLst>
          </p:cNvPr>
          <p:cNvSpPr>
            <a:spLocks/>
          </p:cNvSpPr>
          <p:nvPr/>
        </p:nvSpPr>
        <p:spPr bwMode="blackWhite">
          <a:xfrm>
            <a:off x="6477150" y="3384615"/>
            <a:ext cx="1327167" cy="1801592"/>
          </a:xfrm>
          <a:custGeom>
            <a:avLst/>
            <a:gdLst>
              <a:gd name="T0" fmla="*/ 461616 w 852"/>
              <a:gd name="T1" fmla="*/ 1873218 h 1157"/>
              <a:gd name="T2" fmla="*/ 1493670 w 852"/>
              <a:gd name="T3" fmla="*/ 1852152 h 1157"/>
              <a:gd name="T4" fmla="*/ 1172469 w 852"/>
              <a:gd name="T5" fmla="*/ 1672284 h 1157"/>
              <a:gd name="T6" fmla="*/ 1233901 w 852"/>
              <a:gd name="T7" fmla="*/ 1552372 h 1157"/>
              <a:gd name="T8" fmla="*/ 1286557 w 852"/>
              <a:gd name="T9" fmla="*/ 1429219 h 1157"/>
              <a:gd name="T10" fmla="*/ 1330437 w 852"/>
              <a:gd name="T11" fmla="*/ 1302826 h 1157"/>
              <a:gd name="T12" fmla="*/ 1360275 w 852"/>
              <a:gd name="T13" fmla="*/ 1171571 h 1157"/>
              <a:gd name="T14" fmla="*/ 1386603 w 852"/>
              <a:gd name="T15" fmla="*/ 1040316 h 1157"/>
              <a:gd name="T16" fmla="*/ 1400645 w 852"/>
              <a:gd name="T17" fmla="*/ 909061 h 1157"/>
              <a:gd name="T18" fmla="*/ 1405910 w 852"/>
              <a:gd name="T19" fmla="*/ 774566 h 1157"/>
              <a:gd name="T20" fmla="*/ 1400645 w 852"/>
              <a:gd name="T21" fmla="*/ 640070 h 1157"/>
              <a:gd name="T22" fmla="*/ 1384848 w 852"/>
              <a:gd name="T23" fmla="*/ 508815 h 1157"/>
              <a:gd name="T24" fmla="*/ 1360275 w 852"/>
              <a:gd name="T25" fmla="*/ 377560 h 1157"/>
              <a:gd name="T26" fmla="*/ 1326926 w 852"/>
              <a:gd name="T27" fmla="*/ 247926 h 1157"/>
              <a:gd name="T28" fmla="*/ 1281291 w 852"/>
              <a:gd name="T29" fmla="*/ 121532 h 1157"/>
              <a:gd name="T30" fmla="*/ 1230391 w 852"/>
              <a:gd name="T31" fmla="*/ 0 h 1157"/>
              <a:gd name="T32" fmla="*/ 956581 w 852"/>
              <a:gd name="T33" fmla="*/ 479647 h 1157"/>
              <a:gd name="T34" fmla="*/ 365080 w 852"/>
              <a:gd name="T35" fmla="*/ 471545 h 1157"/>
              <a:gd name="T36" fmla="*/ 389653 w 852"/>
              <a:gd name="T37" fmla="*/ 559048 h 1157"/>
              <a:gd name="T38" fmla="*/ 405450 w 852"/>
              <a:gd name="T39" fmla="*/ 651413 h 1157"/>
              <a:gd name="T40" fmla="*/ 412470 w 852"/>
              <a:gd name="T41" fmla="*/ 743777 h 1157"/>
              <a:gd name="T42" fmla="*/ 410715 w 852"/>
              <a:gd name="T43" fmla="*/ 832901 h 1157"/>
              <a:gd name="T44" fmla="*/ 401939 w 852"/>
              <a:gd name="T45" fmla="*/ 925266 h 1157"/>
              <a:gd name="T46" fmla="*/ 380877 w 852"/>
              <a:gd name="T47" fmla="*/ 1016010 h 1157"/>
              <a:gd name="T48" fmla="*/ 356304 w 852"/>
              <a:gd name="T49" fmla="*/ 1106754 h 1157"/>
              <a:gd name="T50" fmla="*/ 317690 w 852"/>
              <a:gd name="T51" fmla="*/ 1189396 h 1157"/>
              <a:gd name="T52" fmla="*/ 0 w 852"/>
              <a:gd name="T53" fmla="*/ 1017630 h 1157"/>
              <a:gd name="T54" fmla="*/ 461616 w 852"/>
              <a:gd name="T55" fmla="*/ 1873218 h 11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52"/>
              <a:gd name="T85" fmla="*/ 0 h 1157"/>
              <a:gd name="T86" fmla="*/ 852 w 852"/>
              <a:gd name="T87" fmla="*/ 1157 h 11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52" h="1157">
                <a:moveTo>
                  <a:pt x="263" y="1156"/>
                </a:moveTo>
                <a:lnTo>
                  <a:pt x="851" y="1143"/>
                </a:lnTo>
                <a:lnTo>
                  <a:pt x="668" y="1032"/>
                </a:lnTo>
                <a:lnTo>
                  <a:pt x="703" y="958"/>
                </a:lnTo>
                <a:lnTo>
                  <a:pt x="733" y="882"/>
                </a:lnTo>
                <a:lnTo>
                  <a:pt x="758" y="804"/>
                </a:lnTo>
                <a:lnTo>
                  <a:pt x="775" y="723"/>
                </a:lnTo>
                <a:lnTo>
                  <a:pt x="790" y="642"/>
                </a:lnTo>
                <a:lnTo>
                  <a:pt x="798" y="561"/>
                </a:lnTo>
                <a:lnTo>
                  <a:pt x="801" y="478"/>
                </a:lnTo>
                <a:lnTo>
                  <a:pt x="798" y="395"/>
                </a:lnTo>
                <a:lnTo>
                  <a:pt x="789" y="314"/>
                </a:lnTo>
                <a:lnTo>
                  <a:pt x="775" y="233"/>
                </a:lnTo>
                <a:lnTo>
                  <a:pt x="756" y="153"/>
                </a:lnTo>
                <a:lnTo>
                  <a:pt x="730" y="75"/>
                </a:lnTo>
                <a:lnTo>
                  <a:pt x="701" y="0"/>
                </a:lnTo>
                <a:lnTo>
                  <a:pt x="545" y="296"/>
                </a:lnTo>
                <a:lnTo>
                  <a:pt x="208" y="291"/>
                </a:lnTo>
                <a:lnTo>
                  <a:pt x="222" y="345"/>
                </a:lnTo>
                <a:lnTo>
                  <a:pt x="231" y="402"/>
                </a:lnTo>
                <a:lnTo>
                  <a:pt x="235" y="459"/>
                </a:lnTo>
                <a:lnTo>
                  <a:pt x="234" y="514"/>
                </a:lnTo>
                <a:lnTo>
                  <a:pt x="229" y="571"/>
                </a:lnTo>
                <a:lnTo>
                  <a:pt x="217" y="627"/>
                </a:lnTo>
                <a:lnTo>
                  <a:pt x="203" y="683"/>
                </a:lnTo>
                <a:lnTo>
                  <a:pt x="181" y="734"/>
                </a:lnTo>
                <a:lnTo>
                  <a:pt x="0" y="628"/>
                </a:lnTo>
                <a:lnTo>
                  <a:pt x="263" y="1156"/>
                </a:lnTo>
              </a:path>
            </a:pathLst>
          </a:custGeom>
          <a:solidFill>
            <a:schemeClr val="accent6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defRPr/>
            </a:pPr>
            <a:endParaRPr lang="en-GB" sz="1400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1F5C08A6-2145-450F-BEE6-C41E9231E30F}"/>
              </a:ext>
            </a:extLst>
          </p:cNvPr>
          <p:cNvSpPr>
            <a:spLocks/>
          </p:cNvSpPr>
          <p:nvPr/>
        </p:nvSpPr>
        <p:spPr bwMode="blackWhite">
          <a:xfrm>
            <a:off x="5997364" y="2283218"/>
            <a:ext cx="1725289" cy="1495000"/>
          </a:xfrm>
          <a:custGeom>
            <a:avLst/>
            <a:gdLst>
              <a:gd name="T0" fmla="*/ 2147483647 w 1109"/>
              <a:gd name="T1" fmla="*/ 2147483647 h 962"/>
              <a:gd name="T2" fmla="*/ 2147483647 w 1109"/>
              <a:gd name="T3" fmla="*/ 2147483647 h 962"/>
              <a:gd name="T4" fmla="*/ 2147483647 w 1109"/>
              <a:gd name="T5" fmla="*/ 2147483647 h 962"/>
              <a:gd name="T6" fmla="*/ 2147483647 w 1109"/>
              <a:gd name="T7" fmla="*/ 2147483647 h 962"/>
              <a:gd name="T8" fmla="*/ 2147483647 w 1109"/>
              <a:gd name="T9" fmla="*/ 2147483647 h 962"/>
              <a:gd name="T10" fmla="*/ 2147483647 w 1109"/>
              <a:gd name="T11" fmla="*/ 2147483647 h 962"/>
              <a:gd name="T12" fmla="*/ 2147483647 w 1109"/>
              <a:gd name="T13" fmla="*/ 2147483647 h 962"/>
              <a:gd name="T14" fmla="*/ 2147483647 w 1109"/>
              <a:gd name="T15" fmla="*/ 2147483647 h 962"/>
              <a:gd name="T16" fmla="*/ 2147483647 w 1109"/>
              <a:gd name="T17" fmla="*/ 2147483647 h 962"/>
              <a:gd name="T18" fmla="*/ 2147483647 w 1109"/>
              <a:gd name="T19" fmla="*/ 2147483647 h 962"/>
              <a:gd name="T20" fmla="*/ 2147483647 w 1109"/>
              <a:gd name="T21" fmla="*/ 2147483647 h 962"/>
              <a:gd name="T22" fmla="*/ 2147483647 w 1109"/>
              <a:gd name="T23" fmla="*/ 2147483647 h 962"/>
              <a:gd name="T24" fmla="*/ 2147483647 w 1109"/>
              <a:gd name="T25" fmla="*/ 2147483647 h 962"/>
              <a:gd name="T26" fmla="*/ 2147483647 w 1109"/>
              <a:gd name="T27" fmla="*/ 2147483647 h 962"/>
              <a:gd name="T28" fmla="*/ 2147483647 w 1109"/>
              <a:gd name="T29" fmla="*/ 2147483647 h 962"/>
              <a:gd name="T30" fmla="*/ 2147483647 w 1109"/>
              <a:gd name="T31" fmla="*/ 2147483647 h 962"/>
              <a:gd name="T32" fmla="*/ 2147483647 w 1109"/>
              <a:gd name="T33" fmla="*/ 2147483647 h 962"/>
              <a:gd name="T34" fmla="*/ 2147483647 w 1109"/>
              <a:gd name="T35" fmla="*/ 2147483647 h 962"/>
              <a:gd name="T36" fmla="*/ 2147483647 w 1109"/>
              <a:gd name="T37" fmla="*/ 2147483647 h 962"/>
              <a:gd name="T38" fmla="*/ 0 w 1109"/>
              <a:gd name="T39" fmla="*/ 0 h 962"/>
              <a:gd name="T40" fmla="*/ 2147483647 w 1109"/>
              <a:gd name="T41" fmla="*/ 2147483647 h 962"/>
              <a:gd name="T42" fmla="*/ 2147483647 w 1109"/>
              <a:gd name="T43" fmla="*/ 2147483647 h 962"/>
              <a:gd name="T44" fmla="*/ 2147483647 w 1109"/>
              <a:gd name="T45" fmla="*/ 2147483647 h 962"/>
              <a:gd name="T46" fmla="*/ 2147483647 w 1109"/>
              <a:gd name="T47" fmla="*/ 2147483647 h 962"/>
              <a:gd name="T48" fmla="*/ 2147483647 w 1109"/>
              <a:gd name="T49" fmla="*/ 2147483647 h 962"/>
              <a:gd name="T50" fmla="*/ 2147483647 w 1109"/>
              <a:gd name="T51" fmla="*/ 2147483647 h 962"/>
              <a:gd name="T52" fmla="*/ 2147483647 w 1109"/>
              <a:gd name="T53" fmla="*/ 2147483647 h 962"/>
              <a:gd name="T54" fmla="*/ 2147483647 w 1109"/>
              <a:gd name="T55" fmla="*/ 2147483647 h 962"/>
              <a:gd name="T56" fmla="*/ 2147483647 w 1109"/>
              <a:gd name="T57" fmla="*/ 2147483647 h 962"/>
              <a:gd name="T58" fmla="*/ 2147483647 w 1109"/>
              <a:gd name="T59" fmla="*/ 2147483647 h 962"/>
              <a:gd name="T60" fmla="*/ 2147483647 w 1109"/>
              <a:gd name="T61" fmla="*/ 2147483647 h 96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09"/>
              <a:gd name="T94" fmla="*/ 0 h 962"/>
              <a:gd name="T95" fmla="*/ 1109 w 1109"/>
              <a:gd name="T96" fmla="*/ 962 h 962"/>
              <a:gd name="connsiteX0" fmla="*/ 2218 w 9991"/>
              <a:gd name="connsiteY0" fmla="*/ 9969 h 9990"/>
              <a:gd name="connsiteX1" fmla="*/ 7565 w 9991"/>
              <a:gd name="connsiteY1" fmla="*/ 9990 h 9990"/>
              <a:gd name="connsiteX2" fmla="*/ 8422 w 9991"/>
              <a:gd name="connsiteY2" fmla="*/ 8170 h 9990"/>
              <a:gd name="connsiteX3" fmla="*/ 9225 w 9991"/>
              <a:gd name="connsiteY3" fmla="*/ 6351 h 9990"/>
              <a:gd name="connsiteX4" fmla="*/ 9991 w 9991"/>
              <a:gd name="connsiteY4" fmla="*/ 4459 h 9990"/>
              <a:gd name="connsiteX5" fmla="*/ 8386 w 9991"/>
              <a:gd name="connsiteY5" fmla="*/ 5603 h 9990"/>
              <a:gd name="connsiteX6" fmla="*/ 7980 w 9991"/>
              <a:gd name="connsiteY6" fmla="*/ 4896 h 9990"/>
              <a:gd name="connsiteX7" fmla="*/ 7547 w 9991"/>
              <a:gd name="connsiteY7" fmla="*/ 4220 h 9990"/>
              <a:gd name="connsiteX8" fmla="*/ 7060 w 9991"/>
              <a:gd name="connsiteY8" fmla="*/ 3576 h 9990"/>
              <a:gd name="connsiteX9" fmla="*/ 6528 w 9991"/>
              <a:gd name="connsiteY9" fmla="*/ 2983 h 9990"/>
              <a:gd name="connsiteX10" fmla="*/ 5978 w 9991"/>
              <a:gd name="connsiteY10" fmla="*/ 2443 h 9990"/>
              <a:gd name="connsiteX11" fmla="*/ 5392 w 9991"/>
              <a:gd name="connsiteY11" fmla="*/ 1954 h 9990"/>
              <a:gd name="connsiteX12" fmla="*/ 4779 w 9991"/>
              <a:gd name="connsiteY12" fmla="*/ 1507 h 9990"/>
              <a:gd name="connsiteX13" fmla="*/ 4148 w 9991"/>
              <a:gd name="connsiteY13" fmla="*/ 1112 h 9990"/>
              <a:gd name="connsiteX14" fmla="*/ 3490 w 9991"/>
              <a:gd name="connsiteY14" fmla="*/ 780 h 9990"/>
              <a:gd name="connsiteX15" fmla="*/ 2804 w 9991"/>
              <a:gd name="connsiteY15" fmla="*/ 499 h 9990"/>
              <a:gd name="connsiteX16" fmla="*/ 2128 w 9991"/>
              <a:gd name="connsiteY16" fmla="*/ 281 h 9990"/>
              <a:gd name="connsiteX17" fmla="*/ 1425 w 9991"/>
              <a:gd name="connsiteY17" fmla="*/ 125 h 9990"/>
              <a:gd name="connsiteX18" fmla="*/ 712 w 9991"/>
              <a:gd name="connsiteY18" fmla="*/ 21 h 9990"/>
              <a:gd name="connsiteX19" fmla="*/ 0 w 9991"/>
              <a:gd name="connsiteY19" fmla="*/ 0 h 9990"/>
              <a:gd name="connsiteX20" fmla="*/ 1894 w 9991"/>
              <a:gd name="connsiteY20" fmla="*/ 2879 h 9990"/>
              <a:gd name="connsiteX21" fmla="*/ 625 w 9991"/>
              <a:gd name="connsiteY21" fmla="*/ 6191 h 9990"/>
              <a:gd name="connsiteX22" fmla="*/ 1208 w 9991"/>
              <a:gd name="connsiteY22" fmla="*/ 6383 h 9990"/>
              <a:gd name="connsiteX23" fmla="*/ 1677 w 9991"/>
              <a:gd name="connsiteY23" fmla="*/ 6559 h 9990"/>
              <a:gd name="connsiteX24" fmla="*/ 2128 w 9991"/>
              <a:gd name="connsiteY24" fmla="*/ 6798 h 9990"/>
              <a:gd name="connsiteX25" fmla="*/ 2552 w 9991"/>
              <a:gd name="connsiteY25" fmla="*/ 7079 h 9990"/>
              <a:gd name="connsiteX26" fmla="*/ 2958 w 9991"/>
              <a:gd name="connsiteY26" fmla="*/ 7432 h 9990"/>
              <a:gd name="connsiteX27" fmla="*/ 3336 w 9991"/>
              <a:gd name="connsiteY27" fmla="*/ 7817 h 9990"/>
              <a:gd name="connsiteX28" fmla="*/ 3679 w 9991"/>
              <a:gd name="connsiteY28" fmla="*/ 8233 h 9990"/>
              <a:gd name="connsiteX29" fmla="*/ 4022 w 9991"/>
              <a:gd name="connsiteY29" fmla="*/ 8701 h 9990"/>
              <a:gd name="connsiteX30" fmla="*/ 2218 w 9991"/>
              <a:gd name="connsiteY30" fmla="*/ 9969 h 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991" h="9990">
                <a:moveTo>
                  <a:pt x="2218" y="9969"/>
                </a:moveTo>
                <a:lnTo>
                  <a:pt x="7565" y="9990"/>
                </a:lnTo>
                <a:lnTo>
                  <a:pt x="8422" y="8170"/>
                </a:lnTo>
                <a:lnTo>
                  <a:pt x="9225" y="6351"/>
                </a:lnTo>
                <a:lnTo>
                  <a:pt x="9991" y="4459"/>
                </a:lnTo>
                <a:lnTo>
                  <a:pt x="8386" y="5603"/>
                </a:lnTo>
                <a:lnTo>
                  <a:pt x="7980" y="4896"/>
                </a:lnTo>
                <a:lnTo>
                  <a:pt x="7547" y="4220"/>
                </a:lnTo>
                <a:lnTo>
                  <a:pt x="7060" y="3576"/>
                </a:lnTo>
                <a:lnTo>
                  <a:pt x="6528" y="2983"/>
                </a:lnTo>
                <a:lnTo>
                  <a:pt x="5978" y="2443"/>
                </a:lnTo>
                <a:lnTo>
                  <a:pt x="5392" y="1954"/>
                </a:lnTo>
                <a:lnTo>
                  <a:pt x="4779" y="1507"/>
                </a:lnTo>
                <a:lnTo>
                  <a:pt x="4148" y="1112"/>
                </a:lnTo>
                <a:lnTo>
                  <a:pt x="3490" y="780"/>
                </a:lnTo>
                <a:lnTo>
                  <a:pt x="2804" y="499"/>
                </a:lnTo>
                <a:lnTo>
                  <a:pt x="2128" y="281"/>
                </a:lnTo>
                <a:lnTo>
                  <a:pt x="1425" y="125"/>
                </a:lnTo>
                <a:lnTo>
                  <a:pt x="712" y="21"/>
                </a:lnTo>
                <a:lnTo>
                  <a:pt x="0" y="0"/>
                </a:lnTo>
                <a:lnTo>
                  <a:pt x="1894" y="2879"/>
                </a:lnTo>
                <a:lnTo>
                  <a:pt x="625" y="6191"/>
                </a:lnTo>
                <a:lnTo>
                  <a:pt x="1208" y="6383"/>
                </a:lnTo>
                <a:lnTo>
                  <a:pt x="1677" y="6559"/>
                </a:lnTo>
                <a:lnTo>
                  <a:pt x="2128" y="6798"/>
                </a:lnTo>
                <a:lnTo>
                  <a:pt x="2552" y="7079"/>
                </a:lnTo>
                <a:lnTo>
                  <a:pt x="2958" y="7432"/>
                </a:lnTo>
                <a:lnTo>
                  <a:pt x="3336" y="7817"/>
                </a:lnTo>
                <a:lnTo>
                  <a:pt x="3679" y="8233"/>
                </a:lnTo>
                <a:lnTo>
                  <a:pt x="4022" y="8701"/>
                </a:lnTo>
                <a:lnTo>
                  <a:pt x="2218" y="9969"/>
                </a:lnTo>
              </a:path>
            </a:pathLst>
          </a:custGeom>
          <a:solidFill>
            <a:schemeClr val="accent6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</a:pPr>
            <a:endParaRPr lang="en-GB" sz="1400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DFECAA51-268F-4D21-B7D2-F23F5606CBAE}"/>
              </a:ext>
            </a:extLst>
          </p:cNvPr>
          <p:cNvSpPr>
            <a:spLocks/>
          </p:cNvSpPr>
          <p:nvPr/>
        </p:nvSpPr>
        <p:spPr bwMode="blackWhite">
          <a:xfrm>
            <a:off x="2566500" y="1977584"/>
            <a:ext cx="3706974" cy="1654046"/>
          </a:xfrm>
          <a:custGeom>
            <a:avLst/>
            <a:gdLst>
              <a:gd name="T0" fmla="*/ 0 w 2206"/>
              <a:gd name="T1" fmla="*/ 2147483647 h 1099"/>
              <a:gd name="T2" fmla="*/ 2147483647 w 2206"/>
              <a:gd name="T3" fmla="*/ 2147483647 h 1099"/>
              <a:gd name="T4" fmla="*/ 2147483647 w 2206"/>
              <a:gd name="T5" fmla="*/ 2147483647 h 1099"/>
              <a:gd name="T6" fmla="*/ 2147483647 w 2206"/>
              <a:gd name="T7" fmla="*/ 2147483647 h 1099"/>
              <a:gd name="T8" fmla="*/ 2147483647 w 2206"/>
              <a:gd name="T9" fmla="*/ 2147483647 h 1099"/>
              <a:gd name="T10" fmla="*/ 2147483647 w 2206"/>
              <a:gd name="T11" fmla="*/ 2147483647 h 1099"/>
              <a:gd name="T12" fmla="*/ 2147483647 w 2206"/>
              <a:gd name="T13" fmla="*/ 2147483647 h 1099"/>
              <a:gd name="T14" fmla="*/ 2147483647 w 2206"/>
              <a:gd name="T15" fmla="*/ 2147483647 h 1099"/>
              <a:gd name="T16" fmla="*/ 2147483647 w 2206"/>
              <a:gd name="T17" fmla="*/ 2147483647 h 1099"/>
              <a:gd name="T18" fmla="*/ 2147483647 w 2206"/>
              <a:gd name="T19" fmla="*/ 2147483647 h 1099"/>
              <a:gd name="T20" fmla="*/ 2147483647 w 2206"/>
              <a:gd name="T21" fmla="*/ 2147483647 h 1099"/>
              <a:gd name="T22" fmla="*/ 2147483647 w 2206"/>
              <a:gd name="T23" fmla="*/ 2147483647 h 1099"/>
              <a:gd name="T24" fmla="*/ 2147483647 w 2206"/>
              <a:gd name="T25" fmla="*/ 2147483647 h 1099"/>
              <a:gd name="T26" fmla="*/ 2147483647 w 2206"/>
              <a:gd name="T27" fmla="*/ 2147483647 h 1099"/>
              <a:gd name="T28" fmla="*/ 2147483647 w 2206"/>
              <a:gd name="T29" fmla="*/ 0 h 1099"/>
              <a:gd name="T30" fmla="*/ 2147483647 w 2206"/>
              <a:gd name="T31" fmla="*/ 2147483647 h 1099"/>
              <a:gd name="T32" fmla="*/ 0 w 2206"/>
              <a:gd name="T33" fmla="*/ 2147483647 h 1099"/>
              <a:gd name="T34" fmla="*/ 0 w 2206"/>
              <a:gd name="T35" fmla="*/ 2147483647 h 10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206"/>
              <a:gd name="T55" fmla="*/ 0 h 1099"/>
              <a:gd name="T56" fmla="*/ 2206 w 2206"/>
              <a:gd name="T57" fmla="*/ 1099 h 1099"/>
              <a:gd name="connsiteX0" fmla="*/ 0 w 2205"/>
              <a:gd name="connsiteY0" fmla="*/ 864 h 1098"/>
              <a:gd name="connsiteX1" fmla="*/ 1339 w 2205"/>
              <a:gd name="connsiteY1" fmla="*/ 864 h 1098"/>
              <a:gd name="connsiteX2" fmla="*/ 1191 w 2205"/>
              <a:gd name="connsiteY2" fmla="*/ 1011 h 1098"/>
              <a:gd name="connsiteX3" fmla="*/ 1552 w 2205"/>
              <a:gd name="connsiteY3" fmla="*/ 1098 h 1098"/>
              <a:gd name="connsiteX4" fmla="*/ 1587 w 2205"/>
              <a:gd name="connsiteY4" fmla="*/ 1045 h 1098"/>
              <a:gd name="connsiteX5" fmla="*/ 1625 w 2205"/>
              <a:gd name="connsiteY5" fmla="*/ 996 h 1098"/>
              <a:gd name="connsiteX6" fmla="*/ 1666 w 2205"/>
              <a:gd name="connsiteY6" fmla="*/ 948 h 1098"/>
              <a:gd name="connsiteX7" fmla="*/ 1711 w 2205"/>
              <a:gd name="connsiteY7" fmla="*/ 906 h 1098"/>
              <a:gd name="connsiteX8" fmla="*/ 1754 w 2205"/>
              <a:gd name="connsiteY8" fmla="*/ 872 h 1098"/>
              <a:gd name="connsiteX9" fmla="*/ 1800 w 2205"/>
              <a:gd name="connsiteY9" fmla="*/ 845 h 1098"/>
              <a:gd name="connsiteX10" fmla="*/ 1850 w 2205"/>
              <a:gd name="connsiteY10" fmla="*/ 822 h 1098"/>
              <a:gd name="connsiteX11" fmla="*/ 1900 w 2205"/>
              <a:gd name="connsiteY11" fmla="*/ 803 h 1098"/>
              <a:gd name="connsiteX12" fmla="*/ 1953 w 2205"/>
              <a:gd name="connsiteY12" fmla="*/ 790 h 1098"/>
              <a:gd name="connsiteX13" fmla="*/ 1983 w 2205"/>
              <a:gd name="connsiteY13" fmla="*/ 1013 h 1098"/>
              <a:gd name="connsiteX14" fmla="*/ 2205 w 2205"/>
              <a:gd name="connsiteY14" fmla="*/ 471 h 1098"/>
              <a:gd name="connsiteX15" fmla="*/ 1872 w 2205"/>
              <a:gd name="connsiteY15" fmla="*/ 0 h 1098"/>
              <a:gd name="connsiteX16" fmla="*/ 1873 w 2205"/>
              <a:gd name="connsiteY16" fmla="*/ 196 h 1098"/>
              <a:gd name="connsiteX17" fmla="*/ 0 w 2205"/>
              <a:gd name="connsiteY17" fmla="*/ 196 h 1098"/>
              <a:gd name="connsiteX18" fmla="*/ 0 w 2205"/>
              <a:gd name="connsiteY18" fmla="*/ 864 h 1098"/>
              <a:gd name="connsiteX0" fmla="*/ 0 w 2205"/>
              <a:gd name="connsiteY0" fmla="*/ 864 h 1098"/>
              <a:gd name="connsiteX1" fmla="*/ 881 w 2205"/>
              <a:gd name="connsiteY1" fmla="*/ 864 h 1098"/>
              <a:gd name="connsiteX2" fmla="*/ 1191 w 2205"/>
              <a:gd name="connsiteY2" fmla="*/ 1011 h 1098"/>
              <a:gd name="connsiteX3" fmla="*/ 1552 w 2205"/>
              <a:gd name="connsiteY3" fmla="*/ 1098 h 1098"/>
              <a:gd name="connsiteX4" fmla="*/ 1587 w 2205"/>
              <a:gd name="connsiteY4" fmla="*/ 1045 h 1098"/>
              <a:gd name="connsiteX5" fmla="*/ 1625 w 2205"/>
              <a:gd name="connsiteY5" fmla="*/ 996 h 1098"/>
              <a:gd name="connsiteX6" fmla="*/ 1666 w 2205"/>
              <a:gd name="connsiteY6" fmla="*/ 948 h 1098"/>
              <a:gd name="connsiteX7" fmla="*/ 1711 w 2205"/>
              <a:gd name="connsiteY7" fmla="*/ 906 h 1098"/>
              <a:gd name="connsiteX8" fmla="*/ 1754 w 2205"/>
              <a:gd name="connsiteY8" fmla="*/ 872 h 1098"/>
              <a:gd name="connsiteX9" fmla="*/ 1800 w 2205"/>
              <a:gd name="connsiteY9" fmla="*/ 845 h 1098"/>
              <a:gd name="connsiteX10" fmla="*/ 1850 w 2205"/>
              <a:gd name="connsiteY10" fmla="*/ 822 h 1098"/>
              <a:gd name="connsiteX11" fmla="*/ 1900 w 2205"/>
              <a:gd name="connsiteY11" fmla="*/ 803 h 1098"/>
              <a:gd name="connsiteX12" fmla="*/ 1953 w 2205"/>
              <a:gd name="connsiteY12" fmla="*/ 790 h 1098"/>
              <a:gd name="connsiteX13" fmla="*/ 1983 w 2205"/>
              <a:gd name="connsiteY13" fmla="*/ 1013 h 1098"/>
              <a:gd name="connsiteX14" fmla="*/ 2205 w 2205"/>
              <a:gd name="connsiteY14" fmla="*/ 471 h 1098"/>
              <a:gd name="connsiteX15" fmla="*/ 1872 w 2205"/>
              <a:gd name="connsiteY15" fmla="*/ 0 h 1098"/>
              <a:gd name="connsiteX16" fmla="*/ 1873 w 2205"/>
              <a:gd name="connsiteY16" fmla="*/ 196 h 1098"/>
              <a:gd name="connsiteX17" fmla="*/ 0 w 2205"/>
              <a:gd name="connsiteY17" fmla="*/ 196 h 1098"/>
              <a:gd name="connsiteX18" fmla="*/ 0 w 2205"/>
              <a:gd name="connsiteY18" fmla="*/ 864 h 1098"/>
              <a:gd name="connsiteX0" fmla="*/ 0 w 2205"/>
              <a:gd name="connsiteY0" fmla="*/ 864 h 1098"/>
              <a:gd name="connsiteX1" fmla="*/ 881 w 2205"/>
              <a:gd name="connsiteY1" fmla="*/ 864 h 1098"/>
              <a:gd name="connsiteX2" fmla="*/ 760 w 2205"/>
              <a:gd name="connsiteY2" fmla="*/ 787 h 1098"/>
              <a:gd name="connsiteX3" fmla="*/ 1552 w 2205"/>
              <a:gd name="connsiteY3" fmla="*/ 1098 h 1098"/>
              <a:gd name="connsiteX4" fmla="*/ 1587 w 2205"/>
              <a:gd name="connsiteY4" fmla="*/ 1045 h 1098"/>
              <a:gd name="connsiteX5" fmla="*/ 1625 w 2205"/>
              <a:gd name="connsiteY5" fmla="*/ 996 h 1098"/>
              <a:gd name="connsiteX6" fmla="*/ 1666 w 2205"/>
              <a:gd name="connsiteY6" fmla="*/ 948 h 1098"/>
              <a:gd name="connsiteX7" fmla="*/ 1711 w 2205"/>
              <a:gd name="connsiteY7" fmla="*/ 906 h 1098"/>
              <a:gd name="connsiteX8" fmla="*/ 1754 w 2205"/>
              <a:gd name="connsiteY8" fmla="*/ 872 h 1098"/>
              <a:gd name="connsiteX9" fmla="*/ 1800 w 2205"/>
              <a:gd name="connsiteY9" fmla="*/ 845 h 1098"/>
              <a:gd name="connsiteX10" fmla="*/ 1850 w 2205"/>
              <a:gd name="connsiteY10" fmla="*/ 822 h 1098"/>
              <a:gd name="connsiteX11" fmla="*/ 1900 w 2205"/>
              <a:gd name="connsiteY11" fmla="*/ 803 h 1098"/>
              <a:gd name="connsiteX12" fmla="*/ 1953 w 2205"/>
              <a:gd name="connsiteY12" fmla="*/ 790 h 1098"/>
              <a:gd name="connsiteX13" fmla="*/ 1983 w 2205"/>
              <a:gd name="connsiteY13" fmla="*/ 1013 h 1098"/>
              <a:gd name="connsiteX14" fmla="*/ 2205 w 2205"/>
              <a:gd name="connsiteY14" fmla="*/ 471 h 1098"/>
              <a:gd name="connsiteX15" fmla="*/ 1872 w 2205"/>
              <a:gd name="connsiteY15" fmla="*/ 0 h 1098"/>
              <a:gd name="connsiteX16" fmla="*/ 1873 w 2205"/>
              <a:gd name="connsiteY16" fmla="*/ 196 h 1098"/>
              <a:gd name="connsiteX17" fmla="*/ 0 w 2205"/>
              <a:gd name="connsiteY17" fmla="*/ 196 h 1098"/>
              <a:gd name="connsiteX18" fmla="*/ 0 w 2205"/>
              <a:gd name="connsiteY18" fmla="*/ 864 h 1098"/>
              <a:gd name="connsiteX0" fmla="*/ 0 w 2205"/>
              <a:gd name="connsiteY0" fmla="*/ 864 h 1063"/>
              <a:gd name="connsiteX1" fmla="*/ 881 w 2205"/>
              <a:gd name="connsiteY1" fmla="*/ 864 h 1063"/>
              <a:gd name="connsiteX2" fmla="*/ 760 w 2205"/>
              <a:gd name="connsiteY2" fmla="*/ 787 h 1063"/>
              <a:gd name="connsiteX3" fmla="*/ 1419 w 2205"/>
              <a:gd name="connsiteY3" fmla="*/ 805 h 1063"/>
              <a:gd name="connsiteX4" fmla="*/ 1587 w 2205"/>
              <a:gd name="connsiteY4" fmla="*/ 1045 h 1063"/>
              <a:gd name="connsiteX5" fmla="*/ 1625 w 2205"/>
              <a:gd name="connsiteY5" fmla="*/ 996 h 1063"/>
              <a:gd name="connsiteX6" fmla="*/ 1666 w 2205"/>
              <a:gd name="connsiteY6" fmla="*/ 948 h 1063"/>
              <a:gd name="connsiteX7" fmla="*/ 1711 w 2205"/>
              <a:gd name="connsiteY7" fmla="*/ 906 h 1063"/>
              <a:gd name="connsiteX8" fmla="*/ 1754 w 2205"/>
              <a:gd name="connsiteY8" fmla="*/ 872 h 1063"/>
              <a:gd name="connsiteX9" fmla="*/ 1800 w 2205"/>
              <a:gd name="connsiteY9" fmla="*/ 845 h 1063"/>
              <a:gd name="connsiteX10" fmla="*/ 1850 w 2205"/>
              <a:gd name="connsiteY10" fmla="*/ 822 h 1063"/>
              <a:gd name="connsiteX11" fmla="*/ 1900 w 2205"/>
              <a:gd name="connsiteY11" fmla="*/ 803 h 1063"/>
              <a:gd name="connsiteX12" fmla="*/ 1953 w 2205"/>
              <a:gd name="connsiteY12" fmla="*/ 790 h 1063"/>
              <a:gd name="connsiteX13" fmla="*/ 1983 w 2205"/>
              <a:gd name="connsiteY13" fmla="*/ 1013 h 1063"/>
              <a:gd name="connsiteX14" fmla="*/ 2205 w 2205"/>
              <a:gd name="connsiteY14" fmla="*/ 471 h 1063"/>
              <a:gd name="connsiteX15" fmla="*/ 1872 w 2205"/>
              <a:gd name="connsiteY15" fmla="*/ 0 h 1063"/>
              <a:gd name="connsiteX16" fmla="*/ 1873 w 2205"/>
              <a:gd name="connsiteY16" fmla="*/ 196 h 1063"/>
              <a:gd name="connsiteX17" fmla="*/ 0 w 2205"/>
              <a:gd name="connsiteY17" fmla="*/ 196 h 1063"/>
              <a:gd name="connsiteX18" fmla="*/ 0 w 2205"/>
              <a:gd name="connsiteY18" fmla="*/ 864 h 1063"/>
              <a:gd name="connsiteX0" fmla="*/ 0 w 2205"/>
              <a:gd name="connsiteY0" fmla="*/ 864 h 1063"/>
              <a:gd name="connsiteX1" fmla="*/ 881 w 2205"/>
              <a:gd name="connsiteY1" fmla="*/ 864 h 1063"/>
              <a:gd name="connsiteX2" fmla="*/ 760 w 2205"/>
              <a:gd name="connsiteY2" fmla="*/ 787 h 1063"/>
              <a:gd name="connsiteX3" fmla="*/ 1419 w 2205"/>
              <a:gd name="connsiteY3" fmla="*/ 805 h 1063"/>
              <a:gd name="connsiteX4" fmla="*/ 1587 w 2205"/>
              <a:gd name="connsiteY4" fmla="*/ 1045 h 1063"/>
              <a:gd name="connsiteX5" fmla="*/ 1625 w 2205"/>
              <a:gd name="connsiteY5" fmla="*/ 996 h 1063"/>
              <a:gd name="connsiteX6" fmla="*/ 1666 w 2205"/>
              <a:gd name="connsiteY6" fmla="*/ 948 h 1063"/>
              <a:gd name="connsiteX7" fmla="*/ 1711 w 2205"/>
              <a:gd name="connsiteY7" fmla="*/ 906 h 1063"/>
              <a:gd name="connsiteX8" fmla="*/ 1754 w 2205"/>
              <a:gd name="connsiteY8" fmla="*/ 872 h 1063"/>
              <a:gd name="connsiteX9" fmla="*/ 1800 w 2205"/>
              <a:gd name="connsiteY9" fmla="*/ 845 h 1063"/>
              <a:gd name="connsiteX10" fmla="*/ 1850 w 2205"/>
              <a:gd name="connsiteY10" fmla="*/ 822 h 1063"/>
              <a:gd name="connsiteX11" fmla="*/ 1900 w 2205"/>
              <a:gd name="connsiteY11" fmla="*/ 803 h 1063"/>
              <a:gd name="connsiteX12" fmla="*/ 1953 w 2205"/>
              <a:gd name="connsiteY12" fmla="*/ 790 h 1063"/>
              <a:gd name="connsiteX13" fmla="*/ 1983 w 2205"/>
              <a:gd name="connsiteY13" fmla="*/ 1013 h 1063"/>
              <a:gd name="connsiteX14" fmla="*/ 2205 w 2205"/>
              <a:gd name="connsiteY14" fmla="*/ 471 h 1063"/>
              <a:gd name="connsiteX15" fmla="*/ 1872 w 2205"/>
              <a:gd name="connsiteY15" fmla="*/ 0 h 1063"/>
              <a:gd name="connsiteX16" fmla="*/ 1873 w 2205"/>
              <a:gd name="connsiteY16" fmla="*/ 196 h 1063"/>
              <a:gd name="connsiteX17" fmla="*/ 0 w 2205"/>
              <a:gd name="connsiteY17" fmla="*/ 196 h 1063"/>
              <a:gd name="connsiteX18" fmla="*/ 0 w 2205"/>
              <a:gd name="connsiteY18" fmla="*/ 864 h 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5" h="1063">
                <a:moveTo>
                  <a:pt x="0" y="864"/>
                </a:moveTo>
                <a:lnTo>
                  <a:pt x="881" y="864"/>
                </a:lnTo>
                <a:cubicBezTo>
                  <a:pt x="881" y="869"/>
                  <a:pt x="760" y="782"/>
                  <a:pt x="760" y="787"/>
                </a:cubicBezTo>
                <a:cubicBezTo>
                  <a:pt x="983" y="797"/>
                  <a:pt x="1199" y="799"/>
                  <a:pt x="1419" y="805"/>
                </a:cubicBezTo>
                <a:cubicBezTo>
                  <a:pt x="1431" y="787"/>
                  <a:pt x="1575" y="1063"/>
                  <a:pt x="1587" y="1045"/>
                </a:cubicBezTo>
                <a:cubicBezTo>
                  <a:pt x="1600" y="1029"/>
                  <a:pt x="1612" y="1012"/>
                  <a:pt x="1625" y="996"/>
                </a:cubicBezTo>
                <a:cubicBezTo>
                  <a:pt x="1639" y="980"/>
                  <a:pt x="1652" y="964"/>
                  <a:pt x="1666" y="948"/>
                </a:cubicBezTo>
                <a:lnTo>
                  <a:pt x="1711" y="906"/>
                </a:lnTo>
                <a:lnTo>
                  <a:pt x="1754" y="872"/>
                </a:lnTo>
                <a:cubicBezTo>
                  <a:pt x="1769" y="863"/>
                  <a:pt x="1785" y="854"/>
                  <a:pt x="1800" y="845"/>
                </a:cubicBezTo>
                <a:cubicBezTo>
                  <a:pt x="1817" y="837"/>
                  <a:pt x="1833" y="830"/>
                  <a:pt x="1850" y="822"/>
                </a:cubicBezTo>
                <a:cubicBezTo>
                  <a:pt x="1867" y="816"/>
                  <a:pt x="1883" y="809"/>
                  <a:pt x="1900" y="803"/>
                </a:cubicBezTo>
                <a:cubicBezTo>
                  <a:pt x="1918" y="799"/>
                  <a:pt x="1935" y="794"/>
                  <a:pt x="1953" y="790"/>
                </a:cubicBezTo>
                <a:cubicBezTo>
                  <a:pt x="1963" y="864"/>
                  <a:pt x="1973" y="939"/>
                  <a:pt x="1983" y="1013"/>
                </a:cubicBezTo>
                <a:lnTo>
                  <a:pt x="2205" y="471"/>
                </a:lnTo>
                <a:lnTo>
                  <a:pt x="1872" y="0"/>
                </a:lnTo>
                <a:cubicBezTo>
                  <a:pt x="1872" y="65"/>
                  <a:pt x="1873" y="131"/>
                  <a:pt x="1873" y="196"/>
                </a:cubicBezTo>
                <a:lnTo>
                  <a:pt x="0" y="196"/>
                </a:lnTo>
                <a:lnTo>
                  <a:pt x="0" y="864"/>
                </a:lnTo>
              </a:path>
            </a:pathLst>
          </a:custGeom>
          <a:solidFill>
            <a:schemeClr val="accent5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</a:pPr>
            <a:endParaRPr lang="en-GB" sz="1400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B672843-08E9-43E5-831D-6FE1BB087EBE}"/>
              </a:ext>
            </a:extLst>
          </p:cNvPr>
          <p:cNvSpPr>
            <a:spLocks/>
          </p:cNvSpPr>
          <p:nvPr/>
        </p:nvSpPr>
        <p:spPr bwMode="blackWhite">
          <a:xfrm>
            <a:off x="5648814" y="4707207"/>
            <a:ext cx="1735996" cy="1649043"/>
          </a:xfrm>
          <a:custGeom>
            <a:avLst/>
            <a:gdLst>
              <a:gd name="T0" fmla="*/ 0 w 1115"/>
              <a:gd name="T1" fmla="*/ 857233 h 1059"/>
              <a:gd name="T2" fmla="*/ 489786 w 1115"/>
              <a:gd name="T3" fmla="*/ 1714467 h 1059"/>
              <a:gd name="T4" fmla="*/ 489786 w 1115"/>
              <a:gd name="T5" fmla="*/ 1320690 h 1059"/>
              <a:gd name="T6" fmla="*/ 619693 w 1115"/>
              <a:gd name="T7" fmla="*/ 1309347 h 1059"/>
              <a:gd name="T8" fmla="*/ 753111 w 1115"/>
              <a:gd name="T9" fmla="*/ 1288280 h 1059"/>
              <a:gd name="T10" fmla="*/ 881263 w 1115"/>
              <a:gd name="T11" fmla="*/ 1259112 h 1059"/>
              <a:gd name="T12" fmla="*/ 1005904 w 1115"/>
              <a:gd name="T13" fmla="*/ 1221841 h 1059"/>
              <a:gd name="T14" fmla="*/ 1128789 w 1115"/>
              <a:gd name="T15" fmla="*/ 1176467 h 1059"/>
              <a:gd name="T16" fmla="*/ 1249919 w 1115"/>
              <a:gd name="T17" fmla="*/ 1122992 h 1059"/>
              <a:gd name="T18" fmla="*/ 1365782 w 1115"/>
              <a:gd name="T19" fmla="*/ 1061413 h 1059"/>
              <a:gd name="T20" fmla="*/ 1479890 w 1115"/>
              <a:gd name="T21" fmla="*/ 993353 h 1059"/>
              <a:gd name="T22" fmla="*/ 1581709 w 1115"/>
              <a:gd name="T23" fmla="*/ 913950 h 1059"/>
              <a:gd name="T24" fmla="*/ 1687039 w 1115"/>
              <a:gd name="T25" fmla="*/ 831306 h 1059"/>
              <a:gd name="T26" fmla="*/ 1781836 w 1115"/>
              <a:gd name="T27" fmla="*/ 738938 h 1059"/>
              <a:gd name="T28" fmla="*/ 1874878 w 1115"/>
              <a:gd name="T29" fmla="*/ 640089 h 1059"/>
              <a:gd name="T30" fmla="*/ 1955631 w 1115"/>
              <a:gd name="T31" fmla="*/ 539619 h 1059"/>
              <a:gd name="T32" fmla="*/ 1362271 w 1115"/>
              <a:gd name="T33" fmla="*/ 570408 h 1059"/>
              <a:gd name="T34" fmla="*/ 1093679 w 1115"/>
              <a:gd name="T35" fmla="*/ 58337 h 1059"/>
              <a:gd name="T36" fmla="*/ 1037503 w 1115"/>
              <a:gd name="T37" fmla="*/ 111813 h 1059"/>
              <a:gd name="T38" fmla="*/ 977816 w 1115"/>
              <a:gd name="T39" fmla="*/ 158807 h 1059"/>
              <a:gd name="T40" fmla="*/ 905840 w 1115"/>
              <a:gd name="T41" fmla="*/ 207421 h 1059"/>
              <a:gd name="T42" fmla="*/ 828598 w 1115"/>
              <a:gd name="T43" fmla="*/ 254415 h 1059"/>
              <a:gd name="T44" fmla="*/ 746089 w 1115"/>
              <a:gd name="T45" fmla="*/ 288445 h 1059"/>
              <a:gd name="T46" fmla="*/ 665336 w 1115"/>
              <a:gd name="T47" fmla="*/ 319234 h 1059"/>
              <a:gd name="T48" fmla="*/ 579316 w 1115"/>
              <a:gd name="T49" fmla="*/ 341921 h 1059"/>
              <a:gd name="T50" fmla="*/ 489786 w 1115"/>
              <a:gd name="T51" fmla="*/ 356505 h 1059"/>
              <a:gd name="T52" fmla="*/ 489786 w 1115"/>
              <a:gd name="T53" fmla="*/ 0 h 1059"/>
              <a:gd name="T54" fmla="*/ 0 w 1115"/>
              <a:gd name="T55" fmla="*/ 857233 h 105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15"/>
              <a:gd name="T85" fmla="*/ 0 h 1059"/>
              <a:gd name="T86" fmla="*/ 1115 w 1115"/>
              <a:gd name="T87" fmla="*/ 1059 h 105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15" h="1059">
                <a:moveTo>
                  <a:pt x="0" y="529"/>
                </a:moveTo>
                <a:lnTo>
                  <a:pt x="279" y="1058"/>
                </a:lnTo>
                <a:lnTo>
                  <a:pt x="279" y="815"/>
                </a:lnTo>
                <a:lnTo>
                  <a:pt x="353" y="808"/>
                </a:lnTo>
                <a:lnTo>
                  <a:pt x="429" y="795"/>
                </a:lnTo>
                <a:lnTo>
                  <a:pt x="502" y="777"/>
                </a:lnTo>
                <a:lnTo>
                  <a:pt x="573" y="754"/>
                </a:lnTo>
                <a:lnTo>
                  <a:pt x="643" y="726"/>
                </a:lnTo>
                <a:lnTo>
                  <a:pt x="712" y="693"/>
                </a:lnTo>
                <a:lnTo>
                  <a:pt x="778" y="655"/>
                </a:lnTo>
                <a:lnTo>
                  <a:pt x="843" y="613"/>
                </a:lnTo>
                <a:lnTo>
                  <a:pt x="901" y="564"/>
                </a:lnTo>
                <a:lnTo>
                  <a:pt x="961" y="513"/>
                </a:lnTo>
                <a:lnTo>
                  <a:pt x="1015" y="456"/>
                </a:lnTo>
                <a:lnTo>
                  <a:pt x="1068" y="395"/>
                </a:lnTo>
                <a:lnTo>
                  <a:pt x="1114" y="333"/>
                </a:lnTo>
                <a:lnTo>
                  <a:pt x="776" y="352"/>
                </a:lnTo>
                <a:lnTo>
                  <a:pt x="623" y="36"/>
                </a:lnTo>
                <a:lnTo>
                  <a:pt x="591" y="69"/>
                </a:lnTo>
                <a:lnTo>
                  <a:pt x="557" y="98"/>
                </a:lnTo>
                <a:lnTo>
                  <a:pt x="516" y="128"/>
                </a:lnTo>
                <a:lnTo>
                  <a:pt x="472" y="157"/>
                </a:lnTo>
                <a:lnTo>
                  <a:pt x="425" y="178"/>
                </a:lnTo>
                <a:lnTo>
                  <a:pt x="379" y="197"/>
                </a:lnTo>
                <a:lnTo>
                  <a:pt x="330" y="211"/>
                </a:lnTo>
                <a:lnTo>
                  <a:pt x="279" y="220"/>
                </a:lnTo>
                <a:lnTo>
                  <a:pt x="279" y="0"/>
                </a:lnTo>
                <a:lnTo>
                  <a:pt x="0" y="529"/>
                </a:lnTo>
              </a:path>
            </a:pathLst>
          </a:custGeom>
          <a:solidFill>
            <a:schemeClr val="accent6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defRPr/>
            </a:pPr>
            <a:endParaRPr lang="en-GB" sz="1400" dirty="0"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2FAEE1-733E-417B-91F4-B278BC1367CF}"/>
              </a:ext>
            </a:extLst>
          </p:cNvPr>
          <p:cNvSpPr>
            <a:spLocks/>
          </p:cNvSpPr>
          <p:nvPr/>
        </p:nvSpPr>
        <p:spPr bwMode="blackWhite">
          <a:xfrm rot="120000">
            <a:off x="3950411" y="3271617"/>
            <a:ext cx="1507132" cy="1691589"/>
          </a:xfrm>
          <a:custGeom>
            <a:avLst/>
            <a:gdLst>
              <a:gd name="T0" fmla="*/ 2147483647 w 866"/>
              <a:gd name="T1" fmla="*/ 0 h 1055"/>
              <a:gd name="T2" fmla="*/ 0 w 866"/>
              <a:gd name="T3" fmla="*/ 2147483647 h 1055"/>
              <a:gd name="T4" fmla="*/ 2147483647 w 866"/>
              <a:gd name="T5" fmla="*/ 2147483647 h 1055"/>
              <a:gd name="T6" fmla="*/ 2147483647 w 866"/>
              <a:gd name="T7" fmla="*/ 2147483647 h 1055"/>
              <a:gd name="T8" fmla="*/ 2147483647 w 866"/>
              <a:gd name="T9" fmla="*/ 2147483647 h 1055"/>
              <a:gd name="T10" fmla="*/ 2147483647 w 866"/>
              <a:gd name="T11" fmla="*/ 2147483647 h 1055"/>
              <a:gd name="T12" fmla="*/ 2147483647 w 866"/>
              <a:gd name="T13" fmla="*/ 2147483647 h 1055"/>
              <a:gd name="T14" fmla="*/ 2147483647 w 866"/>
              <a:gd name="T15" fmla="*/ 2147483647 h 1055"/>
              <a:gd name="T16" fmla="*/ 2147483647 w 866"/>
              <a:gd name="T17" fmla="*/ 2147483647 h 1055"/>
              <a:gd name="T18" fmla="*/ 2147483647 w 866"/>
              <a:gd name="T19" fmla="*/ 2147483647 h 1055"/>
              <a:gd name="T20" fmla="*/ 2147483647 w 866"/>
              <a:gd name="T21" fmla="*/ 2147483647 h 1055"/>
              <a:gd name="T22" fmla="*/ 2147483647 w 866"/>
              <a:gd name="T23" fmla="*/ 2147483647 h 1055"/>
              <a:gd name="T24" fmla="*/ 2147483647 w 866"/>
              <a:gd name="T25" fmla="*/ 2147483647 h 1055"/>
              <a:gd name="T26" fmla="*/ 2147483647 w 866"/>
              <a:gd name="T27" fmla="*/ 2147483647 h 1055"/>
              <a:gd name="T28" fmla="*/ 2147483647 w 866"/>
              <a:gd name="T29" fmla="*/ 2147483647 h 1055"/>
              <a:gd name="T30" fmla="*/ 2147483647 w 866"/>
              <a:gd name="T31" fmla="*/ 2147483647 h 1055"/>
              <a:gd name="T32" fmla="*/ 2147483647 w 866"/>
              <a:gd name="T33" fmla="*/ 2147483647 h 1055"/>
              <a:gd name="T34" fmla="*/ 2147483647 w 866"/>
              <a:gd name="T35" fmla="*/ 2147483647 h 1055"/>
              <a:gd name="T36" fmla="*/ 2147483647 w 866"/>
              <a:gd name="T37" fmla="*/ 2147483647 h 1055"/>
              <a:gd name="T38" fmla="*/ 2147483647 w 866"/>
              <a:gd name="T39" fmla="*/ 2147483647 h 1055"/>
              <a:gd name="T40" fmla="*/ 2147483647 w 866"/>
              <a:gd name="T41" fmla="*/ 2147483647 h 1055"/>
              <a:gd name="T42" fmla="*/ 2147483647 w 866"/>
              <a:gd name="T43" fmla="*/ 2147483647 h 1055"/>
              <a:gd name="T44" fmla="*/ 2147483647 w 866"/>
              <a:gd name="T45" fmla="*/ 2147483647 h 1055"/>
              <a:gd name="T46" fmla="*/ 2147483647 w 866"/>
              <a:gd name="T47" fmla="*/ 2147483647 h 1055"/>
              <a:gd name="T48" fmla="*/ 2147483647 w 866"/>
              <a:gd name="T49" fmla="*/ 2147483647 h 1055"/>
              <a:gd name="T50" fmla="*/ 2147483647 w 866"/>
              <a:gd name="T51" fmla="*/ 0 h 10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66"/>
              <a:gd name="T79" fmla="*/ 0 h 1055"/>
              <a:gd name="T80" fmla="*/ 866 w 866"/>
              <a:gd name="T81" fmla="*/ 1055 h 1055"/>
              <a:gd name="connsiteX0" fmla="*/ 571 w 865"/>
              <a:gd name="connsiteY0" fmla="*/ 0 h 1125"/>
              <a:gd name="connsiteX1" fmla="*/ 0 w 865"/>
              <a:gd name="connsiteY1" fmla="*/ 1 h 1125"/>
              <a:gd name="connsiteX2" fmla="*/ 178 w 865"/>
              <a:gd name="connsiteY2" fmla="*/ 111 h 1125"/>
              <a:gd name="connsiteX3" fmla="*/ 153 w 865"/>
              <a:gd name="connsiteY3" fmla="*/ 187 h 1125"/>
              <a:gd name="connsiteX4" fmla="*/ 130 w 865"/>
              <a:gd name="connsiteY4" fmla="*/ 264 h 1125"/>
              <a:gd name="connsiteX5" fmla="*/ 113 w 865"/>
              <a:gd name="connsiteY5" fmla="*/ 343 h 1125"/>
              <a:gd name="connsiteX6" fmla="*/ 100 w 865"/>
              <a:gd name="connsiteY6" fmla="*/ 423 h 1125"/>
              <a:gd name="connsiteX7" fmla="*/ 94 w 865"/>
              <a:gd name="connsiteY7" fmla="*/ 504 h 1125"/>
              <a:gd name="connsiteX8" fmla="*/ 93 w 865"/>
              <a:gd name="connsiteY8" fmla="*/ 583 h 1125"/>
              <a:gd name="connsiteX9" fmla="*/ 95 w 865"/>
              <a:gd name="connsiteY9" fmla="*/ 664 h 1125"/>
              <a:gd name="connsiteX10" fmla="*/ 104 w 865"/>
              <a:gd name="connsiteY10" fmla="*/ 744 h 1125"/>
              <a:gd name="connsiteX11" fmla="*/ 118 w 865"/>
              <a:gd name="connsiteY11" fmla="*/ 824 h 1125"/>
              <a:gd name="connsiteX12" fmla="*/ 136 w 865"/>
              <a:gd name="connsiteY12" fmla="*/ 903 h 1125"/>
              <a:gd name="connsiteX13" fmla="*/ 159 w 865"/>
              <a:gd name="connsiteY13" fmla="*/ 979 h 1125"/>
              <a:gd name="connsiteX14" fmla="*/ 227 w 865"/>
              <a:gd name="connsiteY14" fmla="*/ 1125 h 1125"/>
              <a:gd name="connsiteX15" fmla="*/ 412 w 865"/>
              <a:gd name="connsiteY15" fmla="*/ 766 h 1125"/>
              <a:gd name="connsiteX16" fmla="*/ 702 w 865"/>
              <a:gd name="connsiteY16" fmla="*/ 816 h 1125"/>
              <a:gd name="connsiteX17" fmla="*/ 681 w 865"/>
              <a:gd name="connsiteY17" fmla="*/ 760 h 1125"/>
              <a:gd name="connsiteX18" fmla="*/ 666 w 865"/>
              <a:gd name="connsiteY18" fmla="*/ 705 h 1125"/>
              <a:gd name="connsiteX19" fmla="*/ 658 w 865"/>
              <a:gd name="connsiteY19" fmla="*/ 647 h 1125"/>
              <a:gd name="connsiteX20" fmla="*/ 652 w 865"/>
              <a:gd name="connsiteY20" fmla="*/ 588 h 1125"/>
              <a:gd name="connsiteX21" fmla="*/ 652 w 865"/>
              <a:gd name="connsiteY21" fmla="*/ 529 h 1125"/>
              <a:gd name="connsiteX22" fmla="*/ 660 w 865"/>
              <a:gd name="connsiteY22" fmla="*/ 470 h 1125"/>
              <a:gd name="connsiteX23" fmla="*/ 672 w 865"/>
              <a:gd name="connsiteY23" fmla="*/ 413 h 1125"/>
              <a:gd name="connsiteX24" fmla="*/ 865 w 865"/>
              <a:gd name="connsiteY24" fmla="*/ 531 h 1125"/>
              <a:gd name="connsiteX25" fmla="*/ 571 w 865"/>
              <a:gd name="connsiteY25" fmla="*/ 0 h 1125"/>
              <a:gd name="connsiteX0" fmla="*/ 571 w 865"/>
              <a:gd name="connsiteY0" fmla="*/ 0 h 1125"/>
              <a:gd name="connsiteX1" fmla="*/ 0 w 865"/>
              <a:gd name="connsiteY1" fmla="*/ 1 h 1125"/>
              <a:gd name="connsiteX2" fmla="*/ 178 w 865"/>
              <a:gd name="connsiteY2" fmla="*/ 111 h 1125"/>
              <a:gd name="connsiteX3" fmla="*/ 153 w 865"/>
              <a:gd name="connsiteY3" fmla="*/ 187 h 1125"/>
              <a:gd name="connsiteX4" fmla="*/ 130 w 865"/>
              <a:gd name="connsiteY4" fmla="*/ 264 h 1125"/>
              <a:gd name="connsiteX5" fmla="*/ 113 w 865"/>
              <a:gd name="connsiteY5" fmla="*/ 343 h 1125"/>
              <a:gd name="connsiteX6" fmla="*/ 100 w 865"/>
              <a:gd name="connsiteY6" fmla="*/ 423 h 1125"/>
              <a:gd name="connsiteX7" fmla="*/ 94 w 865"/>
              <a:gd name="connsiteY7" fmla="*/ 504 h 1125"/>
              <a:gd name="connsiteX8" fmla="*/ 93 w 865"/>
              <a:gd name="connsiteY8" fmla="*/ 583 h 1125"/>
              <a:gd name="connsiteX9" fmla="*/ 95 w 865"/>
              <a:gd name="connsiteY9" fmla="*/ 664 h 1125"/>
              <a:gd name="connsiteX10" fmla="*/ 104 w 865"/>
              <a:gd name="connsiteY10" fmla="*/ 744 h 1125"/>
              <a:gd name="connsiteX11" fmla="*/ 118 w 865"/>
              <a:gd name="connsiteY11" fmla="*/ 824 h 1125"/>
              <a:gd name="connsiteX12" fmla="*/ 136 w 865"/>
              <a:gd name="connsiteY12" fmla="*/ 903 h 1125"/>
              <a:gd name="connsiteX13" fmla="*/ 159 w 865"/>
              <a:gd name="connsiteY13" fmla="*/ 979 h 1125"/>
              <a:gd name="connsiteX14" fmla="*/ 227 w 865"/>
              <a:gd name="connsiteY14" fmla="*/ 1125 h 1125"/>
              <a:gd name="connsiteX15" fmla="*/ 460 w 865"/>
              <a:gd name="connsiteY15" fmla="*/ 766 h 1125"/>
              <a:gd name="connsiteX16" fmla="*/ 702 w 865"/>
              <a:gd name="connsiteY16" fmla="*/ 816 h 1125"/>
              <a:gd name="connsiteX17" fmla="*/ 681 w 865"/>
              <a:gd name="connsiteY17" fmla="*/ 760 h 1125"/>
              <a:gd name="connsiteX18" fmla="*/ 666 w 865"/>
              <a:gd name="connsiteY18" fmla="*/ 705 h 1125"/>
              <a:gd name="connsiteX19" fmla="*/ 658 w 865"/>
              <a:gd name="connsiteY19" fmla="*/ 647 h 1125"/>
              <a:gd name="connsiteX20" fmla="*/ 652 w 865"/>
              <a:gd name="connsiteY20" fmla="*/ 588 h 1125"/>
              <a:gd name="connsiteX21" fmla="*/ 652 w 865"/>
              <a:gd name="connsiteY21" fmla="*/ 529 h 1125"/>
              <a:gd name="connsiteX22" fmla="*/ 660 w 865"/>
              <a:gd name="connsiteY22" fmla="*/ 470 h 1125"/>
              <a:gd name="connsiteX23" fmla="*/ 672 w 865"/>
              <a:gd name="connsiteY23" fmla="*/ 413 h 1125"/>
              <a:gd name="connsiteX24" fmla="*/ 865 w 865"/>
              <a:gd name="connsiteY24" fmla="*/ 531 h 1125"/>
              <a:gd name="connsiteX25" fmla="*/ 571 w 865"/>
              <a:gd name="connsiteY25" fmla="*/ 0 h 1125"/>
              <a:gd name="connsiteX0" fmla="*/ 571 w 865"/>
              <a:gd name="connsiteY0" fmla="*/ 0 h 1125"/>
              <a:gd name="connsiteX1" fmla="*/ 0 w 865"/>
              <a:gd name="connsiteY1" fmla="*/ 1 h 1125"/>
              <a:gd name="connsiteX2" fmla="*/ 178 w 865"/>
              <a:gd name="connsiteY2" fmla="*/ 111 h 1125"/>
              <a:gd name="connsiteX3" fmla="*/ 153 w 865"/>
              <a:gd name="connsiteY3" fmla="*/ 187 h 1125"/>
              <a:gd name="connsiteX4" fmla="*/ 130 w 865"/>
              <a:gd name="connsiteY4" fmla="*/ 264 h 1125"/>
              <a:gd name="connsiteX5" fmla="*/ 113 w 865"/>
              <a:gd name="connsiteY5" fmla="*/ 343 h 1125"/>
              <a:gd name="connsiteX6" fmla="*/ 100 w 865"/>
              <a:gd name="connsiteY6" fmla="*/ 423 h 1125"/>
              <a:gd name="connsiteX7" fmla="*/ 94 w 865"/>
              <a:gd name="connsiteY7" fmla="*/ 504 h 1125"/>
              <a:gd name="connsiteX8" fmla="*/ 93 w 865"/>
              <a:gd name="connsiteY8" fmla="*/ 583 h 1125"/>
              <a:gd name="connsiteX9" fmla="*/ 95 w 865"/>
              <a:gd name="connsiteY9" fmla="*/ 664 h 1125"/>
              <a:gd name="connsiteX10" fmla="*/ 104 w 865"/>
              <a:gd name="connsiteY10" fmla="*/ 744 h 1125"/>
              <a:gd name="connsiteX11" fmla="*/ 118 w 865"/>
              <a:gd name="connsiteY11" fmla="*/ 824 h 1125"/>
              <a:gd name="connsiteX12" fmla="*/ 136 w 865"/>
              <a:gd name="connsiteY12" fmla="*/ 903 h 1125"/>
              <a:gd name="connsiteX13" fmla="*/ 159 w 865"/>
              <a:gd name="connsiteY13" fmla="*/ 979 h 1125"/>
              <a:gd name="connsiteX14" fmla="*/ 227 w 865"/>
              <a:gd name="connsiteY14" fmla="*/ 1125 h 1125"/>
              <a:gd name="connsiteX15" fmla="*/ 460 w 865"/>
              <a:gd name="connsiteY15" fmla="*/ 766 h 1125"/>
              <a:gd name="connsiteX16" fmla="*/ 557 w 865"/>
              <a:gd name="connsiteY16" fmla="*/ 786 h 1125"/>
              <a:gd name="connsiteX17" fmla="*/ 702 w 865"/>
              <a:gd name="connsiteY17" fmla="*/ 816 h 1125"/>
              <a:gd name="connsiteX18" fmla="*/ 681 w 865"/>
              <a:gd name="connsiteY18" fmla="*/ 760 h 1125"/>
              <a:gd name="connsiteX19" fmla="*/ 666 w 865"/>
              <a:gd name="connsiteY19" fmla="*/ 705 h 1125"/>
              <a:gd name="connsiteX20" fmla="*/ 658 w 865"/>
              <a:gd name="connsiteY20" fmla="*/ 647 h 1125"/>
              <a:gd name="connsiteX21" fmla="*/ 652 w 865"/>
              <a:gd name="connsiteY21" fmla="*/ 588 h 1125"/>
              <a:gd name="connsiteX22" fmla="*/ 652 w 865"/>
              <a:gd name="connsiteY22" fmla="*/ 529 h 1125"/>
              <a:gd name="connsiteX23" fmla="*/ 660 w 865"/>
              <a:gd name="connsiteY23" fmla="*/ 470 h 1125"/>
              <a:gd name="connsiteX24" fmla="*/ 672 w 865"/>
              <a:gd name="connsiteY24" fmla="*/ 413 h 1125"/>
              <a:gd name="connsiteX25" fmla="*/ 865 w 865"/>
              <a:gd name="connsiteY25" fmla="*/ 531 h 1125"/>
              <a:gd name="connsiteX26" fmla="*/ 571 w 865"/>
              <a:gd name="connsiteY26" fmla="*/ 0 h 1125"/>
              <a:gd name="connsiteX0" fmla="*/ 571 w 865"/>
              <a:gd name="connsiteY0" fmla="*/ 0 h 1125"/>
              <a:gd name="connsiteX1" fmla="*/ 0 w 865"/>
              <a:gd name="connsiteY1" fmla="*/ 1 h 1125"/>
              <a:gd name="connsiteX2" fmla="*/ 178 w 865"/>
              <a:gd name="connsiteY2" fmla="*/ 111 h 1125"/>
              <a:gd name="connsiteX3" fmla="*/ 153 w 865"/>
              <a:gd name="connsiteY3" fmla="*/ 187 h 1125"/>
              <a:gd name="connsiteX4" fmla="*/ 130 w 865"/>
              <a:gd name="connsiteY4" fmla="*/ 264 h 1125"/>
              <a:gd name="connsiteX5" fmla="*/ 113 w 865"/>
              <a:gd name="connsiteY5" fmla="*/ 343 h 1125"/>
              <a:gd name="connsiteX6" fmla="*/ 100 w 865"/>
              <a:gd name="connsiteY6" fmla="*/ 423 h 1125"/>
              <a:gd name="connsiteX7" fmla="*/ 94 w 865"/>
              <a:gd name="connsiteY7" fmla="*/ 504 h 1125"/>
              <a:gd name="connsiteX8" fmla="*/ 93 w 865"/>
              <a:gd name="connsiteY8" fmla="*/ 583 h 1125"/>
              <a:gd name="connsiteX9" fmla="*/ 95 w 865"/>
              <a:gd name="connsiteY9" fmla="*/ 664 h 1125"/>
              <a:gd name="connsiteX10" fmla="*/ 104 w 865"/>
              <a:gd name="connsiteY10" fmla="*/ 744 h 1125"/>
              <a:gd name="connsiteX11" fmla="*/ 118 w 865"/>
              <a:gd name="connsiteY11" fmla="*/ 824 h 1125"/>
              <a:gd name="connsiteX12" fmla="*/ 136 w 865"/>
              <a:gd name="connsiteY12" fmla="*/ 903 h 1125"/>
              <a:gd name="connsiteX13" fmla="*/ 159 w 865"/>
              <a:gd name="connsiteY13" fmla="*/ 979 h 1125"/>
              <a:gd name="connsiteX14" fmla="*/ 227 w 865"/>
              <a:gd name="connsiteY14" fmla="*/ 1125 h 1125"/>
              <a:gd name="connsiteX15" fmla="*/ 460 w 865"/>
              <a:gd name="connsiteY15" fmla="*/ 766 h 1125"/>
              <a:gd name="connsiteX16" fmla="*/ 557 w 865"/>
              <a:gd name="connsiteY16" fmla="*/ 786 h 1125"/>
              <a:gd name="connsiteX17" fmla="*/ 702 w 865"/>
              <a:gd name="connsiteY17" fmla="*/ 816 h 1125"/>
              <a:gd name="connsiteX18" fmla="*/ 681 w 865"/>
              <a:gd name="connsiteY18" fmla="*/ 760 h 1125"/>
              <a:gd name="connsiteX19" fmla="*/ 666 w 865"/>
              <a:gd name="connsiteY19" fmla="*/ 705 h 1125"/>
              <a:gd name="connsiteX20" fmla="*/ 658 w 865"/>
              <a:gd name="connsiteY20" fmla="*/ 647 h 1125"/>
              <a:gd name="connsiteX21" fmla="*/ 652 w 865"/>
              <a:gd name="connsiteY21" fmla="*/ 588 h 1125"/>
              <a:gd name="connsiteX22" fmla="*/ 652 w 865"/>
              <a:gd name="connsiteY22" fmla="*/ 529 h 1125"/>
              <a:gd name="connsiteX23" fmla="*/ 660 w 865"/>
              <a:gd name="connsiteY23" fmla="*/ 470 h 1125"/>
              <a:gd name="connsiteX24" fmla="*/ 672 w 865"/>
              <a:gd name="connsiteY24" fmla="*/ 413 h 1125"/>
              <a:gd name="connsiteX25" fmla="*/ 865 w 865"/>
              <a:gd name="connsiteY25" fmla="*/ 531 h 1125"/>
              <a:gd name="connsiteX26" fmla="*/ 571 w 865"/>
              <a:gd name="connsiteY26" fmla="*/ 0 h 1125"/>
              <a:gd name="connsiteX0" fmla="*/ 571 w 865"/>
              <a:gd name="connsiteY0" fmla="*/ 0 h 1125"/>
              <a:gd name="connsiteX1" fmla="*/ 0 w 865"/>
              <a:gd name="connsiteY1" fmla="*/ 1 h 1125"/>
              <a:gd name="connsiteX2" fmla="*/ 178 w 865"/>
              <a:gd name="connsiteY2" fmla="*/ 111 h 1125"/>
              <a:gd name="connsiteX3" fmla="*/ 153 w 865"/>
              <a:gd name="connsiteY3" fmla="*/ 187 h 1125"/>
              <a:gd name="connsiteX4" fmla="*/ 130 w 865"/>
              <a:gd name="connsiteY4" fmla="*/ 264 h 1125"/>
              <a:gd name="connsiteX5" fmla="*/ 113 w 865"/>
              <a:gd name="connsiteY5" fmla="*/ 343 h 1125"/>
              <a:gd name="connsiteX6" fmla="*/ 100 w 865"/>
              <a:gd name="connsiteY6" fmla="*/ 423 h 1125"/>
              <a:gd name="connsiteX7" fmla="*/ 94 w 865"/>
              <a:gd name="connsiteY7" fmla="*/ 504 h 1125"/>
              <a:gd name="connsiteX8" fmla="*/ 93 w 865"/>
              <a:gd name="connsiteY8" fmla="*/ 583 h 1125"/>
              <a:gd name="connsiteX9" fmla="*/ 95 w 865"/>
              <a:gd name="connsiteY9" fmla="*/ 664 h 1125"/>
              <a:gd name="connsiteX10" fmla="*/ 104 w 865"/>
              <a:gd name="connsiteY10" fmla="*/ 744 h 1125"/>
              <a:gd name="connsiteX11" fmla="*/ 118 w 865"/>
              <a:gd name="connsiteY11" fmla="*/ 824 h 1125"/>
              <a:gd name="connsiteX12" fmla="*/ 136 w 865"/>
              <a:gd name="connsiteY12" fmla="*/ 903 h 1125"/>
              <a:gd name="connsiteX13" fmla="*/ 159 w 865"/>
              <a:gd name="connsiteY13" fmla="*/ 979 h 1125"/>
              <a:gd name="connsiteX14" fmla="*/ 227 w 865"/>
              <a:gd name="connsiteY14" fmla="*/ 1125 h 1125"/>
              <a:gd name="connsiteX15" fmla="*/ 460 w 865"/>
              <a:gd name="connsiteY15" fmla="*/ 766 h 1125"/>
              <a:gd name="connsiteX16" fmla="*/ 557 w 865"/>
              <a:gd name="connsiteY16" fmla="*/ 786 h 1125"/>
              <a:gd name="connsiteX17" fmla="*/ 702 w 865"/>
              <a:gd name="connsiteY17" fmla="*/ 816 h 1125"/>
              <a:gd name="connsiteX18" fmla="*/ 681 w 865"/>
              <a:gd name="connsiteY18" fmla="*/ 760 h 1125"/>
              <a:gd name="connsiteX19" fmla="*/ 666 w 865"/>
              <a:gd name="connsiteY19" fmla="*/ 705 h 1125"/>
              <a:gd name="connsiteX20" fmla="*/ 658 w 865"/>
              <a:gd name="connsiteY20" fmla="*/ 647 h 1125"/>
              <a:gd name="connsiteX21" fmla="*/ 652 w 865"/>
              <a:gd name="connsiteY21" fmla="*/ 588 h 1125"/>
              <a:gd name="connsiteX22" fmla="*/ 652 w 865"/>
              <a:gd name="connsiteY22" fmla="*/ 529 h 1125"/>
              <a:gd name="connsiteX23" fmla="*/ 660 w 865"/>
              <a:gd name="connsiteY23" fmla="*/ 470 h 1125"/>
              <a:gd name="connsiteX24" fmla="*/ 672 w 865"/>
              <a:gd name="connsiteY24" fmla="*/ 413 h 1125"/>
              <a:gd name="connsiteX25" fmla="*/ 865 w 865"/>
              <a:gd name="connsiteY25" fmla="*/ 531 h 1125"/>
              <a:gd name="connsiteX26" fmla="*/ 571 w 865"/>
              <a:gd name="connsiteY26" fmla="*/ 0 h 1125"/>
              <a:gd name="connsiteX0" fmla="*/ 571 w 865"/>
              <a:gd name="connsiteY0" fmla="*/ 0 h 1125"/>
              <a:gd name="connsiteX1" fmla="*/ 0 w 865"/>
              <a:gd name="connsiteY1" fmla="*/ 1 h 1125"/>
              <a:gd name="connsiteX2" fmla="*/ 178 w 865"/>
              <a:gd name="connsiteY2" fmla="*/ 111 h 1125"/>
              <a:gd name="connsiteX3" fmla="*/ 153 w 865"/>
              <a:gd name="connsiteY3" fmla="*/ 187 h 1125"/>
              <a:gd name="connsiteX4" fmla="*/ 130 w 865"/>
              <a:gd name="connsiteY4" fmla="*/ 264 h 1125"/>
              <a:gd name="connsiteX5" fmla="*/ 113 w 865"/>
              <a:gd name="connsiteY5" fmla="*/ 343 h 1125"/>
              <a:gd name="connsiteX6" fmla="*/ 100 w 865"/>
              <a:gd name="connsiteY6" fmla="*/ 423 h 1125"/>
              <a:gd name="connsiteX7" fmla="*/ 94 w 865"/>
              <a:gd name="connsiteY7" fmla="*/ 504 h 1125"/>
              <a:gd name="connsiteX8" fmla="*/ 93 w 865"/>
              <a:gd name="connsiteY8" fmla="*/ 583 h 1125"/>
              <a:gd name="connsiteX9" fmla="*/ 95 w 865"/>
              <a:gd name="connsiteY9" fmla="*/ 664 h 1125"/>
              <a:gd name="connsiteX10" fmla="*/ 104 w 865"/>
              <a:gd name="connsiteY10" fmla="*/ 744 h 1125"/>
              <a:gd name="connsiteX11" fmla="*/ 118 w 865"/>
              <a:gd name="connsiteY11" fmla="*/ 824 h 1125"/>
              <a:gd name="connsiteX12" fmla="*/ 136 w 865"/>
              <a:gd name="connsiteY12" fmla="*/ 903 h 1125"/>
              <a:gd name="connsiteX13" fmla="*/ 159 w 865"/>
              <a:gd name="connsiteY13" fmla="*/ 979 h 1125"/>
              <a:gd name="connsiteX14" fmla="*/ 227 w 865"/>
              <a:gd name="connsiteY14" fmla="*/ 1125 h 1125"/>
              <a:gd name="connsiteX15" fmla="*/ 460 w 865"/>
              <a:gd name="connsiteY15" fmla="*/ 766 h 1125"/>
              <a:gd name="connsiteX16" fmla="*/ 702 w 865"/>
              <a:gd name="connsiteY16" fmla="*/ 816 h 1125"/>
              <a:gd name="connsiteX17" fmla="*/ 681 w 865"/>
              <a:gd name="connsiteY17" fmla="*/ 760 h 1125"/>
              <a:gd name="connsiteX18" fmla="*/ 666 w 865"/>
              <a:gd name="connsiteY18" fmla="*/ 705 h 1125"/>
              <a:gd name="connsiteX19" fmla="*/ 658 w 865"/>
              <a:gd name="connsiteY19" fmla="*/ 647 h 1125"/>
              <a:gd name="connsiteX20" fmla="*/ 652 w 865"/>
              <a:gd name="connsiteY20" fmla="*/ 588 h 1125"/>
              <a:gd name="connsiteX21" fmla="*/ 652 w 865"/>
              <a:gd name="connsiteY21" fmla="*/ 529 h 1125"/>
              <a:gd name="connsiteX22" fmla="*/ 660 w 865"/>
              <a:gd name="connsiteY22" fmla="*/ 470 h 1125"/>
              <a:gd name="connsiteX23" fmla="*/ 672 w 865"/>
              <a:gd name="connsiteY23" fmla="*/ 413 h 1125"/>
              <a:gd name="connsiteX24" fmla="*/ 865 w 865"/>
              <a:gd name="connsiteY24" fmla="*/ 531 h 1125"/>
              <a:gd name="connsiteX25" fmla="*/ 571 w 865"/>
              <a:gd name="connsiteY25" fmla="*/ 0 h 1125"/>
              <a:gd name="connsiteX0" fmla="*/ 571 w 865"/>
              <a:gd name="connsiteY0" fmla="*/ 0 h 1125"/>
              <a:gd name="connsiteX1" fmla="*/ 0 w 865"/>
              <a:gd name="connsiteY1" fmla="*/ 1 h 1125"/>
              <a:gd name="connsiteX2" fmla="*/ 178 w 865"/>
              <a:gd name="connsiteY2" fmla="*/ 111 h 1125"/>
              <a:gd name="connsiteX3" fmla="*/ 153 w 865"/>
              <a:gd name="connsiteY3" fmla="*/ 187 h 1125"/>
              <a:gd name="connsiteX4" fmla="*/ 130 w 865"/>
              <a:gd name="connsiteY4" fmla="*/ 264 h 1125"/>
              <a:gd name="connsiteX5" fmla="*/ 113 w 865"/>
              <a:gd name="connsiteY5" fmla="*/ 343 h 1125"/>
              <a:gd name="connsiteX6" fmla="*/ 100 w 865"/>
              <a:gd name="connsiteY6" fmla="*/ 423 h 1125"/>
              <a:gd name="connsiteX7" fmla="*/ 94 w 865"/>
              <a:gd name="connsiteY7" fmla="*/ 504 h 1125"/>
              <a:gd name="connsiteX8" fmla="*/ 93 w 865"/>
              <a:gd name="connsiteY8" fmla="*/ 583 h 1125"/>
              <a:gd name="connsiteX9" fmla="*/ 95 w 865"/>
              <a:gd name="connsiteY9" fmla="*/ 664 h 1125"/>
              <a:gd name="connsiteX10" fmla="*/ 104 w 865"/>
              <a:gd name="connsiteY10" fmla="*/ 744 h 1125"/>
              <a:gd name="connsiteX11" fmla="*/ 118 w 865"/>
              <a:gd name="connsiteY11" fmla="*/ 824 h 1125"/>
              <a:gd name="connsiteX12" fmla="*/ 136 w 865"/>
              <a:gd name="connsiteY12" fmla="*/ 903 h 1125"/>
              <a:gd name="connsiteX13" fmla="*/ 159 w 865"/>
              <a:gd name="connsiteY13" fmla="*/ 979 h 1125"/>
              <a:gd name="connsiteX14" fmla="*/ 227 w 865"/>
              <a:gd name="connsiteY14" fmla="*/ 1125 h 1125"/>
              <a:gd name="connsiteX15" fmla="*/ 460 w 865"/>
              <a:gd name="connsiteY15" fmla="*/ 766 h 1125"/>
              <a:gd name="connsiteX16" fmla="*/ 702 w 865"/>
              <a:gd name="connsiteY16" fmla="*/ 816 h 1125"/>
              <a:gd name="connsiteX17" fmla="*/ 681 w 865"/>
              <a:gd name="connsiteY17" fmla="*/ 760 h 1125"/>
              <a:gd name="connsiteX18" fmla="*/ 666 w 865"/>
              <a:gd name="connsiteY18" fmla="*/ 705 h 1125"/>
              <a:gd name="connsiteX19" fmla="*/ 658 w 865"/>
              <a:gd name="connsiteY19" fmla="*/ 647 h 1125"/>
              <a:gd name="connsiteX20" fmla="*/ 652 w 865"/>
              <a:gd name="connsiteY20" fmla="*/ 588 h 1125"/>
              <a:gd name="connsiteX21" fmla="*/ 652 w 865"/>
              <a:gd name="connsiteY21" fmla="*/ 529 h 1125"/>
              <a:gd name="connsiteX22" fmla="*/ 660 w 865"/>
              <a:gd name="connsiteY22" fmla="*/ 470 h 1125"/>
              <a:gd name="connsiteX23" fmla="*/ 672 w 865"/>
              <a:gd name="connsiteY23" fmla="*/ 413 h 1125"/>
              <a:gd name="connsiteX24" fmla="*/ 865 w 865"/>
              <a:gd name="connsiteY24" fmla="*/ 531 h 1125"/>
              <a:gd name="connsiteX25" fmla="*/ 571 w 865"/>
              <a:gd name="connsiteY25" fmla="*/ 0 h 1125"/>
              <a:gd name="connsiteX0" fmla="*/ 571 w 887"/>
              <a:gd name="connsiteY0" fmla="*/ 0 h 1125"/>
              <a:gd name="connsiteX1" fmla="*/ 0 w 887"/>
              <a:gd name="connsiteY1" fmla="*/ 1 h 1125"/>
              <a:gd name="connsiteX2" fmla="*/ 178 w 887"/>
              <a:gd name="connsiteY2" fmla="*/ 111 h 1125"/>
              <a:gd name="connsiteX3" fmla="*/ 153 w 887"/>
              <a:gd name="connsiteY3" fmla="*/ 187 h 1125"/>
              <a:gd name="connsiteX4" fmla="*/ 130 w 887"/>
              <a:gd name="connsiteY4" fmla="*/ 264 h 1125"/>
              <a:gd name="connsiteX5" fmla="*/ 113 w 887"/>
              <a:gd name="connsiteY5" fmla="*/ 343 h 1125"/>
              <a:gd name="connsiteX6" fmla="*/ 100 w 887"/>
              <a:gd name="connsiteY6" fmla="*/ 423 h 1125"/>
              <a:gd name="connsiteX7" fmla="*/ 94 w 887"/>
              <a:gd name="connsiteY7" fmla="*/ 504 h 1125"/>
              <a:gd name="connsiteX8" fmla="*/ 93 w 887"/>
              <a:gd name="connsiteY8" fmla="*/ 583 h 1125"/>
              <a:gd name="connsiteX9" fmla="*/ 95 w 887"/>
              <a:gd name="connsiteY9" fmla="*/ 664 h 1125"/>
              <a:gd name="connsiteX10" fmla="*/ 104 w 887"/>
              <a:gd name="connsiteY10" fmla="*/ 744 h 1125"/>
              <a:gd name="connsiteX11" fmla="*/ 118 w 887"/>
              <a:gd name="connsiteY11" fmla="*/ 824 h 1125"/>
              <a:gd name="connsiteX12" fmla="*/ 136 w 887"/>
              <a:gd name="connsiteY12" fmla="*/ 903 h 1125"/>
              <a:gd name="connsiteX13" fmla="*/ 159 w 887"/>
              <a:gd name="connsiteY13" fmla="*/ 979 h 1125"/>
              <a:gd name="connsiteX14" fmla="*/ 227 w 887"/>
              <a:gd name="connsiteY14" fmla="*/ 1125 h 1125"/>
              <a:gd name="connsiteX15" fmla="*/ 460 w 887"/>
              <a:gd name="connsiteY15" fmla="*/ 766 h 1125"/>
              <a:gd name="connsiteX16" fmla="*/ 702 w 887"/>
              <a:gd name="connsiteY16" fmla="*/ 816 h 1125"/>
              <a:gd name="connsiteX17" fmla="*/ 681 w 887"/>
              <a:gd name="connsiteY17" fmla="*/ 760 h 1125"/>
              <a:gd name="connsiteX18" fmla="*/ 666 w 887"/>
              <a:gd name="connsiteY18" fmla="*/ 705 h 1125"/>
              <a:gd name="connsiteX19" fmla="*/ 658 w 887"/>
              <a:gd name="connsiteY19" fmla="*/ 647 h 1125"/>
              <a:gd name="connsiteX20" fmla="*/ 652 w 887"/>
              <a:gd name="connsiteY20" fmla="*/ 588 h 1125"/>
              <a:gd name="connsiteX21" fmla="*/ 652 w 887"/>
              <a:gd name="connsiteY21" fmla="*/ 529 h 1125"/>
              <a:gd name="connsiteX22" fmla="*/ 660 w 887"/>
              <a:gd name="connsiteY22" fmla="*/ 470 h 1125"/>
              <a:gd name="connsiteX23" fmla="*/ 672 w 887"/>
              <a:gd name="connsiteY23" fmla="*/ 413 h 1125"/>
              <a:gd name="connsiteX24" fmla="*/ 887 w 887"/>
              <a:gd name="connsiteY24" fmla="*/ 508 h 1125"/>
              <a:gd name="connsiteX25" fmla="*/ 571 w 887"/>
              <a:gd name="connsiteY25" fmla="*/ 0 h 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7" h="1125">
                <a:moveTo>
                  <a:pt x="571" y="0"/>
                </a:moveTo>
                <a:lnTo>
                  <a:pt x="0" y="1"/>
                </a:lnTo>
                <a:lnTo>
                  <a:pt x="178" y="111"/>
                </a:lnTo>
                <a:cubicBezTo>
                  <a:pt x="170" y="136"/>
                  <a:pt x="161" y="162"/>
                  <a:pt x="153" y="187"/>
                </a:cubicBezTo>
                <a:cubicBezTo>
                  <a:pt x="145" y="213"/>
                  <a:pt x="138" y="238"/>
                  <a:pt x="130" y="264"/>
                </a:cubicBezTo>
                <a:cubicBezTo>
                  <a:pt x="124" y="290"/>
                  <a:pt x="119" y="317"/>
                  <a:pt x="113" y="343"/>
                </a:cubicBezTo>
                <a:cubicBezTo>
                  <a:pt x="109" y="370"/>
                  <a:pt x="104" y="396"/>
                  <a:pt x="100" y="423"/>
                </a:cubicBezTo>
                <a:lnTo>
                  <a:pt x="94" y="504"/>
                </a:lnTo>
                <a:cubicBezTo>
                  <a:pt x="94" y="530"/>
                  <a:pt x="93" y="557"/>
                  <a:pt x="93" y="583"/>
                </a:cubicBezTo>
                <a:cubicBezTo>
                  <a:pt x="94" y="610"/>
                  <a:pt x="94" y="637"/>
                  <a:pt x="95" y="664"/>
                </a:cubicBezTo>
                <a:cubicBezTo>
                  <a:pt x="98" y="691"/>
                  <a:pt x="101" y="717"/>
                  <a:pt x="104" y="744"/>
                </a:cubicBezTo>
                <a:cubicBezTo>
                  <a:pt x="109" y="771"/>
                  <a:pt x="113" y="797"/>
                  <a:pt x="118" y="824"/>
                </a:cubicBezTo>
                <a:cubicBezTo>
                  <a:pt x="124" y="850"/>
                  <a:pt x="130" y="877"/>
                  <a:pt x="136" y="903"/>
                </a:cubicBezTo>
                <a:cubicBezTo>
                  <a:pt x="144" y="928"/>
                  <a:pt x="151" y="954"/>
                  <a:pt x="159" y="979"/>
                </a:cubicBezTo>
                <a:cubicBezTo>
                  <a:pt x="182" y="1028"/>
                  <a:pt x="204" y="1076"/>
                  <a:pt x="227" y="1125"/>
                </a:cubicBezTo>
                <a:lnTo>
                  <a:pt x="460" y="766"/>
                </a:lnTo>
                <a:lnTo>
                  <a:pt x="702" y="816"/>
                </a:lnTo>
                <a:cubicBezTo>
                  <a:pt x="695" y="797"/>
                  <a:pt x="688" y="779"/>
                  <a:pt x="681" y="760"/>
                </a:cubicBezTo>
                <a:cubicBezTo>
                  <a:pt x="676" y="742"/>
                  <a:pt x="671" y="723"/>
                  <a:pt x="666" y="705"/>
                </a:cubicBezTo>
                <a:cubicBezTo>
                  <a:pt x="663" y="686"/>
                  <a:pt x="661" y="666"/>
                  <a:pt x="658" y="647"/>
                </a:cubicBezTo>
                <a:cubicBezTo>
                  <a:pt x="656" y="627"/>
                  <a:pt x="654" y="608"/>
                  <a:pt x="652" y="588"/>
                </a:cubicBezTo>
                <a:lnTo>
                  <a:pt x="652" y="529"/>
                </a:lnTo>
                <a:cubicBezTo>
                  <a:pt x="655" y="509"/>
                  <a:pt x="657" y="490"/>
                  <a:pt x="660" y="470"/>
                </a:cubicBezTo>
                <a:lnTo>
                  <a:pt x="672" y="413"/>
                </a:lnTo>
                <a:lnTo>
                  <a:pt x="887" y="508"/>
                </a:lnTo>
                <a:lnTo>
                  <a:pt x="571" y="0"/>
                </a:lnTo>
              </a:path>
            </a:pathLst>
          </a:custGeom>
          <a:solidFill>
            <a:schemeClr val="accent6"/>
          </a:solidFill>
          <a:ln w="57150" cap="rnd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defRPr/>
            </a:pPr>
            <a:endParaRPr lang="en-GB" sz="1400" dirty="0">
              <a:ln cap="flat">
                <a:noFill/>
                <a:round/>
              </a:ln>
              <a:solidFill>
                <a:srgbClr val="FFFFFF"/>
              </a:solidFill>
              <a:ea typeface="+mn-ea"/>
              <a:cs typeface="Arial" pitchFamily="34" charset="0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0250BDA2-6116-419B-BD38-B4F3F0D6B10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763454" y="2562898"/>
            <a:ext cx="210626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787400" eaLnBrk="1" hangingPunct="1">
              <a:lnSpc>
                <a:spcPct val="95000"/>
              </a:lnSpc>
              <a:spcBef>
                <a:spcPct val="80000"/>
              </a:spcBef>
              <a:buClr>
                <a:schemeClr val="bg1"/>
              </a:buClr>
            </a:pPr>
            <a:r>
              <a:rPr lang="ru-RU" sz="1600" dirty="0">
                <a:solidFill>
                  <a:schemeClr val="bg1"/>
                </a:solidFill>
                <a:ea typeface="+mn-ea"/>
                <a:cs typeface="Arial" pitchFamily="34" charset="0"/>
              </a:rPr>
              <a:t>Стратегия </a:t>
            </a:r>
            <a:r>
              <a:rPr lang="en-US" sz="1600" dirty="0">
                <a:solidFill>
                  <a:schemeClr val="bg1"/>
                </a:solidFill>
                <a:ea typeface="+mn-ea"/>
                <a:cs typeface="Arial" pitchFamily="34" charset="0"/>
              </a:rPr>
              <a:t>&amp; </a:t>
            </a:r>
            <a:r>
              <a:rPr lang="ru-RU" sz="1600" dirty="0">
                <a:solidFill>
                  <a:schemeClr val="bg1"/>
                </a:solidFill>
                <a:ea typeface="+mn-ea"/>
                <a:cs typeface="Arial" pitchFamily="34" charset="0"/>
              </a:rPr>
              <a:t>Проекты развития</a:t>
            </a:r>
            <a:endParaRPr lang="en-GB" sz="1600" dirty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DC50642-4AC8-4FEE-9A97-85EB035FC542}"/>
              </a:ext>
            </a:extLst>
          </p:cNvPr>
          <p:cNvSpPr>
            <a:spLocks/>
          </p:cNvSpPr>
          <p:nvPr/>
        </p:nvSpPr>
        <p:spPr bwMode="blackWhite">
          <a:xfrm>
            <a:off x="4173675" y="4501267"/>
            <a:ext cx="1652094" cy="1472088"/>
          </a:xfrm>
          <a:custGeom>
            <a:avLst/>
            <a:gdLst>
              <a:gd name="T0" fmla="*/ 2147483647 w 1061"/>
              <a:gd name="T1" fmla="*/ 0 h 946"/>
              <a:gd name="T2" fmla="*/ 0 w 1061"/>
              <a:gd name="T3" fmla="*/ 2147483647 h 946"/>
              <a:gd name="T4" fmla="*/ 2147483647 w 1061"/>
              <a:gd name="T5" fmla="*/ 2147483647 h 946"/>
              <a:gd name="T6" fmla="*/ 2147483647 w 1061"/>
              <a:gd name="T7" fmla="*/ 2147483647 h 946"/>
              <a:gd name="T8" fmla="*/ 2147483647 w 1061"/>
              <a:gd name="T9" fmla="*/ 2147483647 h 946"/>
              <a:gd name="T10" fmla="*/ 2147483647 w 1061"/>
              <a:gd name="T11" fmla="*/ 2147483647 h 946"/>
              <a:gd name="T12" fmla="*/ 2147483647 w 1061"/>
              <a:gd name="T13" fmla="*/ 2147483647 h 946"/>
              <a:gd name="T14" fmla="*/ 2147483647 w 1061"/>
              <a:gd name="T15" fmla="*/ 2147483647 h 946"/>
              <a:gd name="T16" fmla="*/ 2147483647 w 1061"/>
              <a:gd name="T17" fmla="*/ 2147483647 h 946"/>
              <a:gd name="T18" fmla="*/ 2147483647 w 1061"/>
              <a:gd name="T19" fmla="*/ 2147483647 h 946"/>
              <a:gd name="T20" fmla="*/ 2147483647 w 1061"/>
              <a:gd name="T21" fmla="*/ 2147483647 h 946"/>
              <a:gd name="T22" fmla="*/ 2147483647 w 1061"/>
              <a:gd name="T23" fmla="*/ 2147483647 h 946"/>
              <a:gd name="T24" fmla="*/ 2147483647 w 1061"/>
              <a:gd name="T25" fmla="*/ 2147483647 h 946"/>
              <a:gd name="T26" fmla="*/ 2147483647 w 1061"/>
              <a:gd name="T27" fmla="*/ 2147483647 h 946"/>
              <a:gd name="T28" fmla="*/ 2147483647 w 1061"/>
              <a:gd name="T29" fmla="*/ 2147483647 h 946"/>
              <a:gd name="T30" fmla="*/ 2147483647 w 1061"/>
              <a:gd name="T31" fmla="*/ 2147483647 h 946"/>
              <a:gd name="T32" fmla="*/ 2147483647 w 1061"/>
              <a:gd name="T33" fmla="*/ 2147483647 h 946"/>
              <a:gd name="T34" fmla="*/ 2147483647 w 1061"/>
              <a:gd name="T35" fmla="*/ 2147483647 h 946"/>
              <a:gd name="T36" fmla="*/ 2147483647 w 1061"/>
              <a:gd name="T37" fmla="*/ 2147483647 h 946"/>
              <a:gd name="T38" fmla="*/ 2147483647 w 1061"/>
              <a:gd name="T39" fmla="*/ 2147483647 h 946"/>
              <a:gd name="T40" fmla="*/ 2147483647 w 1061"/>
              <a:gd name="T41" fmla="*/ 2147483647 h 946"/>
              <a:gd name="T42" fmla="*/ 2147483647 w 1061"/>
              <a:gd name="T43" fmla="*/ 2147483647 h 946"/>
              <a:gd name="T44" fmla="*/ 2147483647 w 1061"/>
              <a:gd name="T45" fmla="*/ 2147483647 h 946"/>
              <a:gd name="T46" fmla="*/ 2147483647 w 1061"/>
              <a:gd name="T47" fmla="*/ 2147483647 h 946"/>
              <a:gd name="T48" fmla="*/ 2147483647 w 1061"/>
              <a:gd name="T49" fmla="*/ 2147483647 h 946"/>
              <a:gd name="T50" fmla="*/ 2147483647 w 1061"/>
              <a:gd name="T51" fmla="*/ 0 h 94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1"/>
              <a:gd name="T79" fmla="*/ 0 h 946"/>
              <a:gd name="T80" fmla="*/ 1061 w 1061"/>
              <a:gd name="T81" fmla="*/ 946 h 94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1" h="946">
                <a:moveTo>
                  <a:pt x="372" y="0"/>
                </a:moveTo>
                <a:lnTo>
                  <a:pt x="0" y="477"/>
                </a:lnTo>
                <a:lnTo>
                  <a:pt x="207" y="395"/>
                </a:lnTo>
                <a:lnTo>
                  <a:pt x="252" y="466"/>
                </a:lnTo>
                <a:lnTo>
                  <a:pt x="302" y="531"/>
                </a:lnTo>
                <a:lnTo>
                  <a:pt x="354" y="592"/>
                </a:lnTo>
                <a:lnTo>
                  <a:pt x="410" y="649"/>
                </a:lnTo>
                <a:lnTo>
                  <a:pt x="471" y="703"/>
                </a:lnTo>
                <a:lnTo>
                  <a:pt x="535" y="751"/>
                </a:lnTo>
                <a:lnTo>
                  <a:pt x="602" y="795"/>
                </a:lnTo>
                <a:lnTo>
                  <a:pt x="670" y="833"/>
                </a:lnTo>
                <a:lnTo>
                  <a:pt x="745" y="867"/>
                </a:lnTo>
                <a:lnTo>
                  <a:pt x="818" y="894"/>
                </a:lnTo>
                <a:lnTo>
                  <a:pt x="894" y="917"/>
                </a:lnTo>
                <a:lnTo>
                  <a:pt x="970" y="934"/>
                </a:lnTo>
                <a:lnTo>
                  <a:pt x="1048" y="945"/>
                </a:lnTo>
                <a:lnTo>
                  <a:pt x="896" y="669"/>
                </a:lnTo>
                <a:lnTo>
                  <a:pt x="1060" y="347"/>
                </a:lnTo>
                <a:lnTo>
                  <a:pt x="1004" y="334"/>
                </a:lnTo>
                <a:lnTo>
                  <a:pt x="951" y="315"/>
                </a:lnTo>
                <a:lnTo>
                  <a:pt x="898" y="290"/>
                </a:lnTo>
                <a:lnTo>
                  <a:pt x="850" y="260"/>
                </a:lnTo>
                <a:lnTo>
                  <a:pt x="802" y="223"/>
                </a:lnTo>
                <a:lnTo>
                  <a:pt x="761" y="184"/>
                </a:lnTo>
                <a:lnTo>
                  <a:pt x="938" y="113"/>
                </a:lnTo>
                <a:lnTo>
                  <a:pt x="372" y="0"/>
                </a:lnTo>
              </a:path>
            </a:pathLst>
          </a:custGeom>
          <a:solidFill>
            <a:schemeClr val="accent6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defRPr/>
            </a:pPr>
            <a:endParaRPr lang="en-GB" sz="1400" dirty="0">
              <a:solidFill>
                <a:srgbClr val="002776"/>
              </a:solidFill>
              <a:ea typeface="+mn-ea"/>
              <a:cs typeface="Arial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AC3ACEE-96BE-4B55-9690-F12A9209582C}"/>
              </a:ext>
            </a:extLst>
          </p:cNvPr>
          <p:cNvSpPr/>
          <p:nvPr/>
        </p:nvSpPr>
        <p:spPr bwMode="gray">
          <a:xfrm>
            <a:off x="6755666" y="3007607"/>
            <a:ext cx="204417" cy="204417"/>
          </a:xfrm>
          <a:prstGeom prst="ellips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Выноска 2 (без границы) 61">
            <a:extLst>
              <a:ext uri="{FF2B5EF4-FFF2-40B4-BE49-F238E27FC236}">
                <a16:creationId xmlns:a16="http://schemas.microsoft.com/office/drawing/2014/main" id="{6B535DFA-91BA-4052-BDFA-776600114B82}"/>
              </a:ext>
            </a:extLst>
          </p:cNvPr>
          <p:cNvSpPr/>
          <p:nvPr/>
        </p:nvSpPr>
        <p:spPr bwMode="gray">
          <a:xfrm>
            <a:off x="7912334" y="2420052"/>
            <a:ext cx="2278146" cy="612648"/>
          </a:xfrm>
          <a:prstGeom prst="callout2">
            <a:avLst>
              <a:gd name="adj1" fmla="val 34461"/>
              <a:gd name="adj2" fmla="val -3400"/>
              <a:gd name="adj3" fmla="val 34461"/>
              <a:gd name="adj4" fmla="val -18461"/>
              <a:gd name="adj5" fmla="val 112500"/>
              <a:gd name="adj6" fmla="val -46667"/>
            </a:avLst>
          </a:prstGeom>
          <a:solidFill>
            <a:schemeClr val="bg1"/>
          </a:solidFill>
          <a:ln w="19050" algn="ctr">
            <a:solidFill>
              <a:schemeClr val="accent5"/>
            </a:solidFill>
            <a:miter lim="800000"/>
            <a:headEnd type="diamond" w="med" len="med"/>
            <a:tailEnd type="diamond" w="med" len="med"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dirty="0">
                <a:cs typeface="Arial" pitchFamily="34" charset="0"/>
              </a:rPr>
              <a:t>Цели, КПЭ и планы руководителей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3AB8C3B-3BF9-44CD-A6AD-4B6FE0F0F576}"/>
              </a:ext>
            </a:extLst>
          </p:cNvPr>
          <p:cNvSpPr/>
          <p:nvPr/>
        </p:nvSpPr>
        <p:spPr bwMode="gray">
          <a:xfrm>
            <a:off x="7140733" y="4314286"/>
            <a:ext cx="204417" cy="204417"/>
          </a:xfrm>
          <a:prstGeom prst="ellips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CF48D94-A5DF-4867-B98E-6A86E5528A37}"/>
              </a:ext>
            </a:extLst>
          </p:cNvPr>
          <p:cNvSpPr/>
          <p:nvPr/>
        </p:nvSpPr>
        <p:spPr bwMode="gray">
          <a:xfrm>
            <a:off x="6298664" y="5296082"/>
            <a:ext cx="204417" cy="204417"/>
          </a:xfrm>
          <a:prstGeom prst="ellips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4C35559-A3B0-4E47-9359-2040169CD3F2}"/>
              </a:ext>
            </a:extLst>
          </p:cNvPr>
          <p:cNvSpPr/>
          <p:nvPr/>
        </p:nvSpPr>
        <p:spPr bwMode="gray">
          <a:xfrm>
            <a:off x="5060831" y="5108844"/>
            <a:ext cx="204417" cy="204417"/>
          </a:xfrm>
          <a:prstGeom prst="ellips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29DDCE3-A5AA-45D3-BC12-F49C5D8A06D7}"/>
              </a:ext>
            </a:extLst>
          </p:cNvPr>
          <p:cNvSpPr/>
          <p:nvPr/>
        </p:nvSpPr>
        <p:spPr bwMode="gray">
          <a:xfrm>
            <a:off x="4499560" y="3908557"/>
            <a:ext cx="204417" cy="204417"/>
          </a:xfrm>
          <a:prstGeom prst="ellipse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9" name="Выноска 2 (без границы) 70">
            <a:extLst>
              <a:ext uri="{FF2B5EF4-FFF2-40B4-BE49-F238E27FC236}">
                <a16:creationId xmlns:a16="http://schemas.microsoft.com/office/drawing/2014/main" id="{2289DF95-45AC-4B17-B7DE-80176D0EA6C6}"/>
              </a:ext>
            </a:extLst>
          </p:cNvPr>
          <p:cNvSpPr/>
          <p:nvPr/>
        </p:nvSpPr>
        <p:spPr bwMode="gray">
          <a:xfrm flipH="1">
            <a:off x="1059314" y="4324446"/>
            <a:ext cx="2346398" cy="612648"/>
          </a:xfrm>
          <a:prstGeom prst="callout2">
            <a:avLst>
              <a:gd name="adj1" fmla="val 34461"/>
              <a:gd name="adj2" fmla="val -3400"/>
              <a:gd name="adj3" fmla="val 34461"/>
              <a:gd name="adj4" fmla="val -18461"/>
              <a:gd name="adj5" fmla="val -50894"/>
              <a:gd name="adj6" fmla="val -50690"/>
            </a:avLst>
          </a:prstGeom>
          <a:solidFill>
            <a:schemeClr val="bg1"/>
          </a:solidFill>
          <a:ln w="19050" algn="ctr">
            <a:solidFill>
              <a:schemeClr val="accent5"/>
            </a:solidFill>
            <a:miter lim="800000"/>
            <a:headEnd type="diamond" w="med" len="med"/>
            <a:tailEnd type="diamond" w="med" len="med"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dirty="0">
                <a:cs typeface="Arial" pitchFamily="34" charset="0"/>
              </a:rPr>
              <a:t>Кадровые решения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0" name="Выноска 2 (без границы) 72">
            <a:extLst>
              <a:ext uri="{FF2B5EF4-FFF2-40B4-BE49-F238E27FC236}">
                <a16:creationId xmlns:a16="http://schemas.microsoft.com/office/drawing/2014/main" id="{94DCB267-7950-476D-9BEC-9F7CD57D2DD6}"/>
              </a:ext>
            </a:extLst>
          </p:cNvPr>
          <p:cNvSpPr/>
          <p:nvPr/>
        </p:nvSpPr>
        <p:spPr bwMode="gray">
          <a:xfrm>
            <a:off x="7384810" y="5595344"/>
            <a:ext cx="2040521" cy="612648"/>
          </a:xfrm>
          <a:prstGeom prst="callout2">
            <a:avLst>
              <a:gd name="adj1" fmla="val 32890"/>
              <a:gd name="adj2" fmla="val -3400"/>
              <a:gd name="adj3" fmla="val 34461"/>
              <a:gd name="adj4" fmla="val -18461"/>
              <a:gd name="adj5" fmla="val -33611"/>
              <a:gd name="adj6" fmla="val -47565"/>
            </a:avLst>
          </a:prstGeom>
          <a:solidFill>
            <a:schemeClr val="bg1"/>
          </a:solidFill>
          <a:ln w="19050" algn="ctr">
            <a:solidFill>
              <a:schemeClr val="accent5"/>
            </a:solidFill>
            <a:miter lim="800000"/>
            <a:headEnd type="diamond" w="med" len="med"/>
            <a:tailEnd type="diamond" w="med" len="med"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dirty="0">
                <a:cs typeface="Arial" pitchFamily="34" charset="0"/>
              </a:rPr>
              <a:t>Планы развития </a:t>
            </a:r>
            <a:r>
              <a:rPr lang="en-US" sz="1600" dirty="0">
                <a:cs typeface="Arial" pitchFamily="34" charset="0"/>
              </a:rPr>
              <a:t>&amp; </a:t>
            </a:r>
            <a:r>
              <a:rPr lang="ru-RU" sz="1600" dirty="0">
                <a:cs typeface="Arial" pitchFamily="34" charset="0"/>
              </a:rPr>
              <a:t>Планы ротации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1" name="Выноска 2 (без границы) 73">
            <a:extLst>
              <a:ext uri="{FF2B5EF4-FFF2-40B4-BE49-F238E27FC236}">
                <a16:creationId xmlns:a16="http://schemas.microsoft.com/office/drawing/2014/main" id="{1EB64E6D-4EF9-42A5-90CE-C9EAF4C88891}"/>
              </a:ext>
            </a:extLst>
          </p:cNvPr>
          <p:cNvSpPr/>
          <p:nvPr/>
        </p:nvSpPr>
        <p:spPr bwMode="gray">
          <a:xfrm>
            <a:off x="8313754" y="3727841"/>
            <a:ext cx="3459146" cy="612648"/>
          </a:xfrm>
          <a:prstGeom prst="callout2">
            <a:avLst>
              <a:gd name="adj1" fmla="val 34461"/>
              <a:gd name="adj2" fmla="val -3400"/>
              <a:gd name="adj3" fmla="val 34461"/>
              <a:gd name="adj4" fmla="val -18461"/>
              <a:gd name="adj5" fmla="val 114071"/>
              <a:gd name="adj6" fmla="val -31109"/>
            </a:avLst>
          </a:prstGeom>
          <a:solidFill>
            <a:schemeClr val="bg1"/>
          </a:solidFill>
          <a:ln w="19050" algn="ctr">
            <a:solidFill>
              <a:schemeClr val="accent5"/>
            </a:solidFill>
            <a:miter lim="800000"/>
            <a:headEnd type="diamond" w="med" len="med"/>
            <a:tailEnd type="diamond" w="med" len="med"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dirty="0">
                <a:cs typeface="Arial" pitchFamily="34" charset="0"/>
              </a:rPr>
              <a:t>Оценка результативности // «Маркировка»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Выноска 2 (без границы) 74">
            <a:extLst>
              <a:ext uri="{FF2B5EF4-FFF2-40B4-BE49-F238E27FC236}">
                <a16:creationId xmlns:a16="http://schemas.microsoft.com/office/drawing/2014/main" id="{C2752C4C-7A3E-4B76-9C17-A11F87FAED40}"/>
              </a:ext>
            </a:extLst>
          </p:cNvPr>
          <p:cNvSpPr/>
          <p:nvPr/>
        </p:nvSpPr>
        <p:spPr bwMode="gray">
          <a:xfrm flipH="1">
            <a:off x="707305" y="5545658"/>
            <a:ext cx="3375104" cy="612648"/>
          </a:xfrm>
          <a:prstGeom prst="callout2">
            <a:avLst>
              <a:gd name="adj1" fmla="val 36032"/>
              <a:gd name="adj2" fmla="val -3400"/>
              <a:gd name="adj3" fmla="val 34461"/>
              <a:gd name="adj4" fmla="val -18461"/>
              <a:gd name="adj5" fmla="val -54036"/>
              <a:gd name="adj6" fmla="val -31900"/>
            </a:avLst>
          </a:prstGeom>
          <a:solidFill>
            <a:schemeClr val="bg1"/>
          </a:solidFill>
          <a:ln w="19050" algn="ctr">
            <a:solidFill>
              <a:schemeClr val="accent5"/>
            </a:solidFill>
            <a:miter lim="800000"/>
            <a:headEnd type="diamond" w="med" len="med"/>
            <a:tailEnd type="diamond" w="med" len="med"/>
          </a:ln>
        </p:spPr>
        <p:txBody>
          <a:bodyPr wrap="square" lIns="88900" tIns="8890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ru-RU" sz="1600" dirty="0">
                <a:cs typeface="Arial" pitchFamily="34" charset="0"/>
              </a:rPr>
              <a:t>Подбор внешних кандидатов </a:t>
            </a:r>
            <a:r>
              <a:rPr lang="en-US" sz="1600" dirty="0">
                <a:cs typeface="Arial" pitchFamily="34" charset="0"/>
              </a:rPr>
              <a:t>&amp; </a:t>
            </a:r>
            <a:r>
              <a:rPr lang="ru-RU" sz="1600" dirty="0">
                <a:cs typeface="Arial" pitchFamily="34" charset="0"/>
              </a:rPr>
              <a:t>Подготовка резервистов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Title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9100820" cy="599743"/>
          </a:xfrm>
        </p:spPr>
        <p:txBody>
          <a:bodyPr/>
          <a:lstStyle/>
          <a:p>
            <a:r>
              <a:rPr lang="ru-RU" sz="2400" b="1" dirty="0">
                <a:latin typeface="+mn-lt"/>
                <a:cs typeface="Arial" panose="020B0604020202020204" pitchFamily="34" charset="0"/>
              </a:rPr>
              <a:t>HR-диагностика – технология оценки эффективности практик управления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20">
            <a:extLst>
              <a:ext uri="{FF2B5EF4-FFF2-40B4-BE49-F238E27FC236}">
                <a16:creationId xmlns:a16="http://schemas.microsoft.com/office/drawing/2014/main" id="{49CA1C33-D8D3-4D91-E895-A6D56E406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700451"/>
            <a:ext cx="48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Директора департаментов</a:t>
            </a:r>
          </a:p>
        </p:txBody>
      </p:sp>
      <p:sp>
        <p:nvSpPr>
          <p:cNvPr id="5" name="Прямоугольник 21">
            <a:extLst>
              <a:ext uri="{FF2B5EF4-FFF2-40B4-BE49-F238E27FC236}">
                <a16:creationId xmlns:a16="http://schemas.microsoft.com/office/drawing/2014/main" id="{E46CC922-E976-CCE7-278C-8C6B47BA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771865"/>
            <a:ext cx="48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Цель 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HR-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диагностики</a:t>
            </a:r>
          </a:p>
        </p:txBody>
      </p:sp>
      <p:sp>
        <p:nvSpPr>
          <p:cNvPr id="6" name="Прямоугольник 22">
            <a:extLst>
              <a:ext uri="{FF2B5EF4-FFF2-40B4-BE49-F238E27FC236}">
                <a16:creationId xmlns:a16="http://schemas.microsoft.com/office/drawing/2014/main" id="{0CB0C199-36E6-9B5B-D289-E443DF8D4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2167176"/>
            <a:ext cx="482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Определить ключевые зоны развития 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 управлении подразделением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Подготовить рекомендации для высшего руководящего звена 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Повысить результативность управленческих решений директоров</a:t>
            </a:r>
          </a:p>
        </p:txBody>
      </p:sp>
      <p:sp>
        <p:nvSpPr>
          <p:cNvPr id="7" name="Прямоугольник 19">
            <a:extLst>
              <a:ext uri="{FF2B5EF4-FFF2-40B4-BE49-F238E27FC236}">
                <a16:creationId xmlns:a16="http://schemas.microsoft.com/office/drawing/2014/main" id="{7C2BCB27-C155-4212-25E4-79591CE57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250726"/>
            <a:ext cx="48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Респонденты</a:t>
            </a:r>
          </a:p>
        </p:txBody>
      </p:sp>
      <p:sp>
        <p:nvSpPr>
          <p:cNvPr id="10" name="Прямоугольник 46">
            <a:extLst>
              <a:ext uri="{FF2B5EF4-FFF2-40B4-BE49-F238E27FC236}">
                <a16:creationId xmlns:a16="http://schemas.microsoft.com/office/drawing/2014/main" id="{101868CB-8397-A985-F8CD-D86C6585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299" y="1771865"/>
            <a:ext cx="2576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Формат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проведения</a:t>
            </a:r>
          </a:p>
        </p:txBody>
      </p:sp>
      <p:sp>
        <p:nvSpPr>
          <p:cNvPr id="11" name="Прямоугольник 65">
            <a:extLst>
              <a:ext uri="{FF2B5EF4-FFF2-40B4-BE49-F238E27FC236}">
                <a16:creationId xmlns:a16="http://schemas.microsoft.com/office/drawing/2014/main" id="{B33E950B-1DF6-9541-711A-A0BB5BE79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299" y="2167176"/>
            <a:ext cx="495836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Анализ данных по кадровому составу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Индивидуальные глубинные интервью 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</a:b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c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директорами департаментов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(1,5-2 часа с каждым ДД)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Интервьюеры от команды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HR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: директор департамента, заместители директора департамента</a:t>
            </a:r>
          </a:p>
        </p:txBody>
      </p:sp>
      <p:sp>
        <p:nvSpPr>
          <p:cNvPr id="13" name="Прямоугольник 66">
            <a:extLst>
              <a:ext uri="{FF2B5EF4-FFF2-40B4-BE49-F238E27FC236}">
                <a16:creationId xmlns:a16="http://schemas.microsoft.com/office/drawing/2014/main" id="{BE9EAD94-18BF-3DA4-BB2C-D68A765DB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299" y="4250726"/>
            <a:ext cx="2637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Оцениваемые блоки</a:t>
            </a:r>
          </a:p>
        </p:txBody>
      </p:sp>
      <p:sp>
        <p:nvSpPr>
          <p:cNvPr id="14" name="Прямоугольник 68">
            <a:extLst>
              <a:ext uri="{FF2B5EF4-FFF2-40B4-BE49-F238E27FC236}">
                <a16:creationId xmlns:a16="http://schemas.microsoft.com/office/drawing/2014/main" id="{0075E999-2C16-64BB-E69A-F0C53383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299" y="4700451"/>
            <a:ext cx="4855343" cy="147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Управленческий контур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Качество кадрового состава (КС) / Преемственность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Климат в команде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Вовлеченность и культура</a:t>
            </a:r>
          </a:p>
          <a:p>
            <a:pPr marL="285750" marR="0" lvl="0" indent="-285750" algn="l" defTabSz="121917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Мотивация и развитие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475AAC6-ACE8-AC2B-2D43-EE135831A4F4}"/>
              </a:ext>
            </a:extLst>
          </p:cNvPr>
          <p:cNvCxnSpPr/>
          <p:nvPr/>
        </p:nvCxnSpPr>
        <p:spPr>
          <a:xfrm>
            <a:off x="495460" y="2127977"/>
            <a:ext cx="4938098" cy="1"/>
          </a:xfrm>
          <a:prstGeom prst="line">
            <a:avLst/>
          </a:prstGeom>
          <a:ln w="19050">
            <a:solidFill>
              <a:srgbClr val="00D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4D90BCC-C2CF-F4F8-0D4E-52344A3D5319}"/>
              </a:ext>
            </a:extLst>
          </p:cNvPr>
          <p:cNvCxnSpPr/>
          <p:nvPr/>
        </p:nvCxnSpPr>
        <p:spPr>
          <a:xfrm>
            <a:off x="6075315" y="2127977"/>
            <a:ext cx="5431908" cy="1"/>
          </a:xfrm>
          <a:prstGeom prst="line">
            <a:avLst/>
          </a:prstGeom>
          <a:ln w="19050">
            <a:solidFill>
              <a:srgbClr val="00D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0A98568-861A-5A52-B3FE-EFC7CEE8EFFF}"/>
              </a:ext>
            </a:extLst>
          </p:cNvPr>
          <p:cNvCxnSpPr/>
          <p:nvPr/>
        </p:nvCxnSpPr>
        <p:spPr>
          <a:xfrm>
            <a:off x="495460" y="4644864"/>
            <a:ext cx="4938098" cy="1"/>
          </a:xfrm>
          <a:prstGeom prst="line">
            <a:avLst/>
          </a:prstGeom>
          <a:ln w="19050">
            <a:solidFill>
              <a:srgbClr val="00D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892B578-305C-CC36-A82A-CF5B1AFC4447}"/>
              </a:ext>
            </a:extLst>
          </p:cNvPr>
          <p:cNvCxnSpPr/>
          <p:nvPr/>
        </p:nvCxnSpPr>
        <p:spPr>
          <a:xfrm>
            <a:off x="6075315" y="4644864"/>
            <a:ext cx="5431908" cy="1"/>
          </a:xfrm>
          <a:prstGeom prst="line">
            <a:avLst/>
          </a:prstGeom>
          <a:ln w="19050">
            <a:solidFill>
              <a:srgbClr val="00D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54F8B9E-4C1C-5C68-CB89-293958FB23EE}"/>
              </a:ext>
            </a:extLst>
          </p:cNvPr>
          <p:cNvSpPr txBox="1">
            <a:spLocks/>
          </p:cNvSpPr>
          <p:nvPr/>
        </p:nvSpPr>
        <p:spPr>
          <a:xfrm rot="648317">
            <a:off x="8683265" y="634912"/>
            <a:ext cx="3008895" cy="5612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72000" tIns="36000" rIns="72000" bIns="36000" rtlCol="0" anchor="b">
            <a:noAutofit/>
          </a:bodyPr>
          <a:lstStyle>
            <a:lvl1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2000" b="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219170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64657" rtl="0" eaLnBrk="1" latinLnBrk="0" hangingPunct="1"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ПРИМЕР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1885383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+mn-lt"/>
                <a:cs typeface="Arial" panose="020B0604020202020204" pitchFamily="34" charset="0"/>
              </a:rPr>
              <a:t>Методология: примеры вопросов 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D6C06-8712-ED15-6727-28B6820AC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D117BA2-B9F4-F37B-F6C8-9D7779EEF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06915"/>
              </p:ext>
            </p:extLst>
          </p:nvPr>
        </p:nvGraphicFramePr>
        <p:xfrm>
          <a:off x="469900" y="1729653"/>
          <a:ext cx="11252200" cy="46817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5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83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+mn-lt"/>
                        </a:rPr>
                        <a:t>Оцениваемый блок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+mn-lt"/>
                        </a:rPr>
                        <a:t>Содержание блока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955"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+mn-lt"/>
                        </a:rPr>
                        <a:t>Управленческий контур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Как происходит планирование и контроль выполнения работ / задач в подразделении?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Ведется ли регулярная работа по анализу эффективности (ретроспективы)?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249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+mn-lt"/>
                        </a:rPr>
                        <a:t>Качество кадрового состава / Преемственность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Как организована работа по управлению кадровым составом?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Существует ли резерв для руководящих позиций / ключевых сотрудников?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Как строится работа с ключевыми сотрудниками?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249"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+mn-lt"/>
                        </a:rPr>
                        <a:t>Мотивация и развитие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Как организована работа по развитию сотрудников?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Применяются ли индивидуальные подходы в мотивации сотрудников?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Внедрена ли система обмена опытом?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249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+mn-lt"/>
                        </a:rPr>
                        <a:t>Вовлеченность и культура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Происходит ли внедрение изменений по итогам исследования удовлетворенности?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Как чувствует себя руководитель в новой культуре? Есть ли готовность к изменениям?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249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+mn-lt"/>
                        </a:rPr>
                        <a:t>Климат в команде</a:t>
                      </a:r>
                    </a:p>
                  </a:txBody>
                  <a:tcPr marT="45694" marB="456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Как строится коммуникация внутри подразделения?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Внедрена ли культура поощрения / признания заслуг?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dirty="0">
                          <a:latin typeface="+mn-lt"/>
                        </a:rPr>
                        <a:t>Организована ли работа по формированию сплоченности коллектива?</a:t>
                      </a:r>
                    </a:p>
                  </a:txBody>
                  <a:tcPr marT="45694" marB="45694"/>
                </a:tc>
                <a:extLst>
                  <a:ext uri="{0D108BD9-81ED-4DB2-BD59-A6C34878D82A}">
                    <a16:rowId xmlns:a16="http://schemas.microsoft.com/office/drawing/2014/main" val="30134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7622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+mn-lt"/>
                <a:cs typeface="Arial" panose="020B0604020202020204" pitchFamily="34" charset="0"/>
              </a:rPr>
              <a:t>Пример результата: выдержка из персонального отчета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9D6C06-8712-ED15-6727-28B6820AC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5F8AA4E-837B-A536-19E8-68B3BC44909C}"/>
              </a:ext>
            </a:extLst>
          </p:cNvPr>
          <p:cNvGraphicFramePr>
            <a:graphicFrameLocks noGrp="1"/>
          </p:cNvGraphicFramePr>
          <p:nvPr/>
        </p:nvGraphicFramePr>
        <p:xfrm>
          <a:off x="2721933" y="1617031"/>
          <a:ext cx="9000167" cy="4983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1866">
                  <a:extLst>
                    <a:ext uri="{9D8B030D-6E8A-4147-A177-3AD203B41FA5}">
                      <a16:colId xmlns:a16="http://schemas.microsoft.com/office/drawing/2014/main" val="3887222443"/>
                    </a:ext>
                  </a:extLst>
                </a:gridCol>
                <a:gridCol w="5708301">
                  <a:extLst>
                    <a:ext uri="{9D8B030D-6E8A-4147-A177-3AD203B41FA5}">
                      <a16:colId xmlns:a16="http://schemas.microsoft.com/office/drawing/2014/main" val="1332823014"/>
                    </a:ext>
                  </a:extLst>
                </a:gridCol>
              </a:tblGrid>
              <a:tr h="1949129">
                <a:tc>
                  <a:txBody>
                    <a:bodyPr/>
                    <a:lstStyle/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Много времени руководитель тратит на разъяснения задач, обсуждения их важности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 нужности и т.д. Объем инвестиций руководителя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работу таких сотрудников представляется избыточным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 несет критические риски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для успешности всего подразделения.</a:t>
                      </a:r>
                    </a:p>
                  </a:txBody>
                  <a:tcPr marL="59336" marR="59336" marT="0" marB="0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Провести стратегическую сессию подразделения,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 обсуждением целей и задач подразделения, их связи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 стратегией СП РФ, обсуждением сильных и слабых стороны подразделения в части внутренней организации работы, процессов, компетенций сотрудников, взаимодействия с другим подразделениями и т.д. </a:t>
                      </a:r>
                    </a:p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Делегировать разъяснения на уровень ЗДД, устанавливать четкие промежуточные контрольные точки по задачам, четко оговаривать и фиксировать (например, в форме резюме в эл.почте) требования к результату и критерии качества.</a:t>
                      </a:r>
                    </a:p>
                  </a:txBody>
                  <a:tcPr marL="59336" marR="59336" marT="0" marB="0"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882322"/>
                  </a:ext>
                </a:extLst>
              </a:tr>
              <a:tr h="1930400">
                <a:tc>
                  <a:txBody>
                    <a:bodyPr/>
                    <a:lstStyle/>
                    <a:p>
                      <a:pPr marL="342900" marR="0" lvl="0" indent="-257175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Работа по обучению и развитию в подразделении почти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 ведется. Векторы развития сотрудников не определены. Результаты применения знаний на практике не анализируются.</a:t>
                      </a:r>
                    </a:p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Обмен опытом носит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 системный характер. Инициативы по обмену опытом со стороны сотрудников нет.</a:t>
                      </a:r>
                    </a:p>
                  </a:txBody>
                  <a:tcPr marL="59336" marR="59336" marT="0" marB="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Провести внутреннюю сессию по формированию скилл-матрицы подразделения, выявлению необходимых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 развитию компетенций.</a:t>
                      </a:r>
                    </a:p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Разработать квартальный план развития компетенций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 тематик по обмену опытом внутри подразделения. Определить инструменты закрепления полученных знаний (опросы сотрудников и руководителей, рабочие задания, мини-проекты и т.д.).</a:t>
                      </a:r>
                    </a:p>
                  </a:txBody>
                  <a:tcPr marL="59336" marR="59336" marT="0" marB="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515184"/>
                  </a:ext>
                </a:extLst>
              </a:tr>
              <a:tr h="1103647">
                <a:tc>
                  <a:txBody>
                    <a:bodyPr/>
                    <a:lstStyle/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Благодарность за работу высказывается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исключительных случаях,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кулуарном формате </a:t>
                      </a:r>
                      <a:b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(в присутствии руководителя).</a:t>
                      </a:r>
                    </a:p>
                  </a:txBody>
                  <a:tcPr marL="59336" marR="59336" marT="0" marB="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257175" hangingPunct="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kern="1200" dirty="0">
                          <a:solidFill>
                            <a:srgbClr val="03082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Искать поводы для поощрения достижений сотрудников, хорошо выполненной работы, даже рутинной. Благодарности и слова поддержки давать исключительно публично, на общих собраниях, в чате департамента. Мотивировать руководителей отделов делать то же самое, поддерживать их поведение своими комментариями.</a:t>
                      </a:r>
                    </a:p>
                  </a:txBody>
                  <a:tcPr marL="59336" marR="59336" marT="0" marB="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9694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797F1D-F2C5-4FEE-8C5B-699D39607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64" t="12924" r="36369" b="8480"/>
          <a:stretch/>
        </p:blipFill>
        <p:spPr>
          <a:xfrm>
            <a:off x="469901" y="1493943"/>
            <a:ext cx="1915806" cy="3504777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060F6569-65BC-0EDE-11CF-B975E323BB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96894" y="1553685"/>
            <a:ext cx="925039" cy="935392"/>
          </a:xfrm>
          <a:custGeom>
            <a:avLst/>
            <a:gdLst/>
            <a:ahLst/>
            <a:cxnLst>
              <a:cxn ang="0">
                <a:pos x="97" y="83"/>
              </a:cxn>
              <a:cxn ang="0">
                <a:pos x="60" y="46"/>
              </a:cxn>
              <a:cxn ang="0">
                <a:pos x="60" y="46"/>
              </a:cxn>
              <a:cxn ang="0">
                <a:pos x="64" y="32"/>
              </a:cxn>
              <a:cxn ang="0">
                <a:pos x="54" y="9"/>
              </a:cxn>
              <a:cxn ang="0">
                <a:pos x="32" y="0"/>
              </a:cxn>
              <a:cxn ang="0">
                <a:pos x="9" y="9"/>
              </a:cxn>
              <a:cxn ang="0">
                <a:pos x="0" y="32"/>
              </a:cxn>
              <a:cxn ang="0">
                <a:pos x="9" y="54"/>
              </a:cxn>
              <a:cxn ang="0">
                <a:pos x="32" y="64"/>
              </a:cxn>
              <a:cxn ang="0">
                <a:pos x="32" y="64"/>
              </a:cxn>
              <a:cxn ang="0">
                <a:pos x="46" y="60"/>
              </a:cxn>
              <a:cxn ang="0">
                <a:pos x="46" y="60"/>
              </a:cxn>
              <a:cxn ang="0">
                <a:pos x="83" y="97"/>
              </a:cxn>
              <a:cxn ang="0">
                <a:pos x="95" y="96"/>
              </a:cxn>
              <a:cxn ang="0">
                <a:pos x="96" y="95"/>
              </a:cxn>
              <a:cxn ang="0">
                <a:pos x="97" y="83"/>
              </a:cxn>
              <a:cxn ang="0">
                <a:pos x="32" y="55"/>
              </a:cxn>
              <a:cxn ang="0">
                <a:pos x="15" y="48"/>
              </a:cxn>
              <a:cxn ang="0">
                <a:pos x="9" y="32"/>
              </a:cxn>
              <a:cxn ang="0">
                <a:pos x="15" y="15"/>
              </a:cxn>
              <a:cxn ang="0">
                <a:pos x="32" y="9"/>
              </a:cxn>
              <a:cxn ang="0">
                <a:pos x="48" y="15"/>
              </a:cxn>
              <a:cxn ang="0">
                <a:pos x="55" y="32"/>
              </a:cxn>
              <a:cxn ang="0">
                <a:pos x="48" y="48"/>
              </a:cxn>
              <a:cxn ang="0">
                <a:pos x="32" y="55"/>
              </a:cxn>
            </a:cxnLst>
            <a:rect l="0" t="0" r="r" b="b"/>
            <a:pathLst>
              <a:path w="100" h="101">
                <a:moveTo>
                  <a:pt x="97" y="83"/>
                </a:moveTo>
                <a:cubicBezTo>
                  <a:pt x="60" y="46"/>
                  <a:pt x="60" y="46"/>
                  <a:pt x="60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2" y="42"/>
                  <a:pt x="64" y="37"/>
                  <a:pt x="64" y="32"/>
                </a:cubicBezTo>
                <a:cubicBezTo>
                  <a:pt x="64" y="24"/>
                  <a:pt x="60" y="15"/>
                  <a:pt x="54" y="9"/>
                </a:cubicBezTo>
                <a:cubicBezTo>
                  <a:pt x="48" y="3"/>
                  <a:pt x="40" y="0"/>
                  <a:pt x="32" y="0"/>
                </a:cubicBezTo>
                <a:cubicBezTo>
                  <a:pt x="23" y="0"/>
                  <a:pt x="15" y="3"/>
                  <a:pt x="9" y="9"/>
                </a:cubicBezTo>
                <a:cubicBezTo>
                  <a:pt x="3" y="15"/>
                  <a:pt x="0" y="24"/>
                  <a:pt x="0" y="32"/>
                </a:cubicBezTo>
                <a:cubicBezTo>
                  <a:pt x="0" y="40"/>
                  <a:pt x="3" y="48"/>
                  <a:pt x="9" y="54"/>
                </a:cubicBezTo>
                <a:cubicBezTo>
                  <a:pt x="15" y="61"/>
                  <a:pt x="23" y="64"/>
                  <a:pt x="32" y="64"/>
                </a:cubicBezTo>
                <a:cubicBezTo>
                  <a:pt x="32" y="64"/>
                  <a:pt x="32" y="64"/>
                  <a:pt x="32" y="64"/>
                </a:cubicBezTo>
                <a:cubicBezTo>
                  <a:pt x="36" y="64"/>
                  <a:pt x="41" y="63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83" y="97"/>
                  <a:pt x="83" y="97"/>
                  <a:pt x="83" y="97"/>
                </a:cubicBezTo>
                <a:cubicBezTo>
                  <a:pt x="86" y="101"/>
                  <a:pt x="91" y="99"/>
                  <a:pt x="95" y="96"/>
                </a:cubicBezTo>
                <a:cubicBezTo>
                  <a:pt x="96" y="95"/>
                  <a:pt x="96" y="95"/>
                  <a:pt x="96" y="95"/>
                </a:cubicBezTo>
                <a:cubicBezTo>
                  <a:pt x="99" y="91"/>
                  <a:pt x="100" y="86"/>
                  <a:pt x="97" y="83"/>
                </a:cubicBezTo>
                <a:close/>
                <a:moveTo>
                  <a:pt x="32" y="55"/>
                </a:moveTo>
                <a:cubicBezTo>
                  <a:pt x="26" y="55"/>
                  <a:pt x="20" y="52"/>
                  <a:pt x="15" y="48"/>
                </a:cubicBezTo>
                <a:cubicBezTo>
                  <a:pt x="11" y="43"/>
                  <a:pt x="9" y="38"/>
                  <a:pt x="9" y="32"/>
                </a:cubicBezTo>
                <a:cubicBezTo>
                  <a:pt x="9" y="26"/>
                  <a:pt x="11" y="20"/>
                  <a:pt x="15" y="15"/>
                </a:cubicBezTo>
                <a:cubicBezTo>
                  <a:pt x="20" y="11"/>
                  <a:pt x="26" y="9"/>
                  <a:pt x="32" y="9"/>
                </a:cubicBezTo>
                <a:cubicBezTo>
                  <a:pt x="37" y="9"/>
                  <a:pt x="43" y="11"/>
                  <a:pt x="48" y="15"/>
                </a:cubicBezTo>
                <a:cubicBezTo>
                  <a:pt x="52" y="20"/>
                  <a:pt x="55" y="26"/>
                  <a:pt x="55" y="32"/>
                </a:cubicBezTo>
                <a:cubicBezTo>
                  <a:pt x="55" y="38"/>
                  <a:pt x="52" y="43"/>
                  <a:pt x="48" y="48"/>
                </a:cubicBezTo>
                <a:cubicBezTo>
                  <a:pt x="43" y="52"/>
                  <a:pt x="37" y="55"/>
                  <a:pt x="32" y="5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869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83A19-C9E9-07EA-89D3-0E04CDC7C834}"/>
              </a:ext>
            </a:extLst>
          </p:cNvPr>
          <p:cNvSpPr txBox="1"/>
          <p:nvPr/>
        </p:nvSpPr>
        <p:spPr>
          <a:xfrm>
            <a:off x="6088709" y="1224243"/>
            <a:ext cx="430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Рекомендации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61690D8-1A44-B554-32DB-6C7E487D690D}"/>
              </a:ext>
            </a:extLst>
          </p:cNvPr>
          <p:cNvCxnSpPr/>
          <p:nvPr/>
        </p:nvCxnSpPr>
        <p:spPr>
          <a:xfrm>
            <a:off x="2879224" y="1596126"/>
            <a:ext cx="3066170" cy="1"/>
          </a:xfrm>
          <a:prstGeom prst="line">
            <a:avLst/>
          </a:prstGeom>
          <a:ln w="19050">
            <a:solidFill>
              <a:srgbClr val="00D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7BBCCFA-89D6-C16D-E736-356292AE441D}"/>
              </a:ext>
            </a:extLst>
          </p:cNvPr>
          <p:cNvCxnSpPr/>
          <p:nvPr/>
        </p:nvCxnSpPr>
        <p:spPr>
          <a:xfrm>
            <a:off x="6176915" y="1596126"/>
            <a:ext cx="5431908" cy="1"/>
          </a:xfrm>
          <a:prstGeom prst="line">
            <a:avLst/>
          </a:prstGeom>
          <a:ln w="19050">
            <a:solidFill>
              <a:srgbClr val="00D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0F7B24-69C4-0B0D-45E6-D2CEBB84B1D7}"/>
              </a:ext>
            </a:extLst>
          </p:cNvPr>
          <p:cNvSpPr txBox="1"/>
          <p:nvPr/>
        </p:nvSpPr>
        <p:spPr>
          <a:xfrm>
            <a:off x="2879224" y="1224243"/>
            <a:ext cx="430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04897857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5"/>
          <p:cNvSpPr>
            <a:spLocks noGrp="1"/>
          </p:cNvSpPr>
          <p:nvPr>
            <p:ph type="body" sz="quarter" idx="13"/>
          </p:nvPr>
        </p:nvSpPr>
        <p:spPr>
          <a:xfrm>
            <a:off x="469900" y="736689"/>
            <a:ext cx="11252200" cy="757254"/>
          </a:xfrm>
        </p:spPr>
        <p:txBody>
          <a:bodyPr/>
          <a:lstStyle/>
          <a:p>
            <a:r>
              <a:rPr lang="ru-RU" sz="1800" dirty="0"/>
              <a:t>…результативность и эффективность деятельности обеспечивается тогда и только тогда, когда грамотный руководитель поддерживается ресурсом квалифицированных исполнителей</a:t>
            </a:r>
          </a:p>
        </p:txBody>
      </p:sp>
      <p:sp>
        <p:nvSpPr>
          <p:cNvPr id="828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Качество руководителей – приоритет, </a:t>
            </a:r>
            <a:r>
              <a:rPr lang="ru-RU" sz="2400" b="1"/>
              <a:t>однако…</a:t>
            </a:r>
            <a:endParaRPr lang="en-US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189" y="4140432"/>
            <a:ext cx="3833505" cy="220060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Направления подготовки руководителей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Базовые управленческие компетенции:</a:t>
            </a:r>
          </a:p>
          <a:p>
            <a:pPr marL="89533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3565A"/>
                </a:solidFill>
                <a:latin typeface="Verdana"/>
                <a:cs typeface="Arial" panose="020B0604020202020204" pitchFamily="34" charset="0"/>
              </a:rPr>
              <a:t>Контур управления задачами</a:t>
            </a:r>
          </a:p>
          <a:p>
            <a:pPr marL="895335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Контур управления командой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Управление проектами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Управление процессами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AA91DF7-E9AD-91E9-9983-793B91557BA1}"/>
              </a:ext>
            </a:extLst>
          </p:cNvPr>
          <p:cNvGrpSpPr/>
          <p:nvPr/>
        </p:nvGrpSpPr>
        <p:grpSpPr>
          <a:xfrm>
            <a:off x="3359872" y="2543380"/>
            <a:ext cx="4440053" cy="3522673"/>
            <a:chOff x="2801072" y="2075487"/>
            <a:chExt cx="4440053" cy="3522673"/>
          </a:xfrm>
        </p:grpSpPr>
        <p:sp>
          <p:nvSpPr>
            <p:cNvPr id="36" name="TextBox 35"/>
            <p:cNvSpPr txBox="1"/>
            <p:nvPr/>
          </p:nvSpPr>
          <p:spPr>
            <a:xfrm>
              <a:off x="2831373" y="3136749"/>
              <a:ext cx="2451521" cy="3497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Управление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9F2C0625-33A8-B35D-5857-4F174110DA42}"/>
                </a:ext>
              </a:extLst>
            </p:cNvPr>
            <p:cNvGrpSpPr/>
            <p:nvPr/>
          </p:nvGrpSpPr>
          <p:grpSpPr>
            <a:xfrm>
              <a:off x="2801072" y="2075487"/>
              <a:ext cx="4395646" cy="3522673"/>
              <a:chOff x="2801072" y="2075487"/>
              <a:chExt cx="4613168" cy="3696995"/>
            </a:xfrm>
          </p:grpSpPr>
          <p:sp>
            <p:nvSpPr>
              <p:cNvPr id="47" name="Овал 46"/>
              <p:cNvSpPr/>
              <p:nvPr/>
            </p:nvSpPr>
            <p:spPr bwMode="gray">
              <a:xfrm>
                <a:off x="2801072" y="2075487"/>
                <a:ext cx="2707025" cy="2707025"/>
              </a:xfrm>
              <a:prstGeom prst="ellipse">
                <a:avLst/>
              </a:prstGeom>
              <a:noFill/>
              <a:ln w="6350" algn="ctr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8" name="Овал 47"/>
              <p:cNvSpPr/>
              <p:nvPr/>
            </p:nvSpPr>
            <p:spPr bwMode="gray">
              <a:xfrm>
                <a:off x="4707215" y="3065457"/>
                <a:ext cx="2707025" cy="2707025"/>
              </a:xfrm>
              <a:prstGeom prst="ellipse">
                <a:avLst/>
              </a:prstGeom>
              <a:solidFill>
                <a:schemeClr val="accent5"/>
              </a:solidFill>
              <a:ln w="6350" algn="ctr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ru-RU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572929" y="4133618"/>
              <a:ext cx="2668196" cy="349702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Реализация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844332" y="2214125"/>
            <a:ext cx="3814479" cy="3508653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97A9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Направления базовой подготовки профессионалов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Искусство работы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MS Office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Понятный язык в письменной коммуникации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Этика делового письма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Навыки устной коммуникации и публичных выступлений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Эффективная работа с информацией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Навыки аналитической работы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Процессное мышление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Навыки работы в проектах</a:t>
            </a:r>
          </a:p>
        </p:txBody>
      </p:sp>
    </p:spTree>
    <p:extLst>
      <p:ext uri="{BB962C8B-B14F-4D97-AF65-F5344CB8AC3E}">
        <p14:creationId xmlns:p14="http://schemas.microsoft.com/office/powerpoint/2010/main" val="12224308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6D38F3A-24BD-4C70-9E4E-1B892450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79" y="255379"/>
            <a:ext cx="11150573" cy="514942"/>
          </a:xfrm>
        </p:spPr>
        <p:txBody>
          <a:bodyPr/>
          <a:lstStyle/>
          <a:p>
            <a:r>
              <a:rPr lang="ru-RU" altLang="ru-RU" sz="1983" dirty="0"/>
              <a:t>Для обеспечения максимальной результативности должна быть создана поддерживающая организационная среда</a:t>
            </a:r>
            <a:endParaRPr lang="ru-RU" sz="1983" dirty="0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4121DC2-521C-467E-ACF4-B98F24719177}"/>
              </a:ext>
            </a:extLst>
          </p:cNvPr>
          <p:cNvGrpSpPr/>
          <p:nvPr/>
        </p:nvGrpSpPr>
        <p:grpSpPr>
          <a:xfrm>
            <a:off x="5340558" y="953509"/>
            <a:ext cx="5728771" cy="6472754"/>
            <a:chOff x="6464300" y="441298"/>
            <a:chExt cx="6934200" cy="7834729"/>
          </a:xfrm>
        </p:grpSpPr>
        <p:grpSp>
          <p:nvGrpSpPr>
            <p:cNvPr id="4" name="Group 25">
              <a:extLst>
                <a:ext uri="{FF2B5EF4-FFF2-40B4-BE49-F238E27FC236}">
                  <a16:creationId xmlns:a16="http://schemas.microsoft.com/office/drawing/2014/main" id="{A7C875AD-6778-4157-9ACE-D569B2D7B8DB}"/>
                </a:ext>
              </a:extLst>
            </p:cNvPr>
            <p:cNvGrpSpPr/>
            <p:nvPr/>
          </p:nvGrpSpPr>
          <p:grpSpPr>
            <a:xfrm>
              <a:off x="8651243" y="3061943"/>
              <a:ext cx="2511513" cy="5214084"/>
              <a:chOff x="3791079" y="2327353"/>
              <a:chExt cx="1886391" cy="3916285"/>
            </a:xfrm>
            <a:solidFill>
              <a:schemeClr val="tx2"/>
            </a:solidFill>
          </p:grpSpPr>
          <p:sp>
            <p:nvSpPr>
              <p:cNvPr id="5" name="Isosceles Triangle 9">
                <a:extLst>
                  <a:ext uri="{FF2B5EF4-FFF2-40B4-BE49-F238E27FC236}">
                    <a16:creationId xmlns:a16="http://schemas.microsoft.com/office/drawing/2014/main" id="{631AE3A2-D994-433A-9DC8-0450C7ED2829}"/>
                  </a:ext>
                </a:extLst>
              </p:cNvPr>
              <p:cNvSpPr/>
              <p:nvPr/>
            </p:nvSpPr>
            <p:spPr>
              <a:xfrm rot="16570907">
                <a:off x="4117494" y="3198057"/>
                <a:ext cx="301791" cy="931740"/>
              </a:xfrm>
              <a:custGeom>
                <a:avLst/>
                <a:gdLst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91" h="931740">
                    <a:moveTo>
                      <a:pt x="0" y="931740"/>
                    </a:moveTo>
                    <a:cubicBezTo>
                      <a:pt x="122153" y="644020"/>
                      <a:pt x="168107" y="440120"/>
                      <a:pt x="137860" y="0"/>
                    </a:cubicBezTo>
                    <a:cubicBezTo>
                      <a:pt x="351453" y="310580"/>
                      <a:pt x="305967" y="689740"/>
                      <a:pt x="275720" y="931740"/>
                    </a:cubicBezTo>
                    <a:lnTo>
                      <a:pt x="0" y="93174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742" tIns="29742" rIns="29742" bIns="29742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Isosceles Triangle 9">
                <a:extLst>
                  <a:ext uri="{FF2B5EF4-FFF2-40B4-BE49-F238E27FC236}">
                    <a16:creationId xmlns:a16="http://schemas.microsoft.com/office/drawing/2014/main" id="{FB45DEC1-0EF9-4600-A352-DCD503472A35}"/>
                  </a:ext>
                </a:extLst>
              </p:cNvPr>
              <p:cNvSpPr/>
              <p:nvPr/>
            </p:nvSpPr>
            <p:spPr>
              <a:xfrm rot="3443184">
                <a:off x="5060704" y="3070148"/>
                <a:ext cx="301791" cy="931740"/>
              </a:xfrm>
              <a:custGeom>
                <a:avLst/>
                <a:gdLst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91" h="931740">
                    <a:moveTo>
                      <a:pt x="0" y="931740"/>
                    </a:moveTo>
                    <a:cubicBezTo>
                      <a:pt x="122153" y="644020"/>
                      <a:pt x="168107" y="440120"/>
                      <a:pt x="137860" y="0"/>
                    </a:cubicBezTo>
                    <a:cubicBezTo>
                      <a:pt x="351453" y="310580"/>
                      <a:pt x="305967" y="689740"/>
                      <a:pt x="275720" y="931740"/>
                    </a:cubicBezTo>
                    <a:lnTo>
                      <a:pt x="0" y="93174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742" tIns="29742" rIns="29742" bIns="29742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Isosceles Triangle 9">
                <a:extLst>
                  <a:ext uri="{FF2B5EF4-FFF2-40B4-BE49-F238E27FC236}">
                    <a16:creationId xmlns:a16="http://schemas.microsoft.com/office/drawing/2014/main" id="{7510E136-9826-4549-8DD2-BB665661D9F3}"/>
                  </a:ext>
                </a:extLst>
              </p:cNvPr>
              <p:cNvSpPr/>
              <p:nvPr/>
            </p:nvSpPr>
            <p:spPr>
              <a:xfrm rot="2891513">
                <a:off x="4807007" y="2401867"/>
                <a:ext cx="175131" cy="614285"/>
              </a:xfrm>
              <a:custGeom>
                <a:avLst/>
                <a:gdLst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298496"/>
                  <a:gd name="connsiteY0" fmla="*/ 931740 h 1046998"/>
                  <a:gd name="connsiteX1" fmla="*/ 137860 w 298496"/>
                  <a:gd name="connsiteY1" fmla="*/ 0 h 1046998"/>
                  <a:gd name="connsiteX2" fmla="*/ 270650 w 298496"/>
                  <a:gd name="connsiteY2" fmla="*/ 1046997 h 1046998"/>
                  <a:gd name="connsiteX3" fmla="*/ 0 w 298496"/>
                  <a:gd name="connsiteY3" fmla="*/ 931740 h 104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8496" h="1046998">
                    <a:moveTo>
                      <a:pt x="0" y="931740"/>
                    </a:moveTo>
                    <a:cubicBezTo>
                      <a:pt x="122153" y="644020"/>
                      <a:pt x="168107" y="440120"/>
                      <a:pt x="137860" y="0"/>
                    </a:cubicBezTo>
                    <a:cubicBezTo>
                      <a:pt x="351453" y="310580"/>
                      <a:pt x="300897" y="804997"/>
                      <a:pt x="270650" y="1046997"/>
                    </a:cubicBezTo>
                    <a:lnTo>
                      <a:pt x="0" y="93174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742" tIns="29742" rIns="29742" bIns="29742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Isosceles Triangle 9">
                <a:extLst>
                  <a:ext uri="{FF2B5EF4-FFF2-40B4-BE49-F238E27FC236}">
                    <a16:creationId xmlns:a16="http://schemas.microsoft.com/office/drawing/2014/main" id="{13ED8DEC-0105-492A-9D15-31F82FBF5926}"/>
                  </a:ext>
                </a:extLst>
              </p:cNvPr>
              <p:cNvSpPr/>
              <p:nvPr/>
            </p:nvSpPr>
            <p:spPr>
              <a:xfrm rot="7286374" flipV="1">
                <a:off x="4383855" y="2453287"/>
                <a:ext cx="174792" cy="575221"/>
              </a:xfrm>
              <a:custGeom>
                <a:avLst/>
                <a:gdLst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297919"/>
                  <a:gd name="connsiteY0" fmla="*/ 931740 h 980416"/>
                  <a:gd name="connsiteX1" fmla="*/ 137860 w 297919"/>
                  <a:gd name="connsiteY1" fmla="*/ 0 h 980416"/>
                  <a:gd name="connsiteX2" fmla="*/ 269746 w 297919"/>
                  <a:gd name="connsiteY2" fmla="*/ 980416 h 980416"/>
                  <a:gd name="connsiteX3" fmla="*/ 0 w 297919"/>
                  <a:gd name="connsiteY3" fmla="*/ 931740 h 980416"/>
                  <a:gd name="connsiteX0" fmla="*/ 0 w 297919"/>
                  <a:gd name="connsiteY0" fmla="*/ 931740 h 980416"/>
                  <a:gd name="connsiteX1" fmla="*/ 137860 w 297919"/>
                  <a:gd name="connsiteY1" fmla="*/ 0 h 980416"/>
                  <a:gd name="connsiteX2" fmla="*/ 269746 w 297919"/>
                  <a:gd name="connsiteY2" fmla="*/ 980416 h 980416"/>
                  <a:gd name="connsiteX3" fmla="*/ 0 w 297919"/>
                  <a:gd name="connsiteY3" fmla="*/ 931740 h 98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919" h="980416">
                    <a:moveTo>
                      <a:pt x="0" y="931740"/>
                    </a:moveTo>
                    <a:cubicBezTo>
                      <a:pt x="122153" y="644020"/>
                      <a:pt x="168107" y="440120"/>
                      <a:pt x="137860" y="0"/>
                    </a:cubicBezTo>
                    <a:cubicBezTo>
                      <a:pt x="351453" y="310580"/>
                      <a:pt x="299993" y="738416"/>
                      <a:pt x="269746" y="980416"/>
                    </a:cubicBezTo>
                    <a:lnTo>
                      <a:pt x="0" y="93174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742" tIns="29742" rIns="29742" bIns="29742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Isosceles Triangle 9">
                <a:extLst>
                  <a:ext uri="{FF2B5EF4-FFF2-40B4-BE49-F238E27FC236}">
                    <a16:creationId xmlns:a16="http://schemas.microsoft.com/office/drawing/2014/main" id="{96BD587F-37DB-41E9-BE4C-AAB33FF917E9}"/>
                  </a:ext>
                </a:extLst>
              </p:cNvPr>
              <p:cNvSpPr/>
              <p:nvPr/>
            </p:nvSpPr>
            <p:spPr>
              <a:xfrm rot="3443184">
                <a:off x="5053400" y="4175048"/>
                <a:ext cx="301791" cy="931740"/>
              </a:xfrm>
              <a:custGeom>
                <a:avLst/>
                <a:gdLst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91" h="931740">
                    <a:moveTo>
                      <a:pt x="0" y="931740"/>
                    </a:moveTo>
                    <a:cubicBezTo>
                      <a:pt x="122153" y="644020"/>
                      <a:pt x="168107" y="440120"/>
                      <a:pt x="137860" y="0"/>
                    </a:cubicBezTo>
                    <a:cubicBezTo>
                      <a:pt x="351453" y="310580"/>
                      <a:pt x="305967" y="689740"/>
                      <a:pt x="275720" y="931740"/>
                    </a:cubicBezTo>
                    <a:lnTo>
                      <a:pt x="0" y="93174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742" tIns="29742" rIns="29742" bIns="29742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CCC45A0D-5F78-40BE-AC35-B75308B7DD34}"/>
                  </a:ext>
                </a:extLst>
              </p:cNvPr>
              <p:cNvSpPr/>
              <p:nvPr/>
            </p:nvSpPr>
            <p:spPr>
              <a:xfrm rot="16570907">
                <a:off x="4106053" y="4302957"/>
                <a:ext cx="301791" cy="931740"/>
              </a:xfrm>
              <a:custGeom>
                <a:avLst/>
                <a:gdLst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275720"/>
                  <a:gd name="connsiteY0" fmla="*/ 931740 h 931740"/>
                  <a:gd name="connsiteX1" fmla="*/ 137860 w 275720"/>
                  <a:gd name="connsiteY1" fmla="*/ 0 h 931740"/>
                  <a:gd name="connsiteX2" fmla="*/ 275720 w 275720"/>
                  <a:gd name="connsiteY2" fmla="*/ 931740 h 931740"/>
                  <a:gd name="connsiteX3" fmla="*/ 0 w 275720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  <a:gd name="connsiteX0" fmla="*/ 0 w 301791"/>
                  <a:gd name="connsiteY0" fmla="*/ 931740 h 931740"/>
                  <a:gd name="connsiteX1" fmla="*/ 137860 w 301791"/>
                  <a:gd name="connsiteY1" fmla="*/ 0 h 931740"/>
                  <a:gd name="connsiteX2" fmla="*/ 275720 w 301791"/>
                  <a:gd name="connsiteY2" fmla="*/ 931740 h 931740"/>
                  <a:gd name="connsiteX3" fmla="*/ 0 w 301791"/>
                  <a:gd name="connsiteY3" fmla="*/ 931740 h 93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91" h="931740">
                    <a:moveTo>
                      <a:pt x="0" y="931740"/>
                    </a:moveTo>
                    <a:cubicBezTo>
                      <a:pt x="122153" y="644020"/>
                      <a:pt x="168107" y="440120"/>
                      <a:pt x="137860" y="0"/>
                    </a:cubicBezTo>
                    <a:cubicBezTo>
                      <a:pt x="351453" y="310580"/>
                      <a:pt x="305967" y="689740"/>
                      <a:pt x="275720" y="931740"/>
                    </a:cubicBezTo>
                    <a:lnTo>
                      <a:pt x="0" y="93174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742" tIns="29742" rIns="29742" bIns="29742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Isosceles Triangle 7">
                <a:extLst>
                  <a:ext uri="{FF2B5EF4-FFF2-40B4-BE49-F238E27FC236}">
                    <a16:creationId xmlns:a16="http://schemas.microsoft.com/office/drawing/2014/main" id="{6092EA2D-030F-4093-8BC0-CE23699FBC22}"/>
                  </a:ext>
                </a:extLst>
              </p:cNvPr>
              <p:cNvSpPr/>
              <p:nvPr/>
            </p:nvSpPr>
            <p:spPr>
              <a:xfrm>
                <a:off x="4387335" y="2327353"/>
                <a:ext cx="642305" cy="3916285"/>
              </a:xfrm>
              <a:custGeom>
                <a:avLst/>
                <a:gdLst>
                  <a:gd name="connsiteX0" fmla="*/ 0 w 571817"/>
                  <a:gd name="connsiteY0" fmla="*/ 3832225 h 3832225"/>
                  <a:gd name="connsiteX1" fmla="*/ 285909 w 571817"/>
                  <a:gd name="connsiteY1" fmla="*/ 0 h 3832225"/>
                  <a:gd name="connsiteX2" fmla="*/ 571817 w 571817"/>
                  <a:gd name="connsiteY2" fmla="*/ 3832225 h 3832225"/>
                  <a:gd name="connsiteX3" fmla="*/ 0 w 571817"/>
                  <a:gd name="connsiteY3" fmla="*/ 3832225 h 3832225"/>
                  <a:gd name="connsiteX0" fmla="*/ 0 w 571817"/>
                  <a:gd name="connsiteY0" fmla="*/ 4152265 h 4152265"/>
                  <a:gd name="connsiteX1" fmla="*/ 316389 w 571817"/>
                  <a:gd name="connsiteY1" fmla="*/ 0 h 4152265"/>
                  <a:gd name="connsiteX2" fmla="*/ 571817 w 571817"/>
                  <a:gd name="connsiteY2" fmla="*/ 4152265 h 4152265"/>
                  <a:gd name="connsiteX3" fmla="*/ 0 w 571817"/>
                  <a:gd name="connsiteY3" fmla="*/ 4152265 h 4152265"/>
                  <a:gd name="connsiteX0" fmla="*/ 0 w 571817"/>
                  <a:gd name="connsiteY0" fmla="*/ 4266565 h 4266565"/>
                  <a:gd name="connsiteX1" fmla="*/ 202089 w 571817"/>
                  <a:gd name="connsiteY1" fmla="*/ 0 h 4266565"/>
                  <a:gd name="connsiteX2" fmla="*/ 571817 w 571817"/>
                  <a:gd name="connsiteY2" fmla="*/ 4266565 h 4266565"/>
                  <a:gd name="connsiteX3" fmla="*/ 0 w 571817"/>
                  <a:gd name="connsiteY3" fmla="*/ 4266565 h 4266565"/>
                  <a:gd name="connsiteX0" fmla="*/ 0 w 618752"/>
                  <a:gd name="connsiteY0" fmla="*/ 4266565 h 4266565"/>
                  <a:gd name="connsiteX1" fmla="*/ 202089 w 618752"/>
                  <a:gd name="connsiteY1" fmla="*/ 0 h 4266565"/>
                  <a:gd name="connsiteX2" fmla="*/ 571817 w 618752"/>
                  <a:gd name="connsiteY2" fmla="*/ 4266565 h 4266565"/>
                  <a:gd name="connsiteX3" fmla="*/ 0 w 618752"/>
                  <a:gd name="connsiteY3" fmla="*/ 4266565 h 4266565"/>
                  <a:gd name="connsiteX0" fmla="*/ 0 w 642305"/>
                  <a:gd name="connsiteY0" fmla="*/ 4266565 h 4266565"/>
                  <a:gd name="connsiteX1" fmla="*/ 202089 w 642305"/>
                  <a:gd name="connsiteY1" fmla="*/ 0 h 4266565"/>
                  <a:gd name="connsiteX2" fmla="*/ 571817 w 642305"/>
                  <a:gd name="connsiteY2" fmla="*/ 4266565 h 4266565"/>
                  <a:gd name="connsiteX3" fmla="*/ 0 w 642305"/>
                  <a:gd name="connsiteY3" fmla="*/ 4266565 h 4266565"/>
                  <a:gd name="connsiteX0" fmla="*/ 0 w 642305"/>
                  <a:gd name="connsiteY0" fmla="*/ 4266565 h 4266565"/>
                  <a:gd name="connsiteX1" fmla="*/ 202089 w 642305"/>
                  <a:gd name="connsiteY1" fmla="*/ 0 h 4266565"/>
                  <a:gd name="connsiteX2" fmla="*/ 571817 w 642305"/>
                  <a:gd name="connsiteY2" fmla="*/ 4266565 h 4266565"/>
                  <a:gd name="connsiteX3" fmla="*/ 0 w 642305"/>
                  <a:gd name="connsiteY3" fmla="*/ 4266565 h 4266565"/>
                  <a:gd name="connsiteX0" fmla="*/ 0 w 642305"/>
                  <a:gd name="connsiteY0" fmla="*/ 4266565 h 4266565"/>
                  <a:gd name="connsiteX1" fmla="*/ 202089 w 642305"/>
                  <a:gd name="connsiteY1" fmla="*/ 0 h 4266565"/>
                  <a:gd name="connsiteX2" fmla="*/ 571817 w 642305"/>
                  <a:gd name="connsiteY2" fmla="*/ 4266565 h 4266565"/>
                  <a:gd name="connsiteX3" fmla="*/ 0 w 642305"/>
                  <a:gd name="connsiteY3" fmla="*/ 4266565 h 426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305" h="4266565">
                    <a:moveTo>
                      <a:pt x="0" y="4266565"/>
                    </a:moveTo>
                    <a:cubicBezTo>
                      <a:pt x="326443" y="3126317"/>
                      <a:pt x="416666" y="1498388"/>
                      <a:pt x="202089" y="0"/>
                    </a:cubicBezTo>
                    <a:cubicBezTo>
                      <a:pt x="546312" y="1437428"/>
                      <a:pt x="760994" y="2730077"/>
                      <a:pt x="571817" y="4266565"/>
                    </a:cubicBezTo>
                    <a:lnTo>
                      <a:pt x="0" y="4266565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9742" tIns="29742" rIns="29742" bIns="29742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33">
              <a:extLst>
                <a:ext uri="{FF2B5EF4-FFF2-40B4-BE49-F238E27FC236}">
                  <a16:creationId xmlns:a16="http://schemas.microsoft.com/office/drawing/2014/main" id="{F84ACE75-3591-44ED-B199-2F48D77DD4CE}"/>
                </a:ext>
              </a:extLst>
            </p:cNvPr>
            <p:cNvSpPr/>
            <p:nvPr/>
          </p:nvSpPr>
          <p:spPr>
            <a:xfrm>
              <a:off x="6464300" y="5289781"/>
              <a:ext cx="2581929" cy="2581929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44" tIns="75544" rIns="75544" bIns="75544" rtlCol="0" anchor="ctr">
              <a:no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52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34">
              <a:extLst>
                <a:ext uri="{FF2B5EF4-FFF2-40B4-BE49-F238E27FC236}">
                  <a16:creationId xmlns:a16="http://schemas.microsoft.com/office/drawing/2014/main" id="{61B115B4-B1AA-4DD0-A2D9-54301DC03160}"/>
                </a:ext>
              </a:extLst>
            </p:cNvPr>
            <p:cNvSpPr/>
            <p:nvPr/>
          </p:nvSpPr>
          <p:spPr>
            <a:xfrm>
              <a:off x="10816571" y="4508604"/>
              <a:ext cx="2581929" cy="2581929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44" tIns="75544" rIns="75544" bIns="75544" rtlCol="0" anchor="ctr">
              <a:no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52" b="0" i="0" u="none" strike="noStrike" kern="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45">
              <a:extLst>
                <a:ext uri="{FF2B5EF4-FFF2-40B4-BE49-F238E27FC236}">
                  <a16:creationId xmlns:a16="http://schemas.microsoft.com/office/drawing/2014/main" id="{02C0063F-130B-42C0-BE7D-CBCBCC9EBFB7}"/>
                </a:ext>
              </a:extLst>
            </p:cNvPr>
            <p:cNvSpPr/>
            <p:nvPr/>
          </p:nvSpPr>
          <p:spPr>
            <a:xfrm>
              <a:off x="10399156" y="2673403"/>
              <a:ext cx="2335986" cy="2335986"/>
            </a:xfrm>
            <a:prstGeom prst="ellipse">
              <a:avLst/>
            </a:prstGeom>
            <a:solidFill>
              <a:srgbClr val="F65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44" tIns="75544" rIns="75544" bIns="75544" rtlCol="0" anchor="ctr">
              <a:no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52" b="0" i="0" u="none" strike="noStrike" kern="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46">
              <a:extLst>
                <a:ext uri="{FF2B5EF4-FFF2-40B4-BE49-F238E27FC236}">
                  <a16:creationId xmlns:a16="http://schemas.microsoft.com/office/drawing/2014/main" id="{71F1C590-845D-4252-8A85-DC5A6C57F69F}"/>
                </a:ext>
              </a:extLst>
            </p:cNvPr>
            <p:cNvSpPr/>
            <p:nvPr/>
          </p:nvSpPr>
          <p:spPr>
            <a:xfrm>
              <a:off x="7109103" y="3340612"/>
              <a:ext cx="2335986" cy="2335986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44" tIns="75544" rIns="75544" bIns="75544" rtlCol="0" anchor="ctr">
              <a:no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52" b="0" i="0" u="none" strike="noStrike" kern="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59">
              <a:extLst>
                <a:ext uri="{FF2B5EF4-FFF2-40B4-BE49-F238E27FC236}">
                  <a16:creationId xmlns:a16="http://schemas.microsoft.com/office/drawing/2014/main" id="{24A1A070-1107-4513-ABF1-FCECE09B1D82}"/>
                </a:ext>
              </a:extLst>
            </p:cNvPr>
            <p:cNvSpPr/>
            <p:nvPr/>
          </p:nvSpPr>
          <p:spPr>
            <a:xfrm>
              <a:off x="7850121" y="1722810"/>
              <a:ext cx="1901183" cy="1901183"/>
            </a:xfrm>
            <a:prstGeom prst="ellipse">
              <a:avLst/>
            </a:prstGeom>
            <a:solidFill>
              <a:srgbClr val="62B5E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44" tIns="75544" rIns="75544" bIns="75544" rtlCol="0" anchor="ctr">
              <a:no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52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62">
              <a:extLst>
                <a:ext uri="{FF2B5EF4-FFF2-40B4-BE49-F238E27FC236}">
                  <a16:creationId xmlns:a16="http://schemas.microsoft.com/office/drawing/2014/main" id="{17D258E9-ED97-47D7-B558-C7F067AE1511}"/>
                </a:ext>
              </a:extLst>
            </p:cNvPr>
            <p:cNvSpPr/>
            <p:nvPr/>
          </p:nvSpPr>
          <p:spPr>
            <a:xfrm>
              <a:off x="6717424" y="6487574"/>
              <a:ext cx="2138822" cy="18456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9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1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VII. </a:t>
              </a:r>
              <a:r>
                <a:rPr kumimoji="0" lang="ru-RU" sz="991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РЕСУРСНАЯ ГОТОВНОСТЬ</a:t>
              </a: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D57A563-44CC-4453-ABA6-22B9A062D262}"/>
                </a:ext>
              </a:extLst>
            </p:cNvPr>
            <p:cNvSpPr/>
            <p:nvPr/>
          </p:nvSpPr>
          <p:spPr>
            <a:xfrm>
              <a:off x="11038125" y="5615006"/>
              <a:ext cx="2138822" cy="36912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9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91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IV. ПЕРСОНАЛ: КОМПЕТЕНЦИИ И ВОВЛЕЧЕННОСТЬ</a:t>
              </a:r>
            </a:p>
          </p:txBody>
        </p:sp>
        <p:sp>
          <p:nvSpPr>
            <p:cNvPr id="20" name="Rectangle 65">
              <a:extLst>
                <a:ext uri="{FF2B5EF4-FFF2-40B4-BE49-F238E27FC236}">
                  <a16:creationId xmlns:a16="http://schemas.microsoft.com/office/drawing/2014/main" id="{E88A5EB6-425E-43A9-862F-4B77E4B66C25}"/>
                </a:ext>
              </a:extLst>
            </p:cNvPr>
            <p:cNvSpPr/>
            <p:nvPr/>
          </p:nvSpPr>
          <p:spPr>
            <a:xfrm>
              <a:off x="8041342" y="2323487"/>
              <a:ext cx="1273013" cy="73824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9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91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V. КУЛЬТУРА: ЦЕННОСТИ И ПОВЕДЕНЧЕСКИЕ МОДЕЛИ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A7674B0B-60D5-4300-A2C0-DE691824994C}"/>
                </a:ext>
              </a:extLst>
            </p:cNvPr>
            <p:cNvGrpSpPr/>
            <p:nvPr/>
          </p:nvGrpSpPr>
          <p:grpSpPr>
            <a:xfrm>
              <a:off x="9353504" y="1580947"/>
              <a:ext cx="2091301" cy="2091301"/>
              <a:chOff x="9448563" y="1676006"/>
              <a:chExt cx="1901183" cy="1901183"/>
            </a:xfrm>
          </p:grpSpPr>
          <p:sp>
            <p:nvSpPr>
              <p:cNvPr id="17" name="Oval 60">
                <a:extLst>
                  <a:ext uri="{FF2B5EF4-FFF2-40B4-BE49-F238E27FC236}">
                    <a16:creationId xmlns:a16="http://schemas.microsoft.com/office/drawing/2014/main" id="{0143B52D-9408-4F5A-8334-32DFA5B5162B}"/>
                  </a:ext>
                </a:extLst>
              </p:cNvPr>
              <p:cNvSpPr/>
              <p:nvPr/>
            </p:nvSpPr>
            <p:spPr>
              <a:xfrm>
                <a:off x="9448563" y="1676006"/>
                <a:ext cx="1901183" cy="1901183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5544" tIns="75544" rIns="75544" bIns="75544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66">
                <a:extLst>
                  <a:ext uri="{FF2B5EF4-FFF2-40B4-BE49-F238E27FC236}">
                    <a16:creationId xmlns:a16="http://schemas.microsoft.com/office/drawing/2014/main" id="{C3BB7119-4EAE-4DDE-AC85-7444C50C563E}"/>
                  </a:ext>
                </a:extLst>
              </p:cNvPr>
              <p:cNvSpPr/>
              <p:nvPr/>
            </p:nvSpPr>
            <p:spPr>
              <a:xfrm>
                <a:off x="9690948" y="2309855"/>
                <a:ext cx="1388079" cy="67113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9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1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II. РУКОВОДИТЕЛИ: ПОВЕДЕНИЕ И УПРАВЛЕНЧЕСКАЯ ЗРЕЛОСТЬ</a:t>
                </a:r>
              </a:p>
            </p:txBody>
          </p:sp>
        </p:grp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402EEFCC-ABDC-409F-91C7-C63F3AE559A5}"/>
                </a:ext>
              </a:extLst>
            </p:cNvPr>
            <p:cNvSpPr/>
            <p:nvPr/>
          </p:nvSpPr>
          <p:spPr>
            <a:xfrm>
              <a:off x="10738089" y="3410371"/>
              <a:ext cx="1767621" cy="110736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9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91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III. ПРАКТИКИ УПРАВЛЕНИЯ: ПРИНЯТИЕ РЕШЕНИЙ, КОММУНИКАЦИИ, ОБЫЧАИ ДЕЛОВОГО ОБОРОТА</a:t>
              </a: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9F5DDBCE-A817-471A-B83E-9C03392BDFA2}"/>
                </a:ext>
              </a:extLst>
            </p:cNvPr>
            <p:cNvSpPr/>
            <p:nvPr/>
          </p:nvSpPr>
          <p:spPr>
            <a:xfrm>
              <a:off x="7401796" y="4176414"/>
              <a:ext cx="1767621" cy="73824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755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9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91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VI. ЗРЕЛОСТЬ УПРАВЛЕНИЯ ПРОЦЕССАМИ И ПРОЕКТАМИ</a:t>
              </a: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17C6737-356B-4CFE-8113-5CF311EAC6CD}"/>
                </a:ext>
              </a:extLst>
            </p:cNvPr>
            <p:cNvGrpSpPr/>
            <p:nvPr/>
          </p:nvGrpSpPr>
          <p:grpSpPr>
            <a:xfrm>
              <a:off x="8456368" y="441298"/>
              <a:ext cx="1821458" cy="1821458"/>
              <a:chOff x="9448563" y="1676006"/>
              <a:chExt cx="1901183" cy="1901183"/>
            </a:xfrm>
          </p:grpSpPr>
          <p:sp>
            <p:nvSpPr>
              <p:cNvPr id="32" name="Oval 60">
                <a:extLst>
                  <a:ext uri="{FF2B5EF4-FFF2-40B4-BE49-F238E27FC236}">
                    <a16:creationId xmlns:a16="http://schemas.microsoft.com/office/drawing/2014/main" id="{73417D9E-BAC8-4948-92DB-891BE40170AE}"/>
                  </a:ext>
                </a:extLst>
              </p:cNvPr>
              <p:cNvSpPr/>
              <p:nvPr/>
            </p:nvSpPr>
            <p:spPr>
              <a:xfrm>
                <a:off x="9448563" y="1676006"/>
                <a:ext cx="1901183" cy="1901183"/>
              </a:xfrm>
              <a:prstGeom prst="ellipse">
                <a:avLst/>
              </a:prstGeom>
              <a:solidFill>
                <a:srgbClr val="9A0025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5544" tIns="75544" rIns="75544" bIns="75544" rtlCol="0" anchor="ctr">
                <a:no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52" b="0" i="0" u="none" strike="noStrike" kern="0" cap="none" spc="0" normalizeH="0" baseline="0" noProof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6">
                <a:extLst>
                  <a:ext uri="{FF2B5EF4-FFF2-40B4-BE49-F238E27FC236}">
                    <a16:creationId xmlns:a16="http://schemas.microsoft.com/office/drawing/2014/main" id="{80021E70-915B-4198-A6AE-B032C8FE7778}"/>
                  </a:ext>
                </a:extLst>
              </p:cNvPr>
              <p:cNvSpPr/>
              <p:nvPr/>
            </p:nvSpPr>
            <p:spPr>
              <a:xfrm>
                <a:off x="9621545" y="2356461"/>
                <a:ext cx="1526885" cy="57791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7554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96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91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I. СТРАТЕГИЯ И СИСТЕМА ЦЕЛЕПОЛАГАНИЯ</a:t>
                </a:r>
              </a:p>
            </p:txBody>
          </p:sp>
        </p:grpSp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2134339-4D19-4166-B455-5981C7717CF9}"/>
              </a:ext>
            </a:extLst>
          </p:cNvPr>
          <p:cNvSpPr/>
          <p:nvPr/>
        </p:nvSpPr>
        <p:spPr>
          <a:xfrm>
            <a:off x="-451167" y="1909940"/>
            <a:ext cx="4601741" cy="3744321"/>
          </a:xfrm>
          <a:prstGeom prst="roundRect">
            <a:avLst>
              <a:gd name="adj" fmla="val 90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5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6C32D5A5-B6EF-42F1-AD7A-CABF8899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44" y="2650825"/>
            <a:ext cx="3231212" cy="22649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554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9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Обычно бежишь, вкладываешься, делаешь нужное и правильное. А потом что-то идет не так - и начинаешь ломать голову почему…</a:t>
            </a:r>
          </a:p>
          <a:p>
            <a:pPr marL="0" marR="0" lvl="0" indent="0" algn="l" defTabSz="7554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9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Первая мысль - просто плохо делаешь свою работу. </a:t>
            </a:r>
          </a:p>
          <a:p>
            <a:pPr marL="0" marR="0" lvl="0" indent="0" algn="l" defTabSz="7554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9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57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Но если посмотреть на ситуацию в целом, становится понятно, что не получишь максимальный эффект, пока не создашь ряд условий, о значимости которых раньше даже и не задумывался…</a:t>
            </a:r>
            <a:endParaRPr kumimoji="0" lang="en-US" altLang="ru-RU" sz="1157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C987E580-1AC4-41A3-8388-FACE70DBF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79" y="2010988"/>
            <a:ext cx="297930" cy="11188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7554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9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ru-RU" sz="727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2493B6EE-08EF-43C4-9828-4EB30E943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299" y="5069916"/>
            <a:ext cx="2329281" cy="3049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7554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96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99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Директор департамента управления кадрами, РОИВ</a:t>
            </a:r>
            <a:endParaRPr kumimoji="0" lang="en-US" altLang="ru-RU" sz="99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9EC546C-19B8-4FF1-AADD-3EE11E4604B7}"/>
              </a:ext>
            </a:extLst>
          </p:cNvPr>
          <p:cNvSpPr/>
          <p:nvPr/>
        </p:nvSpPr>
        <p:spPr>
          <a:xfrm>
            <a:off x="-1332349" y="8525"/>
            <a:ext cx="1258903" cy="601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55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8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4063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 Titl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Widescreen RU CONS.potx" id="{3941A59E-607D-4E86-9C22-19E787AADC35}" vid="{3D096F5D-4911-4496-9782-E724457A2198}"/>
    </a:ext>
  </a:extLst>
</a:theme>
</file>

<file path=ppt/theme/theme2.xml><?xml version="1.0" encoding="utf-8"?>
<a:theme xmlns:a="http://schemas.openxmlformats.org/drawingml/2006/main" name="Office Theme">
  <a:themeElements>
    <a:clrScheme name="ЦСК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2A3654"/>
      </a:accent2>
      <a:accent3>
        <a:srgbClr val="037A9F"/>
      </a:accent3>
      <a:accent4>
        <a:srgbClr val="F98787"/>
      </a:accent4>
      <a:accent5>
        <a:srgbClr val="7CC3D6"/>
      </a:accent5>
      <a:accent6>
        <a:srgbClr val="61D6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75836</TotalTime>
  <Words>875</Words>
  <Application>Microsoft Office PowerPoint</Application>
  <PresentationFormat>Широкоэкранный</PresentationFormat>
  <Paragraphs>118</Paragraphs>
  <Slides>10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1 Title</vt:lpstr>
      <vt:lpstr>Office Theme</vt:lpstr>
      <vt:lpstr>think-cell Slide</vt:lpstr>
      <vt:lpstr>Презентация PowerPoint</vt:lpstr>
      <vt:lpstr>Презентация PowerPoint</vt:lpstr>
      <vt:lpstr>Составляющие результативности</vt:lpstr>
      <vt:lpstr>Презентация PowerPoint</vt:lpstr>
      <vt:lpstr>HR-диагностика – технология оценки эффективности практик управления</vt:lpstr>
      <vt:lpstr>Методология: примеры вопросов </vt:lpstr>
      <vt:lpstr>Пример результата: выдержка из персонального отчета</vt:lpstr>
      <vt:lpstr>Качество руководителей – приоритет, однако…</vt:lpstr>
      <vt:lpstr>Для обеспечения максимальной результативности должна быть создана поддерживающая организационная среда</vt:lpstr>
      <vt:lpstr>Презентация PowerPoint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Deloitte</dc:creator>
  <cp:lastModifiedBy>Суханов</cp:lastModifiedBy>
  <cp:revision>2320</cp:revision>
  <cp:lastPrinted>2018-07-03T07:57:59Z</cp:lastPrinted>
  <dcterms:created xsi:type="dcterms:W3CDTF">2018-02-12T13:33:51Z</dcterms:created>
  <dcterms:modified xsi:type="dcterms:W3CDTF">2022-09-28T06:11:08Z</dcterms:modified>
</cp:coreProperties>
</file>